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22"/>
  </p:notesMasterIdLst>
  <p:sldIdLst>
    <p:sldId id="256" r:id="rId2"/>
    <p:sldId id="260" r:id="rId3"/>
    <p:sldId id="261" r:id="rId4"/>
    <p:sldId id="280" r:id="rId5"/>
    <p:sldId id="281" r:id="rId6"/>
    <p:sldId id="262" r:id="rId7"/>
    <p:sldId id="263" r:id="rId8"/>
    <p:sldId id="264" r:id="rId9"/>
    <p:sldId id="273" r:id="rId10"/>
    <p:sldId id="274" r:id="rId11"/>
    <p:sldId id="265" r:id="rId12"/>
    <p:sldId id="275" r:id="rId13"/>
    <p:sldId id="276" r:id="rId14"/>
    <p:sldId id="266" r:id="rId15"/>
    <p:sldId id="277" r:id="rId16"/>
    <p:sldId id="278" r:id="rId17"/>
    <p:sldId id="279" r:id="rId18"/>
    <p:sldId id="267" r:id="rId19"/>
    <p:sldId id="268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B81D3-25A6-49ED-901F-23B417722F39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BEA28-A6E7-40C7-A406-94CCB8C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7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7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43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3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65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6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4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1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2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4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DF6F4F0-5069-4539-8BE4-7508279DD50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2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6F4F0-5069-4539-8BE4-7508279DD50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73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0985-9E6E-4617-AE7A-DE258B7F8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24497"/>
          </a:xfrm>
        </p:spPr>
        <p:txBody>
          <a:bodyPr>
            <a:normAutofit/>
          </a:bodyPr>
          <a:lstStyle/>
          <a:p>
            <a:r>
              <a:rPr lang="en-GB" sz="5400" dirty="0"/>
              <a:t>Data Science &amp; Machine Learning in Finance:</a:t>
            </a:r>
            <a:br>
              <a:rPr lang="en-GB" sz="5400" dirty="0"/>
            </a:br>
            <a:r>
              <a:rPr lang="en-GB" sz="3600" i="1" dirty="0"/>
              <a:t>Solution to Exercises</a:t>
            </a:r>
            <a:r>
              <a:rPr lang="fa-IR" sz="3600" i="1" dirty="0"/>
              <a:t> </a:t>
            </a:r>
            <a:r>
              <a:rPr lang="en-GB" sz="3600" i="1" dirty="0"/>
              <a:t> 2.12</a:t>
            </a:r>
            <a:endParaRPr lang="en-GB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875C0-B3A8-4822-9850-DAFB18176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5"/>
            <a:ext cx="8561746" cy="2524497"/>
          </a:xfrm>
        </p:spPr>
        <p:txBody>
          <a:bodyPr>
            <a:normAutofit/>
          </a:bodyPr>
          <a:lstStyle/>
          <a:p>
            <a:r>
              <a:rPr lang="en-GB" cap="none" dirty="0"/>
              <a:t>Hadi Movaghari</a:t>
            </a:r>
          </a:p>
          <a:p>
            <a:r>
              <a:rPr lang="en-GB" cap="none" dirty="0"/>
              <a:t>2022-2023</a:t>
            </a:r>
            <a:endParaRPr lang="fa-IR" cap="none" dirty="0"/>
          </a:p>
          <a:p>
            <a:endParaRPr lang="fa-IR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28896-EA78-4EFE-8520-AA7B105C6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298"/>
            <a:ext cx="2349910" cy="11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0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72EF-51CC-B759-97D1-C76FF3B7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4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DDF86E-6259-D334-3C0B-A0FAEE6736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10509820" cy="34506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(4.4)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  <m:r>
                          <a:rPr lang="en-GB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GB" b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GB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GB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GB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GB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GB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GB" b="1" i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en-GB" sz="2000" b="1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GB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GB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GB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GB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en-GB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20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(4.5)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  <m:r>
                          <a:rPr lang="en-GB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GB" b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GB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GB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GB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GB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GB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GB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GB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  <m:r>
                          <a:rPr lang="en-GB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GB" b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GB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GB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GB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GB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GB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).</m:t>
                    </m:r>
                  </m:oMath>
                </a14:m>
                <a:endParaRPr lang="en-GB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2000" b="1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en-GB" sz="2000" b="1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GB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GB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GB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GB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en-GB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GB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  <m:r>
                        <a:rPr lang="en-GB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en-GB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en-GB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144</m:t>
                      </m:r>
                    </m:oMath>
                  </m:oMathPara>
                </a14:m>
                <a:endParaRPr lang="en-GB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endParaRPr lang="en-GB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DDF86E-6259-D334-3C0B-A0FAEE673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10509820" cy="3450613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3BA27E3-ADF8-218A-840E-BA587269279B}"/>
              </a:ext>
            </a:extLst>
          </p:cNvPr>
          <p:cNvSpPr txBox="1"/>
          <p:nvPr/>
        </p:nvSpPr>
        <p:spPr>
          <a:xfrm>
            <a:off x="108981" y="6215459"/>
            <a:ext cx="7098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Science &amp; Machine Learning in Finance: </a:t>
            </a:r>
            <a:r>
              <a:rPr lang="en-GB" sz="1200" i="1" dirty="0"/>
              <a:t>Solution to Exercises</a:t>
            </a:r>
            <a:r>
              <a:rPr lang="fa-IR" sz="1200" i="1" dirty="0"/>
              <a:t> </a:t>
            </a:r>
            <a:r>
              <a:rPr lang="en-GB" sz="1200" i="1" dirty="0"/>
              <a:t> 2.12</a:t>
            </a:r>
          </a:p>
          <a:p>
            <a:r>
              <a:rPr lang="en-GB" sz="1200" dirty="0"/>
              <a:t>University of Glasgow</a:t>
            </a:r>
          </a:p>
          <a:p>
            <a:r>
              <a:rPr lang="en-GB" sz="12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92722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09-C4A6-6B2A-EA70-9FC15394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5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079AC-486B-2508-1436-522E31AAE4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520158" cy="403774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l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sz="1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GB" sz="18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GB" sz="18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GB" sz="18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GB" sz="1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8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endParaRPr lang="en-US" sz="18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(5.1) 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1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GB" sz="1800" b="1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 b="0" i="0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  <m:r>
                                <a:rPr lang="en-GB" sz="1800" b="1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  <m:r>
                                <a:rPr lang="en-GB" sz="1800" b="1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func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GB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adj</m:t>
                          </m:r>
                        </m:fName>
                        <m:e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0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0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079AC-486B-2508-1436-522E31AAE4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520158" cy="4037749"/>
              </a:xfrm>
              <a:blipFill>
                <a:blip r:embed="rId2"/>
                <a:stretch>
                  <a:fillRect l="-256" t="-3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038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09-C4A6-6B2A-EA70-9FC15394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5 (Cont’d)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079AC-486B-2508-1436-522E31AAE4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GB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(5.2) Find</a:t>
                </a:r>
                <a:r>
                  <a:rPr lang="en-GB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en-GB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800" b="0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1800" b="0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(5.3) Denote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</m:t>
                        </m:r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find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𝑴𝒀</m:t>
                    </m:r>
                  </m:oMath>
                </a14:m>
                <a:endParaRPr lang="en-US" sz="18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𝑴𝒀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079AC-486B-2508-1436-522E31AAE4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 t="-1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229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09-C4A6-6B2A-EA70-9FC15394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5 (Cont’d)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079AC-486B-2508-1436-522E31AAE4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 algn="l">
                  <a:buNone/>
                </a:pPr>
                <a:r>
                  <a:rPr lang="es-ES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(5.4) </a:t>
                </a:r>
                <a:r>
                  <a:rPr lang="es-ES" sz="1800" b="0" i="0" u="none" strike="noStrike" baseline="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</a:t>
                </a:r>
                <a:r>
                  <a:rPr lang="es-ES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0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s-ES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(5.5) </a:t>
                </a:r>
                <a:r>
                  <a:rPr lang="es-ES" sz="1800" b="0" i="0" u="none" strike="noStrike" baseline="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</a:t>
                </a:r>
                <a:r>
                  <a:rPr lang="es-ES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  <m: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d>
                          <m:dPr>
                            <m:ctrlPr>
                              <a:rPr lang="en-GB" sz="1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18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GB" sz="18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1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).</m:t>
                    </m:r>
                  </m:oMath>
                </a14:m>
                <a:endParaRPr lang="es-ES" sz="1800" b="0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  <m: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1800" b="1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GB" sz="1800" b="1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1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en-GB" sz="1800" b="1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GB" sz="1800" b="1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  <m:r>
                        <a:rPr lang="en-GB" sz="1800" b="1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en-GB" sz="1800" b="1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8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18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800" i="1" u="none" strike="noStrik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b="0" i="1" u="none" strike="noStrik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1800" b="0" i="1" u="none" strike="noStrik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sz="1800" b="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079AC-486B-2508-1436-522E31AAE4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6" t="-1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585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09-C4A6-6B2A-EA70-9FC15394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6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079AC-486B-2508-1436-522E31AAE4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800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endParaRPr lang="en-US" sz="1800" b="0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(6.1) </a:t>
                </a:r>
                <a:r>
                  <a:rPr lang="en-GB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b="0" i="0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GB" sz="1800" b="0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GB" sz="1800" b="0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 b="0" i="0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func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𝑥𝑦</m:t>
                      </m:r>
                    </m:oMath>
                  </m:oMathPara>
                </a14:m>
                <a:endParaRPr lang="en-US" sz="1800" b="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r>
                  <a:rPr lang="en-GB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(6.2) What condition is required to ensure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8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exists?</a:t>
                </a:r>
              </a:p>
              <a:p>
                <a:pPr marL="0" indent="0" algn="l">
                  <a:buNone/>
                </a:pPr>
                <a:r>
                  <a:rPr lang="en-GB" sz="18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must have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𝑥𝑦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18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implies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GB" sz="1800" b="0" i="0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18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079AC-486B-2508-1436-522E31AAE4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 t="-177" b="-21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84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09-C4A6-6B2A-EA70-9FC15394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6 (Cont’d)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079AC-486B-2508-1436-522E31AAE4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(6.3) </a:t>
                </a:r>
                <a:r>
                  <a:rPr lang="en-GB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does the answer to previous parts </a:t>
                </a:r>
                <a:r>
                  <a:rPr lang="en-GB" sz="18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GB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hange if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GB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d>
                      </m:e>
                    </m:func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sSup>
                      <m:sSupPr>
                        <m:ctrlPr>
                          <a:rPr lang="en-GB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exists if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l">
                  <a:buNone/>
                </a:pPr>
                <a:r>
                  <a:rPr lang="es-ES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(6.4) </a:t>
                </a:r>
                <a:r>
                  <a:rPr lang="en-GB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condition is required to ensure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8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exists?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sSup>
                                  <m:sSup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0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sSup>
                                <m:sSup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d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800" i="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8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must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18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implies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GB" sz="1800" b="0" i="0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18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1800" b="0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079AC-486B-2508-1436-522E31AAE4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 t="-1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311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09-C4A6-6B2A-EA70-9FC15394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6 (Cont’d)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079AC-486B-2508-1436-522E31AAE4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s-ES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ES" sz="18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s-ES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.5) </a:t>
                </a:r>
                <a:r>
                  <a:rPr lang="en-GB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𝑟𝑎𝑛𝑘</m:t>
                    </m:r>
                    <m:r>
                      <a:rPr lang="en-GB" sz="1800" b="0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sSup>
                      <m:sSupPr>
                        <m:ctrlP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18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GB" sz="18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1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r>
                      <a:rPr lang="en-GB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GB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GB" sz="1800" b="0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GB" sz="18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 b="0" i="0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800" b="0" i="1" u="none" strike="noStrike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1" i="1" u="none" strike="noStrike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GB" sz="1800" b="0" i="1" u="none" strike="noStrike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1800" b="1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func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18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adj</m:t>
                          </m:r>
                        </m:fName>
                        <m:e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0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1800" b="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1800" b="1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079AC-486B-2508-1436-522E31AAE4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6" t="-1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201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09-C4A6-6B2A-EA70-9FC15394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6 (Cont’d)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079AC-486B-2508-1436-522E31AAE4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fa-IR" sz="1800" b="0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a-IR" sz="18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.6) Find </a:t>
                </a:r>
                <a14:m>
                  <m:oMath xmlns:m="http://schemas.openxmlformats.org/officeDocument/2006/math">
                    <m:r>
                      <a:rPr lang="en-GB" sz="2000" b="0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</m:t>
                    </m:r>
                    <m:r>
                      <a:rPr lang="en-GB" sz="2000" b="0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000" b="0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sSup>
                      <m:sSupPr>
                        <m:ctrlPr>
                          <a:rPr lang="en-GB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20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GB" sz="20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20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GB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GB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GB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GB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20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GB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sSup>
                      <m:sSupPr>
                        <m:ctrlPr>
                          <a:rPr lang="en-GB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GB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GB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GB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GB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GB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sz="20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sSup>
                          <m:sSupPr>
                            <m:ctrlPr>
                              <a:rPr lang="en-GB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GB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  <m:sup>
                            <m:r>
                              <a:rPr lang="en-GB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sSup>
                          <m:sSupPr>
                            <m:ctrlPr>
                              <a:rPr lang="en-GB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GB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s-ES" sz="20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GB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det</m:t>
                      </m:r>
                      <m:d>
                        <m:dPr>
                          <m:ctrlPr>
                            <a:rPr lang="en-GB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GB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079AC-486B-2508-1436-522E31AAE4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273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09-C4A6-6B2A-EA70-9FC15394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7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079AC-486B-2508-1436-522E31AAE4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520158" cy="395834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18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GB" sz="18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8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GB" sz="18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8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800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(7.1) </a:t>
                </a:r>
                <a:r>
                  <a:rPr lang="en-GB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if</a:t>
                </a:r>
                <a:r>
                  <a:rPr lang="en-GB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p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en-US" sz="180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positive (semi-) definite,</a:t>
                </a:r>
                <a:r>
                  <a:rPr lang="en-US" sz="1800" i="0" u="none" strike="noStrike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negative (semi-) definite or indefinite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GB" sz="1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symmetric matrix and for any arbitrary non-zero vector </a:t>
                </a:r>
                <a14:m>
                  <m:oMath xmlns:m="http://schemas.openxmlformats.org/officeDocument/2006/math">
                    <m:r>
                      <a:rPr lang="en-GB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GB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GB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GB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GB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GB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GB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</m:d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𝒛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d>
                        <m:d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𝑎𝑏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𝑎𝑐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𝑏𝑐</m:t>
                      </m:r>
                    </m:oMath>
                  </m:oMathPara>
                </a14:m>
                <a:endParaRPr lang="en-US" sz="18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</m:d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𝒛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18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𝑎𝑏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sz="18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sz="18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𝑏𝑐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GB" sz="18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GB" sz="18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𝑎𝑐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18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  <a:r>
                  <a:rPr lang="en-US" sz="1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p.d.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</a:t>
                </a:r>
              </a:p>
              <a:p>
                <a:pPr marL="0" indent="0" algn="l">
                  <a:buNone/>
                </a:pPr>
                <a:endParaRPr lang="en-US" sz="18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079AC-486B-2508-1436-522E31AAE4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520158" cy="3958348"/>
              </a:xfrm>
              <a:blipFill>
                <a:blip r:embed="rId2"/>
                <a:stretch>
                  <a:fillRect l="-192" t="-3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469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09-C4A6-6B2A-EA70-9FC15394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7 (Cont’d)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079AC-486B-2508-1436-522E31AAE4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520158" cy="395834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l">
                  <a:buNone/>
                </a:pPr>
                <a:r>
                  <a:rPr lang="en-GB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(other proof for 7.1)</a:t>
                </a:r>
              </a:p>
              <a:p>
                <a:pPr marL="0" indent="0" algn="l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a general property that: for every invertible matrix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  <a:r>
                  <a:rPr lang="en-US" sz="1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p.d.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</a:t>
                </a:r>
              </a:p>
              <a:p>
                <a:pPr marL="0" indent="0">
                  <a:buNone/>
                </a:pPr>
                <a:r>
                  <a:rPr lang="en-GB" sz="1800" b="0" u="none" strike="noStrike" baseline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First,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800" b="1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1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symmetric matrix</a:t>
                </a:r>
                <a:r>
                  <a:rPr lang="en-US" sz="1800" i="0" u="none" strike="noStrike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Second, to determine the definiteness</a:t>
                </a:r>
                <a:r>
                  <a:rPr lang="en-US" sz="1800" i="0" u="none" strike="noStrike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construct quadratic</a:t>
                </a:r>
                <a:r>
                  <a:rPr lang="en-US" sz="1800" i="0" u="none" strike="noStrike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form</a:t>
                </a:r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en-GB" sz="1800" b="1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1800" b="1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800" b="1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GB" sz="1800" b="1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1800" b="1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d>
                    <m:r>
                      <a:rPr lang="en-GB" sz="1800" b="1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GB" sz="1800" b="1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b="1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800" b="1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1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𝑿𝒂</m:t>
                            </m:r>
                          </m:e>
                        </m:d>
                      </m:e>
                      <m:sup>
                        <m:r>
                          <a:rPr lang="en-GB" sz="1800" b="1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1800" b="1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1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𝑿𝒂</m:t>
                        </m:r>
                      </m:e>
                    </m:d>
                  </m:oMath>
                </a14:m>
                <a:r>
                  <a:rPr lang="en-US" sz="1800" b="1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</m:oMath>
                </a14:m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non-zero vector (</a:t>
                </a:r>
                <a14:m>
                  <m:oMath xmlns:m="http://schemas.openxmlformats.org/officeDocument/2006/math">
                    <m:r>
                      <a:rPr lang="en-GB" sz="1800" b="1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GB" sz="1800" b="1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Third, the quadratic form above is the inner product of a vector, say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GB" sz="1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𝑿𝒂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can be written as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Since the sum of squares is always non-negative, 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1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1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8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GB" sz="18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1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GB" sz="1800" b="0" dirty="0">
                    <a:solidFill>
                      <a:schemeClr val="tx1"/>
                    </a:solidFill>
                  </a:rPr>
                  <a:t>Fourth, </a:t>
                </a:r>
                <a14:m>
                  <m:oMath xmlns:m="http://schemas.openxmlformats.org/officeDocument/2006/math">
                    <m:r>
                      <a:rPr lang="en-GB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800" b="0" i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is an invertible matrix because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d>
                      </m:e>
                    </m:func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1800" b="0" i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800" b="0" i="0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GB" sz="18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1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d>
                      </m:e>
                    </m:func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GB" sz="1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1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×(</m:t>
                        </m:r>
                        <m:r>
                          <a:rPr lang="en-GB" sz="1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GB" sz="1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GB" sz="1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×(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×(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</m:oMath>
                </a14:m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Fifth,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non-zero vector because </a:t>
                </a:r>
                <a14:m>
                  <m:oMath xmlns:m="http://schemas.openxmlformats.org/officeDocument/2006/math">
                    <m:r>
                      <a:rPr lang="en-GB" sz="1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𝑿𝒂</m:t>
                    </m:r>
                    <m:r>
                      <a:rPr lang="en-GB" sz="18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gives </a:t>
                </a:r>
                <a14:m>
                  <m:oMath xmlns:m="http://schemas.openxmlformats.org/officeDocument/2006/math">
                    <m:r>
                      <a:rPr lang="en-GB" sz="1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GB" sz="1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(because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invertible) which contrasts with</a:t>
                </a:r>
                <a:r>
                  <a:rPr lang="en-US" sz="1800" i="0" u="none" strike="noStrike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GB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1800" i="0" u="none" strike="noStrike" baseline="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p.d.</a:t>
                </a:r>
                <a:endParaRPr lang="en-US" sz="180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079AC-486B-2508-1436-522E31AAE4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520158" cy="3958348"/>
              </a:xfrm>
              <a:blipFill>
                <a:blip r:embed="rId2"/>
                <a:stretch>
                  <a:fillRect l="-448" t="-462" r="-3011" b="-100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88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GB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1800" b="0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1800" b="0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GB" sz="1800" b="0" i="1" smtClean="0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GB" sz="1800" b="0" i="1" smtClean="0">
                                                      <a:solidFill>
                                                        <a:schemeClr val="accent1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GB" sz="1800" b="0" i="1" smtClean="0">
                                                      <a:solidFill>
                                                        <a:schemeClr val="accent1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1800" b="0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1800" b="0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GB" sz="1800" b="0" i="1" smtClean="0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GB" sz="1800" b="0" i="1" smtClean="0">
                                                      <a:solidFill>
                                                        <a:schemeClr val="accent1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GB" sz="1800" b="0" i="1" smtClean="0">
                                                      <a:solidFill>
                                                        <a:schemeClr val="accent1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1800" b="0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1800" b="0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GB" sz="1800" b="0" i="1" smtClean="0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GB" sz="1800" b="0" i="1" smtClean="0">
                                                      <a:solidFill>
                                                        <a:schemeClr val="accent1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GB" sz="1800" b="0" i="1" smtClean="0">
                                                      <a:solidFill>
                                                        <a:schemeClr val="accent1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s-ES" sz="16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(1.1) </a:t>
                </a:r>
                <a:r>
                  <a:rPr lang="es-ES" sz="1600" b="1" i="0" u="none" strike="noStrike" baseline="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</a:t>
                </a:r>
                <a:r>
                  <a:rPr lang="es-ES" sz="16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</a:t>
                </a:r>
                <a:r>
                  <a:rPr lang="es-ES" sz="1600" b="1" i="0" u="none" strike="noStrike" baseline="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s-ES" sz="16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b="1" i="0" u="none" strike="noStrike" baseline="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transpose</a:t>
                </a:r>
                <a:r>
                  <a:rPr lang="es-ES" sz="16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b="1" i="0" u="none" strike="noStrike" baseline="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transformation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GB" sz="1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GB" sz="1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s-ES" sz="16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600" b="1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s-ES" sz="1600" b="1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i="0" u="none" strike="noStrike" baseline="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s-ES" sz="16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GB" sz="16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GB" sz="16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16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s-ES" sz="16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</a:t>
                </a:r>
                <a:r>
                  <a:rPr lang="es-ES" sz="1600" b="1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s-ES" sz="1600" i="0" u="none" strike="noStrike" baseline="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es-ES" sz="1600" b="1" i="0" u="none" strike="noStrike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GB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s-ES" sz="1600" b="1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i="0" u="none" strike="noStrike" baseline="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s-ES" sz="1600" i="0" u="none" strike="noStrike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i="0" u="none" strike="noStrike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</a:t>
                </a:r>
                <a:r>
                  <a:rPr lang="es-ES" sz="1600" i="0" u="none" strike="noStrike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s-E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</a:t>
                </a:r>
                <a:r>
                  <a:rPr lang="es-E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  <a14:m>
                  <m:oMath xmlns:m="http://schemas.openxmlformats.org/officeDocument/2006/math">
                    <m:r>
                      <a:rPr lang="en-GB" sz="1600" b="1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es-ES" sz="1600" b="1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i="0" u="none" strike="noStrike" baseline="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s-ES" sz="16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16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16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s-ES" sz="16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</a:t>
                </a:r>
                <a:r>
                  <a:rPr lang="es-ES" sz="1600" b="1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s-ES" sz="1600" i="0" u="none" strike="noStrike" baseline="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es-ES" sz="1600" b="1" i="0" u="none" strike="noStrike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GB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s-ES" sz="1600" b="1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i="0" u="none" strike="noStrike" baseline="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s-ES" sz="1600" i="0" u="none" strike="noStrike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s-E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s-E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</a:t>
                </a:r>
                <a:r>
                  <a:rPr lang="es-E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8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0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u="none" strike="noStrike" baseline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sz="1800" b="0" i="1" u="none" strike="noStrike" baseline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u="none" strike="noStrike" baseline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u="none" strike="noStrike" baseline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u="none" strike="noStrike" baseline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800" b="0" i="1" u="none" strike="noStrike" baseline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u="none" strike="noStrike" baseline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u="none" strike="noStrike" baseline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u="none" strike="noStrike" baseline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GB" sz="18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p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8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0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800" b="0" i="1" u="none" strike="noStrike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b="0" i="1" u="none" strike="noStrike" baseline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1800" b="0" i="1" u="none" strike="noStrike" baseline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1800" b="0" i="1" u="none" strike="noStrike" baseline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GB" sz="1800" b="0" i="1" u="none" strike="noStrike" baseline="0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GB" sz="1800" b="0" i="1" u="none" strike="noStrike" baseline="0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GB" sz="1800" b="0" i="1" u="none" strike="noStrike" baseline="0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800" b="0" i="1" u="none" strike="noStrike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b="0" i="1" u="none" strike="noStrike" baseline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1800" b="0" i="1" u="none" strike="noStrike" baseline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1800" b="0" i="1" u="none" strike="noStrike" baseline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GB" sz="1800" b="0" i="1" u="none" strike="noStrike" baseline="0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GB" sz="1800" b="0" i="1" u="none" strike="noStrike" baseline="0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GB" sz="1800" b="0" i="1" u="none" strike="noStrike" baseline="0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800" b="0" i="1" u="none" strike="noStrike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b="0" i="1" u="none" strike="noStrike" baseline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1800" b="0" i="1" u="none" strike="noStrike" baseline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1800" b="0" i="1" u="none" strike="noStrike" baseline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GB" sz="1800" b="0" i="1" u="none" strike="noStrike" baseline="0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GB" sz="1800" b="0" i="1" u="none" strike="noStrike" baseline="0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GB" sz="1800" b="0" i="1" u="none" strike="noStrike" baseline="0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E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sz="1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1.2)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GB" sz="16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symmetric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Yes. </a:t>
                </a:r>
                <a:r>
                  <a:rPr lang="es-E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</a:t>
                </a:r>
                <a:r>
                  <a:rPr lang="es-E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GB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GB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s-E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  <a:blipFill>
                <a:blip r:embed="rId2"/>
                <a:stretch>
                  <a:fillRect l="-5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475BFB-C4D5-D70D-32A0-1689737247D3}"/>
              </a:ext>
            </a:extLst>
          </p:cNvPr>
          <p:cNvSpPr txBox="1"/>
          <p:nvPr/>
        </p:nvSpPr>
        <p:spPr>
          <a:xfrm>
            <a:off x="108981" y="6215459"/>
            <a:ext cx="7098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Science &amp; Machine Learning in Finance: </a:t>
            </a:r>
            <a:r>
              <a:rPr lang="en-GB" sz="1200" i="1" dirty="0"/>
              <a:t>Solution to Exercises</a:t>
            </a:r>
            <a:r>
              <a:rPr lang="fa-IR" sz="1200" i="1" dirty="0"/>
              <a:t> </a:t>
            </a:r>
            <a:r>
              <a:rPr lang="en-GB" sz="1200" i="1" dirty="0"/>
              <a:t> 2.12</a:t>
            </a:r>
          </a:p>
          <a:p>
            <a:r>
              <a:rPr lang="en-GB" sz="1200" dirty="0"/>
              <a:t>University of Glasgow</a:t>
            </a:r>
          </a:p>
          <a:p>
            <a:r>
              <a:rPr lang="en-GB" sz="1200" dirty="0"/>
              <a:t>2022-2023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644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09-C4A6-6B2A-EA70-9FC15394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7 (Cont’d)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079AC-486B-2508-1436-522E31AAE4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30972"/>
                <a:ext cx="9520158" cy="3958348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(7.2) Show that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sSup>
                      <m:sSupPr>
                        <m:ctrlPr>
                          <a:rPr lang="en-GB" sz="18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800" b="0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1800" b="0" i="1" u="none" strike="noStrike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GB" sz="1800" b="0" i="1" u="none" strike="noStrike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1800" b="0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GB" sz="18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GB" sz="1800" b="0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GB" sz="1800" b="0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 idempotent matrix</a:t>
                </a:r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1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800" b="0" i="0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GB" sz="18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1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  <m:r>
                              <a:rPr lang="en-GB" sz="1800" b="1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  <m:r>
                              <a:rPr lang="en-GB" sz="1800" b="1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d>
                      </m:e>
                    </m:func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GB" sz="1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GB" sz="1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×(</m:t>
                        </m:r>
                        <m:r>
                          <a:rPr lang="en-GB" sz="1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25</m:t>
                        </m:r>
                        <m:r>
                          <a:rPr lang="en-GB" sz="1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GB" sz="1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GB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</m:d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GB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</m:d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81</m:t>
                    </m:r>
                  </m:oMath>
                </a14:m>
                <a:r>
                  <a:rPr lang="en-GB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adj</m:t>
                        </m:r>
                      </m:fName>
                      <m:e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b="0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800" b="1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800" b="1" i="1" u="none" strike="noStrike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1" i="1" u="none" strike="noStrike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GB" sz="1800" b="1" i="1" u="none" strike="noStrike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1800" b="1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1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81</m:t>
                          </m:r>
                        </m:den>
                      </m:f>
                      <m:d>
                        <m:dPr>
                          <m:ctrlPr>
                            <a:rPr lang="en-GB" sz="180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36</m:t>
                                </m:r>
                              </m:e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180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81</m:t>
                          </m:r>
                        </m:den>
                      </m:f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sSup>
                            <m:sSupPr>
                              <m:ctrlPr>
                                <a:rPr lang="en-GB" sz="1800" b="1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 u="none" strike="noStrike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800" b="1" i="1" u="none" strike="noStrike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b="1" i="1" u="none" strike="noStrike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GB" sz="1800" b="1" i="1" u="none" strike="noStrike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GB" sz="1800" b="1" i="1" u="none" strike="noStrike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b="1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1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1800" b="1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GB" sz="1800" b="1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GB" sz="1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sSup>
                            <m:sSup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8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GB" sz="18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GB" sz="1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sz="1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079AC-486B-2508-1436-522E31AAE4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30972"/>
                <a:ext cx="9520158" cy="3958348"/>
              </a:xfrm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95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10382984" cy="4037749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en-US" sz="17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(1.3) In how many ways can </a:t>
                </a:r>
                <a14:m>
                  <m:oMath xmlns:m="http://schemas.openxmlformats.org/officeDocument/2006/math">
                    <m:r>
                      <a:rPr lang="en-US" sz="17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sz="17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7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en-US" sz="17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(or their transpose transformations) can be multiplied </a:t>
                </a:r>
                <a:r>
                  <a:rPr lang="en-GB" sz="17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(general multiplication)?</a:t>
                </a:r>
              </a:p>
              <a:p>
                <a:pPr marL="0" indent="0" algn="just">
                  <a:buNone/>
                </a:pPr>
                <a:r>
                  <a:rPr lang="en-GB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dimension of the two matrix, we can calculate four below general products: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s-ES" sz="17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17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e>
                            <m:r>
                              <a:rPr lang="en-GB" sz="17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mr>
                        <m:mr>
                          <m:e>
                            <m:r>
                              <a:rPr lang="en-GB" sz="1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GB" sz="1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GB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en-GB" sz="17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GB" sz="1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e>
                            <m:d>
                              <m:dPr>
                                <m:ctrlP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mr>
                      </m:m>
                      <m:r>
                        <a:rPr lang="en-GB" sz="17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&amp;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GB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17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e>
                            <m:sSup>
                              <m:sSupPr>
                                <m:ctrlPr>
                                  <a:rPr lang="en-GB" sz="1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7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GB" sz="1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GB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r>
                                  <a:rPr lang="en-GB" sz="17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e>
                            <m:d>
                              <m:dPr>
                                <m:ctrlPr>
                                  <a:rPr lang="en-GB" sz="1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7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GB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r>
                                  <a:rPr lang="en-GB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mr>
                      </m:m>
                      <m:r>
                        <a:rPr lang="en-GB" sz="1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</m:oMath>
                  </m:oMathPara>
                </a14:m>
                <a:endParaRPr lang="en-GB" sz="17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GB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17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e>
                            <m:r>
                              <a:rPr lang="en-GB" sz="17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  <m:r>
                              <a:rPr lang="en-GB" sz="17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GB" sz="1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7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GB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r>
                                  <a:rPr lang="en-GB" sz="17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e>
                            <m:r>
                              <a:rPr lang="en-GB" sz="1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GB" sz="17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GB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en-GB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GB" sz="1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mr>
                      </m:m>
                      <m:r>
                        <a:rPr lang="en-GB" sz="1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&amp;     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GB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GB" sz="17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GB" sz="17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GB" sz="17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GB" sz="1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7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  <m:sup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GB" sz="1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GB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r>
                                  <a:rPr lang="en-GB" sz="17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e>
                            <m:d>
                              <m:dPr>
                                <m:ctrlPr>
                                  <a:rPr lang="en-GB" sz="17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7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GB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r>
                                  <a:rPr lang="en-GB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GB" sz="17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r>
                  <a:rPr lang="en-US" sz="17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(1.4) How many linearly independent vectors can you find within X?</a:t>
                </a:r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r>
                      <a:rPr lang="en-US" sz="17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diagonal matrix. Thus, its determinant equals to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is non-zero. Therefore, </a:t>
                </a:r>
                <a14:m>
                  <m:oMath xmlns:m="http://schemas.openxmlformats.org/officeDocument/2006/math">
                    <m:r>
                      <a:rPr lang="en-US" sz="17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full-rank matrix which means all its rows (columns) are linearly independent.</a:t>
                </a:r>
              </a:p>
              <a:p>
                <a:pPr marL="0" indent="0" algn="l">
                  <a:buNone/>
                </a:pPr>
                <a:r>
                  <a:rPr lang="en-US" sz="17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(1.5) What is the determinant of </a:t>
                </a:r>
                <a14:m>
                  <m:oMath xmlns:m="http://schemas.openxmlformats.org/officeDocument/2006/math">
                    <m:r>
                      <a:rPr lang="en-US" sz="17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sz="17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US" sz="17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17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sz="17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7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det</m:t>
                      </m:r>
                      <m:d>
                        <m:dPr>
                          <m:ctrlPr>
                            <a:rPr lang="en-GB" sz="1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</m:d>
                      <m:r>
                        <a:rPr lang="en-GB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GB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GB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10382984" cy="4037749"/>
              </a:xfrm>
              <a:blipFill>
                <a:blip r:embed="rId2"/>
                <a:stretch>
                  <a:fillRect l="-3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A2507-1091-39A6-AECD-3A1D9F94346F}"/>
              </a:ext>
            </a:extLst>
          </p:cNvPr>
          <p:cNvSpPr txBox="1"/>
          <p:nvPr/>
        </p:nvSpPr>
        <p:spPr>
          <a:xfrm>
            <a:off x="108981" y="6215459"/>
            <a:ext cx="7098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Science &amp; Machine Learning in Finance: </a:t>
            </a:r>
            <a:r>
              <a:rPr lang="en-GB" sz="1200" i="1" dirty="0"/>
              <a:t>Solution to Exercises</a:t>
            </a:r>
            <a:r>
              <a:rPr lang="fa-IR" sz="1200" i="1" dirty="0"/>
              <a:t> </a:t>
            </a:r>
            <a:r>
              <a:rPr lang="en-GB" sz="1200" i="1" dirty="0"/>
              <a:t> 2.12</a:t>
            </a:r>
          </a:p>
          <a:p>
            <a:r>
              <a:rPr lang="en-GB" sz="1200" dirty="0"/>
              <a:t>University of Glasgow</a:t>
            </a:r>
          </a:p>
          <a:p>
            <a:r>
              <a:rPr lang="en-GB" sz="12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68320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10382984" cy="403774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l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(1.6) Find the rank of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𝑟𝑎𝑛𝑘</m:t>
                    </m:r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full-rank matrix with three rows (columns) linearly independent. That is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𝑟𝑎𝑛𝑘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l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(1.7) Find the rank of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𝑿𝒀</m:t>
                    </m:r>
                    <m:r>
                      <a:rPr lang="en-GB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GB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GB" sz="1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GB" sz="1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GB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GB" sz="1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GB" sz="1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GB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GB" sz="1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GB" sz="1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s-E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8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GB" sz="18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GB" sz="1800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GB" sz="1800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GB" sz="18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GB" sz="1800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GB" sz="1800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GB" sz="18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GB" sz="1800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GB" sz="1800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second and third columns of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𝑿𝒀</m:t>
                    </m:r>
                    <m:r>
                      <a:rPr lang="en-GB" sz="1800" b="1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linearly dependent</a:t>
                </a:r>
                <a:r>
                  <a:rPr lang="en-US" sz="1800" b="0" i="0" u="none" strike="noStrike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sz="1800" b="0" i="1" u="none" strike="no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GB" sz="1800" b="0" i="1" u="none" strike="noStrik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u="none" strike="noStrik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800" b="0" i="1" u="none" strike="noStrik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800" b="0" i="1" u="none" strike="no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800" b="0" i="1" u="none" strike="noStrik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u="none" strike="noStrik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800" b="0" i="1" u="none" strike="noStrik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GB" sz="1800" b="0" i="1" u="none" strike="no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u="none" strike="no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1800" b="0" i="0" u="none" strike="noStrike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𝑟𝑎𝑛𝑘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sSup>
                          <m:sSupPr>
                            <m:ctrlPr>
                              <a:rPr lang="en-GB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lang="en-GB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n-US" sz="1800" b="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(1.8) What is the univariate analogue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GB" sz="18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GB" sz="18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GB" sz="18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GB" sz="18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GB" sz="1800" b="0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sSub>
                      <m:sSubPr>
                        <m:ctrlPr>
                          <a:rPr lang="en-GB" sz="18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  <m:sub>
                        <m:r>
                          <a:rPr lang="en-GB" sz="18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GB" sz="18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GB" sz="18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GB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GB" sz="1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GB" sz="1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GB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GB" sz="1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GB" sz="1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GB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GB" sz="1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GB" sz="1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22</m:t>
                      </m:r>
                    </m:oMath>
                  </m:oMathPara>
                </a14:m>
                <a:endParaRPr lang="en-US" sz="1800" b="0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10382984" cy="4037749"/>
              </a:xfrm>
              <a:blipFill>
                <a:blip r:embed="rId2"/>
                <a:stretch>
                  <a:fillRect l="-411" t="-3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A2507-1091-39A6-AECD-3A1D9F94346F}"/>
              </a:ext>
            </a:extLst>
          </p:cNvPr>
          <p:cNvSpPr txBox="1"/>
          <p:nvPr/>
        </p:nvSpPr>
        <p:spPr>
          <a:xfrm>
            <a:off x="108981" y="6215459"/>
            <a:ext cx="7098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Science &amp; Machine Learning in Finance: </a:t>
            </a:r>
            <a:r>
              <a:rPr lang="en-GB" sz="1200" i="1" dirty="0"/>
              <a:t>Solution to Exercises</a:t>
            </a:r>
            <a:r>
              <a:rPr lang="fa-IR" sz="1200" i="1" dirty="0"/>
              <a:t> </a:t>
            </a:r>
            <a:r>
              <a:rPr lang="en-GB" sz="1200" i="1" dirty="0"/>
              <a:t> 2.12</a:t>
            </a:r>
          </a:p>
          <a:p>
            <a:r>
              <a:rPr lang="en-GB" sz="1200" dirty="0"/>
              <a:t>University of Glasgow</a:t>
            </a:r>
          </a:p>
          <a:p>
            <a:r>
              <a:rPr lang="en-GB" sz="12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30710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10382984" cy="403774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l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(1.9) Find the norm of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0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GB" sz="18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rad>
                    </m:oMath>
                  </m:oMathPara>
                </a14:m>
                <a:endParaRPr lang="en-US" sz="1800" b="0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(1.10) Is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invertible, why?</a:t>
                </a:r>
              </a:p>
              <a:p>
                <a:pPr marL="0" indent="0" algn="l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Yes, because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1800" b="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(1.11) Is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GB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invertible, why?</a:t>
                </a:r>
              </a:p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Yes, because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800" b="0" i="0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GB" sz="18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1800" b="1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b="1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GB" sz="1800" b="1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1800" b="1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d>
                      </m:e>
                    </m:func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1800" b="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r>
                  <a:rPr lang="en-GB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(1.12) Is </a:t>
                </a:r>
                <a14:m>
                  <m:oMath xmlns:m="http://schemas.openxmlformats.org/officeDocument/2006/math">
                    <m:r>
                      <a:rPr lang="en-GB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GB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singular matrix?</a:t>
                </a:r>
              </a:p>
              <a:p>
                <a:pPr marL="0" indent="0" algn="l">
                  <a:buNone/>
                </a:pPr>
                <a:r>
                  <a:rPr lang="es-E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No, </a:t>
                </a:r>
                <a:r>
                  <a:rPr lang="es-ES" sz="17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</a:t>
                </a:r>
                <a:r>
                  <a:rPr lang="es-E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800" b="1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E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7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s-E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full-</a:t>
                </a:r>
                <a:r>
                  <a:rPr lang="es-ES" sz="17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rank</a:t>
                </a:r>
                <a:r>
                  <a:rPr lang="es-E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7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</a:t>
                </a:r>
                <a:r>
                  <a:rPr lang="es-E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invertible.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10382984" cy="4037749"/>
              </a:xfrm>
              <a:blipFill>
                <a:blip r:embed="rId2"/>
                <a:stretch>
                  <a:fillRect l="-411" t="-302" b="-1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A2507-1091-39A6-AECD-3A1D9F94346F}"/>
              </a:ext>
            </a:extLst>
          </p:cNvPr>
          <p:cNvSpPr txBox="1"/>
          <p:nvPr/>
        </p:nvSpPr>
        <p:spPr>
          <a:xfrm>
            <a:off x="108981" y="6215459"/>
            <a:ext cx="7098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Science &amp; Machine Learning in Finance: </a:t>
            </a:r>
            <a:r>
              <a:rPr lang="en-GB" sz="1200" i="1" dirty="0"/>
              <a:t>Solution to Exercises</a:t>
            </a:r>
            <a:r>
              <a:rPr lang="fa-IR" sz="1200" i="1" dirty="0"/>
              <a:t> </a:t>
            </a:r>
            <a:r>
              <a:rPr lang="en-GB" sz="1200" i="1" dirty="0"/>
              <a:t> 2.12</a:t>
            </a:r>
          </a:p>
          <a:p>
            <a:r>
              <a:rPr lang="en-GB" sz="1200" dirty="0"/>
              <a:t>University of Glasgow</a:t>
            </a:r>
          </a:p>
          <a:p>
            <a:r>
              <a:rPr lang="en-GB" sz="12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64181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72EF-51CC-B759-97D1-C76FF3B7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DDF86E-6259-D334-3C0B-A0FAEE6736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976584" cy="368402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l">
                  <a:buNone/>
                </a:pPr>
                <a:r>
                  <a:rPr lang="en-GB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 inversion and rank:</a:t>
                </a:r>
              </a:p>
              <a:p>
                <a:pPr marL="0" indent="0" algn="l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(2.1) Find the inverse form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GB" sz="18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1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</a:t>
                </a:r>
                <a:r>
                  <a:rPr lang="en-US" sz="1800" i="0" u="none" strike="noStrike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diagonal matrix. Thus, we need to only inverse the main diagonal elements to find the inverse matrix. 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u="none" strike="no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800" b="1" i="1" u="none" strike="no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1800" b="0" i="1" u="none" strike="no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800" b="0" i="1" u="none" strike="no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0" i="1" u="none" strike="no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1800" b="0" i="1" u="none" strike="noStrik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u="none" strike="no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u="none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u="none" strike="no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u="none" strike="no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u="none" strike="no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u="none" strike="no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u="none" strike="noStrik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u="none" strike="no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u="none" strike="no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1800" b="0" i="1" u="none" strike="no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i="0" u="none" strike="noStrike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(2.2) Find the inverse form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  <m:sub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GB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b>
                        <m: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non-invertible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(2.3) What is the rank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𝑶</m:t>
                        </m:r>
                      </m:e>
                      <m:sub>
                        <m:r>
                          <a:rPr lang="en-GB" sz="1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GB" sz="1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GB" sz="1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de</a:t>
                </a:r>
                <a:r>
                  <a:rPr lang="en-GB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finition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null matrix is a rank-zero matrix.</a:t>
                </a:r>
              </a:p>
              <a:p>
                <a:pPr marL="0" indent="0">
                  <a:buNone/>
                </a:pPr>
                <a:endParaRPr lang="en-GB" sz="18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endParaRPr lang="en-GB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endParaRPr lang="en-GB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DDF86E-6259-D334-3C0B-A0FAEE673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976584" cy="3684028"/>
              </a:xfrm>
              <a:blipFill>
                <a:blip r:embed="rId2"/>
                <a:stretch>
                  <a:fillRect l="-611" t="-331" b="-13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C93784D-3A7D-1614-5E04-6724172A11F9}"/>
              </a:ext>
            </a:extLst>
          </p:cNvPr>
          <p:cNvSpPr txBox="1"/>
          <p:nvPr/>
        </p:nvSpPr>
        <p:spPr>
          <a:xfrm>
            <a:off x="108981" y="6215459"/>
            <a:ext cx="7098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Science &amp; Machine Learning in Finance: </a:t>
            </a:r>
            <a:r>
              <a:rPr lang="en-GB" sz="1200" i="1" dirty="0"/>
              <a:t>Solution to Exercises</a:t>
            </a:r>
            <a:r>
              <a:rPr lang="fa-IR" sz="1200" i="1" dirty="0"/>
              <a:t> </a:t>
            </a:r>
            <a:r>
              <a:rPr lang="en-GB" sz="1200" i="1" dirty="0"/>
              <a:t> 2.12</a:t>
            </a:r>
          </a:p>
          <a:p>
            <a:r>
              <a:rPr lang="en-GB" sz="1200" dirty="0"/>
              <a:t>University of Glasgow</a:t>
            </a:r>
          </a:p>
          <a:p>
            <a:r>
              <a:rPr lang="en-GB" sz="12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59636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72EF-51CC-B759-97D1-C76FF3B7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DDF86E-6259-D334-3C0B-A0FAEE6736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10509820" cy="393802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l">
                  <a:buNone/>
                </a:pPr>
                <a:r>
                  <a:rPr lang="en-GB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a-IR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800" b="0" i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(3.1) Find the rank and determinant of </a:t>
                </a:r>
                <a14:m>
                  <m:oMath xmlns:m="http://schemas.openxmlformats.org/officeDocument/2006/math"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𝒅𝒆𝒕</m:t>
                      </m:r>
                      <m:d>
                        <m:dPr>
                          <m:ctrlP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</m:d>
                      <m:r>
                        <a:rPr lang="en-GB" sz="1800" b="1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80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GB" sz="180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  <m: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d>
                        </m:e>
                      </m:d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180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GB" sz="180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80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GB" sz="180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GB" sz="180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non-full-rank matrix.</a:t>
                </a:r>
              </a:p>
              <a:p>
                <a:pPr marL="0" indent="0" algn="l">
                  <a:buNone/>
                </a:pPr>
                <a:r>
                  <a:rPr lang="en-GB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(3.2) Is </a:t>
                </a:r>
                <a14:m>
                  <m:oMath xmlns:m="http://schemas.openxmlformats.org/officeDocument/2006/math"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GB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 idempotent matrix?</a:t>
                </a:r>
              </a:p>
              <a:p>
                <a:pPr marL="0" indent="0" algn="l">
                  <a:buNone/>
                </a:pPr>
                <a:r>
                  <a:rPr lang="en-GB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because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𝑿𝑿</m:t>
                    </m:r>
                    <m:r>
                      <a:rPr lang="en-GB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GB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endParaRPr lang="en-GB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DDF86E-6259-D334-3C0B-A0FAEE673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10509820" cy="3938028"/>
              </a:xfrm>
              <a:blipFill>
                <a:blip r:embed="rId2"/>
                <a:stretch>
                  <a:fillRect l="-522" t="-3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94455F1-5EB6-C509-D27B-8B4F8804001C}"/>
              </a:ext>
            </a:extLst>
          </p:cNvPr>
          <p:cNvSpPr txBox="1"/>
          <p:nvPr/>
        </p:nvSpPr>
        <p:spPr>
          <a:xfrm>
            <a:off x="108981" y="6215459"/>
            <a:ext cx="7098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Science &amp; Machine Learning in Finance: </a:t>
            </a:r>
            <a:r>
              <a:rPr lang="en-GB" sz="1200" i="1" dirty="0"/>
              <a:t>Solution to Exercises</a:t>
            </a:r>
            <a:r>
              <a:rPr lang="fa-IR" sz="1200" i="1" dirty="0"/>
              <a:t> </a:t>
            </a:r>
            <a:r>
              <a:rPr lang="en-GB" sz="1200" i="1" dirty="0"/>
              <a:t> 2.12</a:t>
            </a:r>
          </a:p>
          <a:p>
            <a:r>
              <a:rPr lang="en-GB" sz="1200" dirty="0"/>
              <a:t>University of Glasgow</a:t>
            </a:r>
          </a:p>
          <a:p>
            <a:r>
              <a:rPr lang="en-GB" sz="12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23674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72EF-51CC-B759-97D1-C76FF3B7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DDF86E-6259-D334-3C0B-A0FAEE6736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194264" cy="386690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l">
                  <a:buNone/>
                </a:pPr>
                <a:r>
                  <a:rPr lang="en-GB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GB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800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(4.1) 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1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GB" sz="1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1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GB" sz="1800" b="1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 b="0" i="0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  <m:r>
                                <a:rPr lang="en-GB" sz="1800" b="1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  <m:r>
                                <a:rPr lang="en-GB" sz="1800" b="1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func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×(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GB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GB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adj</m:t>
                          </m:r>
                        </m:fName>
                        <m:e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0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endParaRPr lang="en-GB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DDF86E-6259-D334-3C0B-A0FAEE673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194264" cy="3866908"/>
              </a:xfrm>
              <a:blipFill>
                <a:blip r:embed="rId2"/>
                <a:stretch>
                  <a:fillRect l="-199" t="-3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3BA27E3-ADF8-218A-840E-BA587269279B}"/>
              </a:ext>
            </a:extLst>
          </p:cNvPr>
          <p:cNvSpPr txBox="1"/>
          <p:nvPr/>
        </p:nvSpPr>
        <p:spPr>
          <a:xfrm>
            <a:off x="108981" y="6215459"/>
            <a:ext cx="7098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Science &amp; Machine Learning in Finance: </a:t>
            </a:r>
            <a:r>
              <a:rPr lang="en-GB" sz="1200" i="1" dirty="0"/>
              <a:t>Solution to Exercises</a:t>
            </a:r>
            <a:r>
              <a:rPr lang="fa-IR" sz="1200" i="1" dirty="0"/>
              <a:t> </a:t>
            </a:r>
            <a:r>
              <a:rPr lang="en-GB" sz="1200" i="1" dirty="0"/>
              <a:t> 2.12</a:t>
            </a:r>
          </a:p>
          <a:p>
            <a:r>
              <a:rPr lang="en-GB" sz="1200" dirty="0"/>
              <a:t>University of Glasgow</a:t>
            </a:r>
          </a:p>
          <a:p>
            <a:r>
              <a:rPr lang="en-GB" sz="12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21011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72EF-51CC-B759-97D1-C76FF3B7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4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DDF86E-6259-D334-3C0B-A0FAEE6736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10509820" cy="34506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18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(4.2) Find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1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GB" sz="1800" b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1800" b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GB" sz="1800" b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800" b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800" b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en-GB" sz="18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(4.3) Denote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</m:t>
                        </m:r>
                        <m:r>
                          <a:rPr lang="en-GB" sz="1800" b="1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GB" sz="1800" b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1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GB" sz="1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find</a:t>
                </a:r>
                <a14:m>
                  <m:oMath xmlns:m="http://schemas.openxmlformats.org/officeDocument/2006/math">
                    <m:r>
                      <a:rPr lang="en-GB" sz="1800" b="1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𝑴𝒀</m:t>
                    </m:r>
                  </m:oMath>
                </a14:m>
                <a:r>
                  <a:rPr lang="en-GB" sz="18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𝑴𝒀</m:t>
                      </m:r>
                      <m:r>
                        <a:rPr lang="en-GB" sz="1800" b="1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GB" sz="1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endParaRPr lang="en-GB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DDF86E-6259-D334-3C0B-A0FAEE673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10509820" cy="3450613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3BA27E3-ADF8-218A-840E-BA587269279B}"/>
              </a:ext>
            </a:extLst>
          </p:cNvPr>
          <p:cNvSpPr txBox="1"/>
          <p:nvPr/>
        </p:nvSpPr>
        <p:spPr>
          <a:xfrm>
            <a:off x="108981" y="6215459"/>
            <a:ext cx="7098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Science &amp; Machine Learning in Finance: </a:t>
            </a:r>
            <a:r>
              <a:rPr lang="en-GB" sz="1200" i="1" dirty="0"/>
              <a:t>Solution to Exercises</a:t>
            </a:r>
            <a:r>
              <a:rPr lang="fa-IR" sz="1200" i="1" dirty="0"/>
              <a:t> </a:t>
            </a:r>
            <a:r>
              <a:rPr lang="en-GB" sz="1200" i="1" dirty="0"/>
              <a:t> 2.12</a:t>
            </a:r>
          </a:p>
          <a:p>
            <a:r>
              <a:rPr lang="en-GB" sz="1200" dirty="0"/>
              <a:t>University of Glasgow</a:t>
            </a:r>
          </a:p>
          <a:p>
            <a:r>
              <a:rPr lang="en-GB" sz="12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6700750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5722</TotalTime>
  <Words>1595</Words>
  <Application>Microsoft Office PowerPoint</Application>
  <PresentationFormat>Widescreen</PresentationFormat>
  <Paragraphs>178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Palatino Linotype</vt:lpstr>
      <vt:lpstr>Times New Roman</vt:lpstr>
      <vt:lpstr>Gallery</vt:lpstr>
      <vt:lpstr>Data Science &amp; Machine Learning in Finance: Solution to Exercises  2.12</vt:lpstr>
      <vt:lpstr>Question 1</vt:lpstr>
      <vt:lpstr>Question 1 (Cont’d)</vt:lpstr>
      <vt:lpstr>Question 1 (Cont’d)</vt:lpstr>
      <vt:lpstr>Question 1 (Cont’d)</vt:lpstr>
      <vt:lpstr>Question 2</vt:lpstr>
      <vt:lpstr>Question 3</vt:lpstr>
      <vt:lpstr>Question 4</vt:lpstr>
      <vt:lpstr>Question 4 (Cont’d)</vt:lpstr>
      <vt:lpstr>Question 4 (Cont’d)</vt:lpstr>
      <vt:lpstr>Question 5</vt:lpstr>
      <vt:lpstr>Question 5 (Cont’d)</vt:lpstr>
      <vt:lpstr>Question 5 (Cont’d)</vt:lpstr>
      <vt:lpstr>Question 6</vt:lpstr>
      <vt:lpstr>Question 6 (Cont’d)</vt:lpstr>
      <vt:lpstr>Question 6 (Cont’d)</vt:lpstr>
      <vt:lpstr>Question 6 (Cont’d)</vt:lpstr>
      <vt:lpstr>Question 7</vt:lpstr>
      <vt:lpstr>Question 7 (Cont’d)</vt:lpstr>
      <vt:lpstr>Question 7 (Cont’d)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movaghari</dc:creator>
  <cp:lastModifiedBy>Hadi Movaghari (PGR)</cp:lastModifiedBy>
  <cp:revision>409</cp:revision>
  <dcterms:created xsi:type="dcterms:W3CDTF">2022-05-28T15:29:58Z</dcterms:created>
  <dcterms:modified xsi:type="dcterms:W3CDTF">2023-02-16T12:33:19Z</dcterms:modified>
</cp:coreProperties>
</file>