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5"/>
  </p:notesMasterIdLst>
  <p:sldIdLst>
    <p:sldId id="256" r:id="rId2"/>
    <p:sldId id="260" r:id="rId3"/>
    <p:sldId id="270" r:id="rId4"/>
    <p:sldId id="278" r:id="rId5"/>
    <p:sldId id="271" r:id="rId6"/>
    <p:sldId id="279" r:id="rId7"/>
    <p:sldId id="280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24497"/>
          </a:xfrm>
        </p:spPr>
        <p:txBody>
          <a:bodyPr>
            <a:normAutofit/>
          </a:bodyPr>
          <a:lstStyle/>
          <a:p>
            <a:r>
              <a:rPr lang="en-GB" sz="5400" dirty="0"/>
              <a:t>Data Science &amp; Machine Learning in Finance:</a:t>
            </a:r>
            <a:br>
              <a:rPr lang="en-GB" sz="5400" dirty="0"/>
            </a:br>
            <a:r>
              <a:rPr lang="en-GB" sz="3600" i="1" dirty="0"/>
              <a:t>Solution to Exercises</a:t>
            </a:r>
            <a:r>
              <a:rPr lang="fa-IR" sz="3600" i="1" dirty="0"/>
              <a:t> </a:t>
            </a:r>
            <a:r>
              <a:rPr lang="en-GB" sz="3600" i="1" dirty="0"/>
              <a:t> 1.10</a:t>
            </a:r>
            <a:endParaRPr lang="en-GB" sz="5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328821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  <a:p>
            <a:endParaRPr lang="en-GB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8238569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(3.3) Find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8238569" cy="4037749"/>
              </a:xfrm>
              <a:blipFill>
                <a:blip r:embed="rId2"/>
                <a:stretch>
                  <a:fillRect l="-666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FB761-5739-681A-5451-208F3E3FF107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5953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966424" cy="403774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(3.4) Find</a:t>
                </a:r>
                <a:r>
                  <a:rPr lang="en-US" sz="1800" b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1" i="0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what values for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GB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e>
                      </m:ra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b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800" b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≻−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≻−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966424" cy="4037749"/>
              </a:xfrm>
              <a:blipFill>
                <a:blip r:embed="rId2"/>
                <a:stretch>
                  <a:fillRect l="-550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8A9E7-2476-544F-469A-B1DEA78B74F5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07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200104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1" i="1" u="none" strike="noStrike" baseline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1" i="1" u="none" strike="noStrike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e>
                                    <m: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(4.1) What condition on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imply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GB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u="none" strike="noStrike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u="none" strike="noStrike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800" b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orthogonality we set</a:t>
                </a:r>
                <a14:m>
                  <m:oMath xmlns:m="http://schemas.openxmlformats.org/officeDocument/2006/math">
                    <m:r>
                      <a:rPr lang="en-GB" sz="18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Then:</a:t>
                </a:r>
              </a:p>
              <a:p>
                <a:pPr marL="0" indent="0" algn="ctr"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b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200104" cy="4037749"/>
              </a:xfrm>
              <a:blipFill>
                <a:blip r:embed="rId2"/>
                <a:stretch>
                  <a:fillRect l="-538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D6FA9-29E1-14EC-1EC5-4DA260B8C438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2050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200104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(4.2) Find the following norms:</a:t>
                </a:r>
                <a:r>
                  <a:rPr lang="en-US" sz="18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We have: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rad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80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800" b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200104" cy="4037749"/>
              </a:xfrm>
              <a:blipFill>
                <a:blip r:embed="rId2"/>
                <a:stretch>
                  <a:fillRect l="-538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3E4F1-5A8C-F4EE-8F43-ABADB9EFA617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867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8238569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(1.1) </a:t>
                </a:r>
                <a:r>
                  <a:rPr lang="en-U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v = x + 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b="1" i="1" dirty="0"/>
                  <a:t>v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 </a:t>
                </a:r>
                <a:r>
                  <a:rPr lang="es-ES" sz="16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s-E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= x - 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(1.3) Draw a diagram of x, y, u and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8238569" cy="4037749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1E49AE-8F8E-D102-521C-29D293CE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01" y="2211932"/>
            <a:ext cx="4658480" cy="3645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0DC63-C61E-65B0-2435-C78AF528C53A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853754"/>
                <a:ext cx="9520158" cy="40377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10000"/>
                  </a:lnSpc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(1.4) Find norms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(1.5) 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can the Euclidean norm of a vector be zero or negative?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Sum of squares is zero </a:t>
                </a:r>
                <a:r>
                  <a:rPr lang="en-US" sz="1800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of them are zero. Thus, only the norm of a zero vector is</a:t>
                </a:r>
                <a:r>
                  <a:rPr lang="en-US" sz="18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zero. On the other hand, t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square root of a number is always non-negative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Thus,</a:t>
                </a:r>
                <a:r>
                  <a:rPr lang="en-US" sz="18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norm of a vector cannot be never negative.</a:t>
                </a:r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853754"/>
                <a:ext cx="9520158" cy="4037749"/>
              </a:xfrm>
              <a:blipFill>
                <a:blip r:embed="rId2"/>
                <a:stretch>
                  <a:fillRect l="-577" t="-604" r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C20096-3BEA-4A4E-F49A-23EA8ED2816F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1379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6038" y="2182367"/>
                <a:ext cx="9520158" cy="306806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10000"/>
                  </a:lnSpc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(1.6) Find the inner product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u="none" strike="noStrike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(1.7) Are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linearly independent or dependent? </a:t>
                </a:r>
              </a:p>
              <a:p>
                <a:pPr marL="0" indent="0" algn="l"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linearly independent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Because we cannot find a none-zero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6038" y="2182367"/>
                <a:ext cx="9520158" cy="3068060"/>
              </a:xfrm>
              <a:blipFill>
                <a:blip r:embed="rId2"/>
                <a:stretch>
                  <a:fillRect l="-576" t="-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5FB2A2D-BBA6-6BCA-4CF9-A62CF405827E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381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280788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(2.1) Can a weak inequality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established?</a:t>
                </a:r>
              </a:p>
              <a:p>
                <a:pPr marL="0" indent="0" algn="just">
                  <a:buNone/>
                </a:pP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Because any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not equal or greater than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(2.2)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linearly independent or dependent?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linearly independent because we cannot find a non-zero scalar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establish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280788" cy="4037749"/>
              </a:xfrm>
              <a:blipFill>
                <a:blip r:embed="rId2"/>
                <a:stretch>
                  <a:fillRect l="-591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800D8-C5B2-1047-8527-22CFC5CCE6D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9353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280788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(2.3) Is the function of vectors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or nonlinear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What is the dimension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 linear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</a:t>
                </a: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GB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280788" cy="4037749"/>
              </a:xfrm>
              <a:blipFill>
                <a:blip r:embed="rId2"/>
                <a:stretch>
                  <a:fillRect l="-591" t="-151" r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800D8-C5B2-1047-8527-22CFC5CCE6D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3844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3"/>
                <a:ext cx="9387304" cy="33284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(2.4) What is the dimension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u="none" strike="noStrike" baseline="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GB" sz="18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Is</a:t>
                </a:r>
                <a:r>
                  <a:rPr lang="en-US" sz="1800" b="1" i="0" u="none" strike="noStrike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</a:t>
                </a:r>
                <a:r>
                  <a:rPr lang="en-GB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𝒕𝒐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GB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mapping o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an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𝒕𝒐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mapping? How do you depict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Cartesian space?</a:t>
                </a:r>
              </a:p>
              <a:p>
                <a:pPr marL="0" indent="0">
                  <a:buNone/>
                </a:pP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ra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ra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GB" sz="1800" i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1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fa-IR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b="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GB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GB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mapping and it is a single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on the real line.</a:t>
                </a:r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3"/>
                <a:ext cx="9387304" cy="3328428"/>
              </a:xfrm>
              <a:blipFill>
                <a:blip r:embed="rId2"/>
                <a:stretch>
                  <a:fillRect l="-455" t="-549" b="-1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CAA23-C072-68B4-07E4-13D42FCDB0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8588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3"/>
                <a:ext cx="9387304" cy="4037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(2.5) Is the function of vector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what is the dimension of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what is the numerical value of vector y?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GB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u="none" strike="noStrike" baseline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u="none" strike="noStrike" baseline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are non-zero values, </a:t>
                </a:r>
                <a14:m>
                  <m:oMath xmlns:m="http://schemas.openxmlformats.org/officeDocument/2006/math">
                    <m:r>
                      <a:rPr lang="en-US" sz="180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we can express it as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180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vector.</a:t>
                </a:r>
              </a:p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(2.6) What is the univariate analogue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1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800" i="1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u="none" strike="noStrik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US" sz="18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3"/>
                <a:ext cx="9387304" cy="4037748"/>
              </a:xfrm>
              <a:blipFill>
                <a:blip r:embed="rId2"/>
                <a:stretch>
                  <a:fillRect l="-584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CAA23-C072-68B4-07E4-13D42FCDB03B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8982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8769510" cy="40377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1" i="1" u="none" strike="noStrike" baseline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sz="1800" b="1" i="1" u="none" strike="noStrike" baseline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1" i="1" u="none" strike="noStrike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GB" sz="1800" b="1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GB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(3.1)</a:t>
                </a: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functions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GB" sz="180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d>
                      <m:dPr>
                        <m:ctrlPr>
                          <a:rPr lang="en-GB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8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GB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GB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GB" sz="1800" b="0" i="1" u="none" strike="noStrike" baseline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u="none" strike="noStrike" baseline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(3.2)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condition on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required such that x and y are orthogonal, if any?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orthogonal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part (3.1) we find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800" b="1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8769510" cy="4037749"/>
              </a:xfrm>
              <a:blipFill>
                <a:blip r:embed="rId2"/>
                <a:stretch>
                  <a:fillRect l="-278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1F691-C9E2-DB21-0771-A5DE3A821FCF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Solution to Exercises  1.10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58451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2735</TotalTime>
  <Words>1131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CMR10</vt:lpstr>
      <vt:lpstr>Palatino Linotype</vt:lpstr>
      <vt:lpstr>Times New Roman</vt:lpstr>
      <vt:lpstr>Gallery</vt:lpstr>
      <vt:lpstr>Data Science &amp; Machine Learning in Finance: Solution to Exercises  1.10</vt:lpstr>
      <vt:lpstr>Question 1</vt:lpstr>
      <vt:lpstr>Question 1 (Cont’d)</vt:lpstr>
      <vt:lpstr>Question 1 (Cont’d)</vt:lpstr>
      <vt:lpstr>Question 2</vt:lpstr>
      <vt:lpstr>Question 2 (Cont’d)</vt:lpstr>
      <vt:lpstr>Question 2 (Cont’d)</vt:lpstr>
      <vt:lpstr>Question 2 (Cont’d)</vt:lpstr>
      <vt:lpstr>Question 3</vt:lpstr>
      <vt:lpstr>Question 3 (Cont’d)</vt:lpstr>
      <vt:lpstr>Question 3 (Cont’d)</vt:lpstr>
      <vt:lpstr>Question 4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210</cp:revision>
  <dcterms:created xsi:type="dcterms:W3CDTF">2022-05-28T15:29:58Z</dcterms:created>
  <dcterms:modified xsi:type="dcterms:W3CDTF">2023-02-10T09:44:16Z</dcterms:modified>
</cp:coreProperties>
</file>