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56"/>
  </p:notesMasterIdLst>
  <p:sldIdLst>
    <p:sldId id="256" r:id="rId2"/>
    <p:sldId id="260" r:id="rId3"/>
    <p:sldId id="273" r:id="rId4"/>
    <p:sldId id="262" r:id="rId5"/>
    <p:sldId id="264" r:id="rId6"/>
    <p:sldId id="263" r:id="rId7"/>
    <p:sldId id="265" r:id="rId8"/>
    <p:sldId id="267" r:id="rId9"/>
    <p:sldId id="266" r:id="rId10"/>
    <p:sldId id="268" r:id="rId11"/>
    <p:sldId id="269" r:id="rId12"/>
    <p:sldId id="314" r:id="rId13"/>
    <p:sldId id="315" r:id="rId14"/>
    <p:sldId id="316" r:id="rId15"/>
    <p:sldId id="274" r:id="rId16"/>
    <p:sldId id="271" r:id="rId17"/>
    <p:sldId id="272" r:id="rId18"/>
    <p:sldId id="276" r:id="rId19"/>
    <p:sldId id="280" r:id="rId20"/>
    <p:sldId id="282" r:id="rId21"/>
    <p:sldId id="281" r:id="rId22"/>
    <p:sldId id="289" r:id="rId23"/>
    <p:sldId id="277" r:id="rId24"/>
    <p:sldId id="278" r:id="rId25"/>
    <p:sldId id="279" r:id="rId26"/>
    <p:sldId id="283" r:id="rId27"/>
    <p:sldId id="317" r:id="rId28"/>
    <p:sldId id="292" r:id="rId29"/>
    <p:sldId id="293" r:id="rId30"/>
    <p:sldId id="286" r:id="rId31"/>
    <p:sldId id="288" r:id="rId32"/>
    <p:sldId id="309" r:id="rId33"/>
    <p:sldId id="287" r:id="rId34"/>
    <p:sldId id="295" r:id="rId35"/>
    <p:sldId id="297" r:id="rId36"/>
    <p:sldId id="290" r:id="rId37"/>
    <p:sldId id="312" r:id="rId38"/>
    <p:sldId id="291" r:id="rId39"/>
    <p:sldId id="313" r:id="rId40"/>
    <p:sldId id="284" r:id="rId41"/>
    <p:sldId id="285" r:id="rId42"/>
    <p:sldId id="298" r:id="rId43"/>
    <p:sldId id="299" r:id="rId44"/>
    <p:sldId id="301" r:id="rId45"/>
    <p:sldId id="300" r:id="rId46"/>
    <p:sldId id="305" r:id="rId47"/>
    <p:sldId id="302" r:id="rId48"/>
    <p:sldId id="306" r:id="rId49"/>
    <p:sldId id="304" r:id="rId50"/>
    <p:sldId id="303" r:id="rId51"/>
    <p:sldId id="307" r:id="rId52"/>
    <p:sldId id="310" r:id="rId53"/>
    <p:sldId id="308" r:id="rId54"/>
    <p:sldId id="31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6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34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7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39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27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02/01/2023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24497"/>
          </a:xfrm>
        </p:spPr>
        <p:txBody>
          <a:bodyPr>
            <a:normAutofit fontScale="90000"/>
          </a:bodyPr>
          <a:lstStyle/>
          <a:p>
            <a:r>
              <a:rPr lang="en-GB" dirty="0"/>
              <a:t>Data Science &amp; Machine Learning in Finance:</a:t>
            </a:r>
            <a:br>
              <a:rPr lang="en-GB" dirty="0"/>
            </a:br>
            <a:r>
              <a:rPr lang="en-GB" sz="4400" i="1" dirty="0"/>
              <a:t>Matrix Calculus</a:t>
            </a:r>
            <a:endParaRPr lang="en-GB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2524497"/>
          </a:xfrm>
        </p:spPr>
        <p:txBody>
          <a:bodyPr>
            <a:normAutofit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2298"/>
            <a:ext cx="2330245" cy="11728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1A5F-253B-A0B7-A79D-C25FD0EC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Mathematical operation on vectors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320A5D-8719-FF78-2EC0-1A9C15E17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GB" i="1" dirty="0">
                    <a:solidFill>
                      <a:srgbClr val="FF0000"/>
                    </a:solidFill>
                  </a:rPr>
                  <a:t>Multiplication by a scalar</a:t>
                </a:r>
              </a:p>
              <a:p>
                <a:pPr marL="457200" lvl="1" indent="0">
                  <a:buNone/>
                </a:pPr>
                <a:r>
                  <a:rPr lang="en-US" dirty="0"/>
                  <a:t>We can multiply a scalar in all elements of a vector</a:t>
                </a:r>
              </a:p>
              <a:p>
                <a:pPr lvl="1"/>
                <a:r>
                  <a:rPr lang="en-GB" b="1" dirty="0"/>
                  <a:t>Example</a:t>
                </a:r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r>
                  <a:rPr lang="en-GB" sz="2000" b="0" dirty="0"/>
                  <a:t>(-5)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320A5D-8719-FF78-2EC0-1A9C15E17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90BFB97-1DBD-2515-C05D-14BF0747EF9F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92478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3F67-4247-2717-30C6-4D14ED43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Mathematical operation on vectors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773A0A-783F-98A9-A1E4-540CE12D07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i="1" dirty="0">
                    <a:solidFill>
                      <a:srgbClr val="FF0000"/>
                    </a:solidFill>
                  </a:rPr>
                  <a:t>Multiplication of two vectors</a:t>
                </a:r>
              </a:p>
              <a:p>
                <a:pPr marL="0" indent="0">
                  <a:buNone/>
                </a:pPr>
                <a:r>
                  <a:rPr lang="en-GB" dirty="0"/>
                  <a:t>The inner product of two vectors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/>
                  <a:t> is defined by: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1600" b="1" i="1" u="none" strike="noStrike" baseline="0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6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u="none" strike="noStrike" baseline="0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6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have the same dimension, say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endParaRPr lang="en-US" sz="16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1600" b="1" i="1" u="none" strike="noStrike" baseline="0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0" i="1" u="none" strike="noStrike" baseline="0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GB" sz="1600" u="none" strike="noStrike" baseline="0" dirty="0">
                    <a:latin typeface="Cambria Math" panose="02040503050406030204" pitchFamily="18" charset="0"/>
                  </a:rPr>
                  <a:t> is the transpose of the vector </a:t>
                </a:r>
                <a14:m>
                  <m:oMath xmlns:m="http://schemas.openxmlformats.org/officeDocument/2006/math">
                    <m:r>
                      <a:rPr lang="en-GB" sz="1600" b="1" i="1" u="none" strike="noStrike" baseline="0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b="1" u="none" strike="noStrike" baseline="0" dirty="0">
                    <a:latin typeface="Cambria Math" panose="02040503050406030204" pitchFamily="18" charset="0"/>
                  </a:rPr>
                  <a:t>, </a:t>
                </a:r>
                <a:r>
                  <a:rPr lang="en-GB" sz="1600" u="none" strike="noStrike" baseline="0" dirty="0">
                    <a:latin typeface="Cambria Math" panose="02040503050406030204" pitchFamily="18" charset="0"/>
                  </a:rPr>
                  <a:t>i.e., it has </a:t>
                </a:r>
                <a14:m>
                  <m:oMath xmlns:m="http://schemas.openxmlformats.org/officeDocument/2006/math">
                    <m:r>
                      <a:rPr lang="en-GB" sz="1600" i="1" u="none" strike="noStrike" baseline="0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600" u="none" strike="noStrike" baseline="0" dirty="0">
                    <a:latin typeface="Cambria Math" panose="02040503050406030204" pitchFamily="18" charset="0"/>
                  </a:rPr>
                  <a:t> rows and</a:t>
                </a:r>
                <a:r>
                  <a:rPr lang="en-GB" sz="1600" u="none" strike="noStrike" dirty="0">
                    <a:latin typeface="Cambria Math" panose="02040503050406030204" pitchFamily="18" charset="0"/>
                  </a:rPr>
                  <a:t> one column.</a:t>
                </a:r>
                <a:endParaRPr lang="en-GB" sz="1600" u="none" strike="noStrike" baseline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inner product of two arbitrary vectors is always a scalar.</a:t>
                </a:r>
              </a:p>
              <a:p>
                <a:pPr lvl="1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change the order of vectors in inner product,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773A0A-783F-98A9-A1E4-540CE12D0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182CD32-5F3F-DE6B-FDEC-EE8D69595FDE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51553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3F67-4247-2717-30C6-4D14ED43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Euclidean Norm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773A0A-783F-98A9-A1E4-540CE12D07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The Euclidean norm of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/>
                  <a:t> is defined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b="0" dirty="0"/>
              </a:p>
              <a:p>
                <a:r>
                  <a:rPr lang="en-GB" dirty="0"/>
                  <a:t>The Euclidean norm is always a non-negative value.</a:t>
                </a:r>
              </a:p>
              <a:p>
                <a:r>
                  <a:rPr lang="en-GB" dirty="0"/>
                  <a:t>Using inner product we can rewrite the Euclidean norm 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</m:oMath>
                  </m:oMathPara>
                </a14:m>
                <a:endParaRPr lang="en-GB" dirty="0"/>
              </a:p>
              <a:p>
                <a:r>
                  <a:rPr lang="en-GB" b="1" dirty="0"/>
                  <a:t>Example:  </a:t>
                </a: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rad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773A0A-783F-98A9-A1E4-540CE12D0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8E86BE1-4229-B27F-1261-9700FE50A2D2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89041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3F67-4247-2717-30C6-4D14ED43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Orthogonality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773A0A-783F-98A9-A1E4-540CE12D07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FF0000"/>
                    </a:solidFill>
                  </a:rPr>
                  <a:t>orthogonal</a:t>
                </a:r>
                <a:r>
                  <a:rPr lang="en-US" dirty="0"/>
                  <a:t> if their inner product is equal to zero, i.e.,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dirty="0"/>
              </a:p>
              <a:p>
                <a:r>
                  <a:rPr lang="en-US" dirty="0"/>
                  <a:t>Orthogonality</a:t>
                </a:r>
                <a:r>
                  <a:rPr lang="en-GB" dirty="0"/>
                  <a:t> is shown by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GB" b="1" dirty="0"/>
              </a:p>
              <a:p>
                <a:r>
                  <a:rPr lang="en-GB" b="1" dirty="0"/>
                  <a:t>Example:  </a:t>
                </a: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  <a:p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773A0A-783F-98A9-A1E4-540CE12D0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3C3535F-F816-8CCC-EB70-C45567355A74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9591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3F67-4247-2717-30C6-4D14ED43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Linear independence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773A0A-783F-98A9-A1E4-540CE12D07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rgbClr val="FF0000"/>
                    </a:solidFill>
                  </a:rPr>
                  <a:t>linearly dependent </a:t>
                </a:r>
                <a:r>
                  <a:rPr lang="en-US" dirty="0"/>
                  <a:t>if: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        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r>
                  <a:rPr lang="en-GB" dirty="0"/>
                  <a:t>If we could not find such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to establish the equation above, we say,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are </a:t>
                </a:r>
                <a:r>
                  <a:rPr lang="en-GB" dirty="0">
                    <a:solidFill>
                      <a:srgbClr val="FF0000"/>
                    </a:solidFill>
                  </a:rPr>
                  <a:t>linearly independent</a:t>
                </a:r>
              </a:p>
              <a:p>
                <a:r>
                  <a:rPr lang="en-GB" dirty="0"/>
                  <a:t>For more than two vectors,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, we say they are linearly dependent if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        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b="1" dirty="0"/>
                  <a:t>Example: </a:t>
                </a:r>
                <a:r>
                  <a:rPr lang="en-GB" dirty="0"/>
                  <a:t>See Exercise 1.10, Question 1 &amp;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773A0A-783F-98A9-A1E4-540CE12D0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6" t="-530" b="-12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3C3535F-F816-8CCC-EB70-C45567355A74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12721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EE2B-3FB4-0D10-1781-027FC558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2015733"/>
            <a:ext cx="9520158" cy="23792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Section 2</a:t>
            </a:r>
          </a:p>
          <a:p>
            <a:pPr marL="0" indent="0" algn="ctr">
              <a:buNone/>
            </a:pPr>
            <a:r>
              <a:rPr lang="en-GB" sz="7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1354473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9224" y="2064893"/>
                <a:ext cx="10558981" cy="345061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By convention, a matrix is shown by a </a:t>
                </a:r>
                <a:r>
                  <a:rPr lang="en-GB" b="1" dirty="0"/>
                  <a:t>bold</a:t>
                </a:r>
                <a:r>
                  <a:rPr lang="en-GB" dirty="0"/>
                  <a:t> big letter in a two-dimensional rectangular array: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In equation above,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dirty="0"/>
                  <a:t> is a matrix with </a:t>
                </a:r>
                <a:r>
                  <a:rPr lang="en-GB" i="1" dirty="0"/>
                  <a:t>r</a:t>
                </a:r>
                <a:r>
                  <a:rPr lang="en-GB" dirty="0"/>
                  <a:t> rows and </a:t>
                </a:r>
                <a:r>
                  <a:rPr lang="en-GB" i="1" dirty="0"/>
                  <a:t>c</a:t>
                </a:r>
                <a:r>
                  <a:rPr lang="en-GB" dirty="0"/>
                  <a:t> columns and can be written as “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dirty="0"/>
                  <a:t> is an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matrix”</a:t>
                </a:r>
              </a:p>
              <a:p>
                <a:pPr lvl="1"/>
                <a:r>
                  <a:rPr lang="en-GB" dirty="0"/>
                  <a:t>The other format to introduce a matrix is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To refer to a specific element of a matrix, we have to use two indexes to distinguish them,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GB" dirty="0"/>
                  <a:t> denotes the element in the second row and first column.</a:t>
                </a:r>
              </a:p>
              <a:p>
                <a:pPr lvl="1"/>
                <a:endParaRPr lang="en-GB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9224" y="2064893"/>
                <a:ext cx="10558981" cy="3450613"/>
              </a:xfrm>
              <a:blipFill>
                <a:blip r:embed="rId2"/>
                <a:stretch>
                  <a:fillRect l="-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313D2B-C647-AADC-DFFA-9E9FB07FE9EA}"/>
                  </a:ext>
                </a:extLst>
              </p:cNvPr>
              <p:cNvSpPr txBox="1"/>
              <p:nvPr/>
            </p:nvSpPr>
            <p:spPr>
              <a:xfrm>
                <a:off x="900904" y="5521276"/>
                <a:ext cx="10787742" cy="36298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:r>
                  <a:rPr lang="en-GB" sz="1600" b="1" i="1" dirty="0"/>
                  <a:t>Note</a:t>
                </a:r>
                <a:r>
                  <a:rPr lang="en-GB" sz="1600" i="1" dirty="0"/>
                  <a:t>: </a:t>
                </a:r>
                <a:r>
                  <a:rPr lang="en-GB" sz="1600" dirty="0"/>
                  <a:t>In a broader view, an </a:t>
                </a:r>
                <a:r>
                  <a:rPr lang="en-GB" sz="1600" i="1" dirty="0"/>
                  <a:t>r</a:t>
                </a:r>
                <a:r>
                  <a:rPr lang="en-GB" sz="1600" dirty="0"/>
                  <a:t>-dimensional vector can be considered as an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dirty="0"/>
                  <a:t> matrix.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313D2B-C647-AADC-DFFA-9E9FB07FE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04" y="5521276"/>
                <a:ext cx="10787742" cy="362984"/>
              </a:xfrm>
              <a:prstGeom prst="rect">
                <a:avLst/>
              </a:prstGeom>
              <a:blipFill>
                <a:blip r:embed="rId3"/>
                <a:stretch>
                  <a:fillRect b="-220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00E84A-C3E7-CD06-AB3F-24B45EE6DE1D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8600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Special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8361" y="1916272"/>
                <a:ext cx="10274709" cy="38847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400" dirty="0">
                    <a:solidFill>
                      <a:srgbClr val="FF0000"/>
                    </a:solidFill>
                  </a:rPr>
                  <a:t>Null (zero) matrix </a:t>
                </a:r>
                <a:r>
                  <a:rPr lang="en-GB" sz="1400" dirty="0"/>
                  <a:t>is an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400" dirty="0"/>
                  <a:t> matrix </a:t>
                </a:r>
                <a:r>
                  <a:rPr lang="en-US" sz="1400" dirty="0"/>
                  <a:t>with every element equal to zero and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1400" dirty="0"/>
                  <a:t>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>
                  <a:lnSpc>
                    <a:spcPct val="100000"/>
                  </a:lnSpc>
                </a:pPr>
                <a:r>
                  <a:rPr lang="en-US" sz="1400" dirty="0">
                    <a:solidFill>
                      <a:srgbClr val="FF0000"/>
                    </a:solidFill>
                  </a:rPr>
                  <a:t>One </a:t>
                </a:r>
                <a:r>
                  <a:rPr lang="en-GB" sz="1400" dirty="0">
                    <a:solidFill>
                      <a:srgbClr val="FF0000"/>
                    </a:solidFill>
                  </a:rPr>
                  <a:t>matrix</a:t>
                </a:r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/>
                  <a:t>is </a:t>
                </a:r>
                <a14:m>
                  <m:oMath xmlns:m="http://schemas.openxmlformats.org/officeDocument/2006/math">
                    <m:r>
                      <a:rPr lang="en-GB" sz="1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400" dirty="0"/>
                  <a:t> matrix </a:t>
                </a:r>
                <a:r>
                  <a:rPr lang="en-US" sz="1400" dirty="0"/>
                  <a:t>with every element equal to one and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1400" dirty="0"/>
                  <a:t>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b="1" i="1" dirty="0"/>
              </a:p>
              <a:p>
                <a:pPr>
                  <a:lnSpc>
                    <a:spcPct val="100000"/>
                  </a:lnSpc>
                </a:pPr>
                <a:r>
                  <a:rPr lang="en-US" sz="1400" dirty="0">
                    <a:solidFill>
                      <a:srgbClr val="FF0000"/>
                    </a:solidFill>
                  </a:rPr>
                  <a:t>Square </a:t>
                </a:r>
                <a:r>
                  <a:rPr lang="en-GB" sz="1400" dirty="0">
                    <a:solidFill>
                      <a:srgbClr val="FF0000"/>
                    </a:solidFill>
                  </a:rPr>
                  <a:t>matrix</a:t>
                </a:r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/>
                  <a:t>is a </a:t>
                </a:r>
                <a:r>
                  <a:rPr lang="en-GB" sz="1400" dirty="0"/>
                  <a:t>matrix </a:t>
                </a:r>
                <a:r>
                  <a:rPr lang="en-US" sz="1400" dirty="0"/>
                  <a:t>with equal number of rows and columns. In that case, we can use only one index to introduce a square matrix, for example: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400" dirty="0"/>
                  <a:t>Elements {1, 3, 0} present 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main diagonal </a:t>
                </a:r>
                <a:r>
                  <a:rPr lang="en-US" sz="1400" dirty="0"/>
                  <a:t>of the matrix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400" dirty="0"/>
                  <a:t>Elements {4, 3, 3} present 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minor (or secondary) diagonal </a:t>
                </a:r>
                <a:r>
                  <a:rPr lang="en-US" sz="1400" dirty="0"/>
                  <a:t>of the matrix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400" dirty="0"/>
                  <a:t>The entries that are not in the main diagonal are called </a:t>
                </a:r>
                <a:r>
                  <a:rPr lang="en-US" sz="1400" dirty="0">
                    <a:solidFill>
                      <a:srgbClr val="FF0000"/>
                    </a:solidFill>
                  </a:rPr>
                  <a:t>off-diagonal entries</a:t>
                </a:r>
                <a:r>
                  <a:rPr lang="en-US" sz="1400" dirty="0"/>
                  <a:t>, i.e., {2, 4, 6, -1, 4, 3}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endParaRPr lang="en-GB" sz="1400" dirty="0"/>
              </a:p>
              <a:p>
                <a:pPr marL="0" indent="0" algn="ctr">
                  <a:buNone/>
                </a:pPr>
                <a:endParaRPr lang="en-GB" sz="1400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8361" y="1916272"/>
                <a:ext cx="10274709" cy="3884760"/>
              </a:xfrm>
              <a:blipFill>
                <a:blip r:embed="rId2"/>
                <a:stretch>
                  <a:fillRect l="-59" t="-157" b="-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3AB4929-E503-C095-6995-49DC8F8E0A56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22161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Special matrices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8696" y="2015732"/>
                <a:ext cx="10274709" cy="397523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400" dirty="0">
                    <a:solidFill>
                      <a:srgbClr val="FF0000"/>
                    </a:solidFill>
                  </a:rPr>
                  <a:t>Diagonal matrix </a:t>
                </a:r>
                <a:r>
                  <a:rPr lang="en-GB" sz="1400" dirty="0"/>
                  <a:t>is a square matrix with all off-diagonal elements equal to zero, for example:</a:t>
                </a:r>
                <a:endParaRPr lang="en-GB" sz="1400" dirty="0">
                  <a:solidFill>
                    <a:srgbClr val="FF000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b="0" i="1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1400" i="1" dirty="0"/>
                  <a:t>NB</a:t>
                </a:r>
                <a:r>
                  <a:rPr lang="en-US" sz="1400" dirty="0"/>
                  <a:t>: A diagonal matrix can be present by the </a:t>
                </a:r>
                <a:r>
                  <a:rPr lang="en-US" sz="1400" dirty="0" err="1">
                    <a:solidFill>
                      <a:srgbClr val="FF0000"/>
                    </a:solidFill>
                  </a:rPr>
                  <a:t>diag</a:t>
                </a:r>
                <a:r>
                  <a:rPr lang="en-US" sz="1400" dirty="0">
                    <a:solidFill>
                      <a:srgbClr val="FF0000"/>
                    </a:solidFill>
                  </a:rPr>
                  <a:t>(.) </a:t>
                </a:r>
                <a:r>
                  <a:rPr lang="en-US" sz="1400" dirty="0"/>
                  <a:t>operator, for example, </a:t>
                </a:r>
                <a14:m>
                  <m:oMath xmlns:m="http://schemas.openxmlformats.org/officeDocument/2006/math">
                    <m:r>
                      <a:rPr lang="en-GB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1400" b="0" i="0" smtClean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400" b="0" dirty="0"/>
              </a:p>
              <a:p>
                <a:pPr algn="just">
                  <a:lnSpc>
                    <a:spcPct val="100000"/>
                  </a:lnSpc>
                </a:pPr>
                <a:r>
                  <a:rPr lang="en-US" sz="1400" dirty="0">
                    <a:solidFill>
                      <a:srgbClr val="FF0000"/>
                    </a:solidFill>
                  </a:rPr>
                  <a:t>Tridiagonal matrix </a:t>
                </a:r>
                <a:r>
                  <a:rPr lang="en-US" sz="1400" dirty="0"/>
                  <a:t>is a square matrix that has non-zero elements on the main diagonal, the first diagonal below it, and the first diagonal above the main diagonal.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GB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400" dirty="0">
                    <a:solidFill>
                      <a:srgbClr val="FF0000"/>
                    </a:solidFill>
                  </a:rPr>
                  <a:t>Identity matrix </a:t>
                </a:r>
                <a:r>
                  <a:rPr lang="en-US" sz="1400" dirty="0"/>
                  <a:t>is a diagonal matrix with all main diagonal entries equal to one, and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GB" sz="1400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8696" y="2015732"/>
                <a:ext cx="10274709" cy="3975231"/>
              </a:xfrm>
              <a:blipFill>
                <a:blip r:embed="rId2"/>
                <a:stretch>
                  <a:fillRect l="-119" t="-307" r="-178" b="-1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3C2475B-E145-59A4-29E7-B94764CF205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22212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Mathematical operations 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657304" cy="3975231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GB" b="1" i="1" dirty="0">
                    <a:solidFill>
                      <a:srgbClr val="FF0000"/>
                    </a:solidFill>
                  </a:rPr>
                  <a:t>Addition &amp; subtraction</a:t>
                </a:r>
              </a:p>
              <a:p>
                <a:pPr algn="l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add (subtract) two matrix element-wise:</a:t>
                </a:r>
              </a:p>
              <a:p>
                <a:pPr algn="l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</a:t>
                </a:r>
              </a:p>
              <a:p>
                <a:pPr marL="742950" lvl="2" indent="-285750">
                  <a:lnSpc>
                    <a:spcPct val="13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q"/>
                </a:pPr>
                <a:r>
                  <a:rPr lang="en-GB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addition (subtraction), the two matrices must have the same dimension, for example, both of them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GB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endPara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657304" cy="3975231"/>
              </a:xfrm>
              <a:blipFill>
                <a:blip r:embed="rId2"/>
                <a:stretch>
                  <a:fillRect l="-515" t="-613" b="-7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13FA878-C6B2-9D86-908E-84C389B81CC2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2614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endParaRPr lang="en-GB" sz="1600" b="1" dirty="0">
              <a:solidFill>
                <a:srgbClr val="0070C0"/>
              </a:solidFill>
            </a:endParaRPr>
          </a:p>
          <a:p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Section 1</a:t>
            </a:r>
            <a:r>
              <a:rPr lang="en-GB" sz="1600" dirty="0"/>
              <a:t>: Vectors</a:t>
            </a:r>
          </a:p>
          <a:p>
            <a:r>
              <a:rPr lang="en-GB" sz="1600" b="1" dirty="0">
                <a:solidFill>
                  <a:srgbClr val="0070C0"/>
                </a:solidFill>
              </a:rPr>
              <a:t>Section 2</a:t>
            </a:r>
            <a:r>
              <a:rPr lang="en-GB" sz="1600" dirty="0"/>
              <a:t>: Matrices</a:t>
            </a:r>
          </a:p>
          <a:p>
            <a:r>
              <a:rPr lang="en-GB" sz="1600" b="1" dirty="0">
                <a:solidFill>
                  <a:srgbClr val="0070C0"/>
                </a:solidFill>
              </a:rPr>
              <a:t>Section 3</a:t>
            </a:r>
            <a:r>
              <a:rPr lang="en-GB" sz="1600" dirty="0"/>
              <a:t>: Ordinary Least Squares (OLS)</a:t>
            </a:r>
          </a:p>
          <a:p>
            <a:endParaRPr lang="en-GB" sz="1600" dirty="0"/>
          </a:p>
          <a:p>
            <a:pPr lvl="1"/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00A3D-1B09-5F61-F6F5-93D7AD500BFB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7164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Mathematical operations on matrix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440994" cy="3975231"/>
              </a:xfrm>
            </p:spPr>
            <p:txBody>
              <a:bodyPr>
                <a:normAutofit fontScale="85000" lnSpcReduction="20000"/>
              </a:bodyPr>
              <a:lstStyle/>
              <a:p>
                <a:pPr algn="l"/>
                <a:r>
                  <a:rPr lang="en-GB" b="1" i="1" dirty="0">
                    <a:solidFill>
                      <a:srgbClr val="FF0000"/>
                    </a:solidFill>
                  </a:rPr>
                  <a:t>General Product</a:t>
                </a: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multiply two matrices if they satisfy the conformity property.</a:t>
                </a:r>
              </a:p>
              <a:p>
                <a:pPr algn="just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Conformity property: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matrix satisfy this property when their inner dimensions are identical,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brk m:alnAt="7"/>
                      </m:rPr>
                      <a:rPr lang="en-GB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+(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=23 </a:t>
                </a:r>
              </a:p>
              <a:p>
                <a:pPr marL="457200" lvl="1" indent="0"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440994" cy="3975231"/>
              </a:xfrm>
              <a:blipFill>
                <a:blip r:embed="rId2"/>
                <a:stretch>
                  <a:fillRect l="-292" t="-613" r="-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2D91C2C-65D6-426F-C0D3-4398CF8B21A0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26862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Mathematical operations on matrix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440994" cy="397523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GB" b="1" i="1" dirty="0">
                    <a:solidFill>
                      <a:srgbClr val="FF0000"/>
                    </a:solidFill>
                  </a:rPr>
                  <a:t>Properties on General Product</a:t>
                </a:r>
                <a:endParaRPr lang="fa-IR" b="1" i="1" dirty="0">
                  <a:solidFill>
                    <a:srgbClr val="FF0000"/>
                  </a:solidFill>
                </a:endParaRPr>
              </a:p>
              <a:p>
                <a:pPr algn="l"/>
                <a:endParaRPr lang="en-GB" b="1" i="1" dirty="0">
                  <a:solidFill>
                    <a:srgbClr val="FF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GB" dirty="0">
                    <a:latin typeface="Times New Roman" panose="02020603050405020304" pitchFamily="18" charset="0"/>
                  </a:rPr>
                  <a:t>Number of rows (columns) of the general product of two matrices equal to the number of rows (columns) of the first (second) matrix.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GB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𝒀𝑿</m:t>
                    </m:r>
                  </m:oMath>
                </a14:m>
                <a:endPara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every square matrix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𝒀𝒁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𝑿𝒀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𝒁</m:t>
                    </m:r>
                  </m:oMath>
                </a14:m>
                <a:endParaRPr lang="en-GB" dirty="0">
                  <a:latin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𝑿𝒁</m:t>
                    </m:r>
                    <m:r>
                      <a:rPr lang="en-GB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𝒀𝒁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𝒁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</a:rPr>
                  <a:t> but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𝑿𝒁</m:t>
                    </m:r>
                    <m:r>
                      <a:rPr lang="en-GB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𝒀𝒁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𝒁</m:t>
                    </m:r>
                    <m:d>
                      <m:dPr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GB" dirty="0">
                    <a:latin typeface="Times New Roman" panose="02020603050405020304" pitchFamily="18" charset="0"/>
                  </a:rPr>
                  <a:t>. Pre-factorizing and post-factorizing is important in matrix operations.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440994" cy="3975231"/>
              </a:xfrm>
              <a:blipFill>
                <a:blip r:embed="rId2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440BF58-F2AB-1EA2-2D54-6524346C4341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58461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D38A-BA04-AA39-6719-6064875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Idempotent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1496" y="2706613"/>
                <a:ext cx="10220424" cy="2017788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square</a:t>
                </a:r>
                <a:r>
                  <a:rPr lang="en-US" dirty="0"/>
                  <a:t> matrix is called an </a:t>
                </a:r>
                <a:r>
                  <a:rPr lang="en-US" dirty="0">
                    <a:solidFill>
                      <a:srgbClr val="FF0000"/>
                    </a:solidFill>
                  </a:rPr>
                  <a:t>idempotent</a:t>
                </a:r>
                <a:r>
                  <a:rPr lang="en-US" dirty="0"/>
                  <a:t> matrix when its general product with itself results in the original matrix, i.e.,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𝑴𝑴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GB" b="1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GB" dirty="0"/>
                  <a:t> is an idempotent matrix,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GB" dirty="0"/>
                  <a:t> is also idempotent.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496" y="2706613"/>
                <a:ext cx="10220424" cy="2017788"/>
              </a:xfrm>
              <a:blipFill>
                <a:blip r:embed="rId2"/>
                <a:stretch>
                  <a:fillRect l="-5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F110CC-1194-AEBD-AA5E-6B525A7E2B17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85123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Transpose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359487"/>
                <a:ext cx="9520158" cy="3450613"/>
              </a:xfrm>
            </p:spPr>
            <p:txBody>
              <a:bodyPr>
                <a:normAutofit/>
              </a:bodyPr>
              <a:lstStyle/>
              <a:p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Transpose of matrix </a:t>
                </a:r>
                <a14:m>
                  <m:oMath xmlns:m="http://schemas.openxmlformats.org/officeDocument/2006/math">
                    <m:r>
                      <a:rPr lang="en-GB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Transpose operator</a:t>
                </a:r>
                <a:r>
                  <a:rPr lang="en-US" b="0" i="0" u="none" strike="no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switches</a:t>
                </a:r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</a:t>
                </a:r>
                <a:r>
                  <a:rPr lang="en-US" b="0" i="0" u="none" strike="no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column </a:t>
                </a:r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identifiers</a:t>
                </a:r>
                <a:r>
                  <a:rPr lang="en-US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example: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359487"/>
                <a:ext cx="9520158" cy="3450613"/>
              </a:xfrm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0FF4BED-C321-F023-9E7B-D20A62B67624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36166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Transpose of a matrix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1717" y="2015732"/>
                <a:ext cx="10884310" cy="3854126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GB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on transpose operator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0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transpose of matrix </a:t>
                </a:r>
                <a14:m>
                  <m:oMath xmlns:m="http://schemas.openxmlformats.org/officeDocument/2006/math">
                    <m:r>
                      <a:rPr lang="en-GB" sz="20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sz="20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not change, then 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a </a:t>
                </a:r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symmetric matrix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Formally: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GB" sz="20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symmetric matrix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square, symmetric and idempotent matrix is called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important symmetric matrices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square zero matrix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𝑶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square one matrix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transpose of transpose of a matrix is always identical to the original matrix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1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000" b="1" i="1" u="none" strike="noStrike" baseline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1" i="1" u="none" strike="noStrike" baseline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sz="2000" b="1" i="1" u="none" strike="noStrike" baseline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sz="20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1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a:rPr lang="en-GB" sz="2000" b="1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000" b="1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</m:d>
                      </m:e>
                      <m:sup>
                        <m:r>
                          <a:rPr lang="en-GB" sz="20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20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0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GB" sz="20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GB" sz="2000" b="1" i="1" u="none" strike="noStrike" baseline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sz="20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𝑿𝒀𝒁</m:t>
                        </m:r>
                      </m:e>
                    </m:d>
                    <m:r>
                      <a:rPr lang="en-GB" sz="20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GB" sz="20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p>
                      <m:sSupPr>
                        <m:ctrlPr>
                          <a:rPr lang="en-GB" sz="20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p>
                        <m:r>
                          <a:rPr lang="en-GB" sz="20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GB" sz="20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p>
                        <m:r>
                          <a:rPr lang="en-GB" sz="2000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sz="20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GB" sz="2000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717" y="2015732"/>
                <a:ext cx="10884310" cy="3854126"/>
              </a:xfrm>
              <a:blipFill>
                <a:blip r:embed="rId2"/>
                <a:stretch>
                  <a:fillRect l="-448" t="-633" b="-14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32009C8-644E-44EA-714D-CC6F87DA45C4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749211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Trace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359487"/>
                <a:ext cx="9520158" cy="3450613"/>
              </a:xfrm>
            </p:spPr>
            <p:txBody>
              <a:bodyPr>
                <a:normAutofit/>
              </a:bodyPr>
              <a:lstStyle/>
              <a:p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Trace of matrix </a:t>
                </a:r>
                <a14:m>
                  <m:oMath xmlns:m="http://schemas.openxmlformats.org/officeDocument/2006/math">
                    <m:r>
                      <a:rPr lang="en-GB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d>
                      <m:dPr>
                        <m:ctrlP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US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operator sums the elements on the main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diagonal of a square matrix. Formally: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="1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xample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359487"/>
                <a:ext cx="9520158" cy="3450613"/>
              </a:xfrm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FAB58ED-2377-7D05-8D74-C54833879CD8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016430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Trace of a matrix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359487"/>
                <a:ext cx="10008375" cy="3450613"/>
              </a:xfrm>
            </p:spPr>
            <p:txBody>
              <a:bodyPr>
                <a:normAutofit/>
              </a:bodyPr>
              <a:lstStyle/>
              <a:p>
                <a:r>
                  <a:rPr lang="en-GB" b="1" i="1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on trace operator</a:t>
                </a:r>
                <a:endParaRPr lang="en-US" b="1" i="1" u="none" strike="noStrike" baseline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d>
                      <m:dPr>
                        <m:ctrlP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GB" b="0" i="1" u="none" strike="noStrike" baseline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d>
                      <m:dPr>
                        <m:ctrlP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GB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d>
                      <m:dPr>
                        <m:ctrlPr>
                          <a:rPr lang="en-GB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    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en-GB" b="0" i="1" u="none" strike="noStrike" baseline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d>
                      <m:dPr>
                        <m:ctrlP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b="0" i="1" u="none" strike="noStrike" baseline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d>
                      <m:dPr>
                        <m:ctrlP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</m:d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d>
                      <m:dPr>
                        <m:ctrlP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b="0" i="1" u="none" strike="noStrike" baseline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d>
                      <m:dPr>
                        <m:ctrlP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d>
                      <m:dPr>
                        <m:ctrlP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1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but</a:t>
                </a:r>
                <a:r>
                  <a:rPr lang="en-GB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circular rule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359487"/>
                <a:ext cx="10008375" cy="3450613"/>
              </a:xfrm>
              <a:blipFill>
                <a:blip r:embed="rId3"/>
                <a:stretch>
                  <a:fillRect l="-5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6A8C66-26FF-6B68-44BE-28C7E6B2AA64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7964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D38A-BA04-AA39-6719-6064875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Norm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1496" y="2706612"/>
                <a:ext cx="10220424" cy="302559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Similar to vectors, we can define norm of a matrix.</a:t>
                </a:r>
              </a:p>
              <a:p>
                <a:r>
                  <a:rPr lang="en-GB" dirty="0"/>
                  <a:t>There are different ways for this purpose. </a:t>
                </a:r>
              </a:p>
              <a:p>
                <a:r>
                  <a:rPr lang="en-GB" dirty="0"/>
                  <a:t>One definition is based on the trace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GB" dirty="0"/>
              </a:p>
              <a:p>
                <a:r>
                  <a:rPr lang="en-GB" b="1" dirty="0"/>
                  <a:t>Example</a:t>
                </a:r>
                <a:r>
                  <a:rPr lang="en-GB" dirty="0"/>
                  <a:t>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 Exercise 2.12, Question 1.</a:t>
                </a: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1496" y="2706612"/>
                <a:ext cx="10220424" cy="3025593"/>
              </a:xfrm>
              <a:blipFill>
                <a:blip r:embed="rId2"/>
                <a:stretch>
                  <a:fillRect l="-5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F110CC-1194-AEBD-AA5E-6B525A7E2B17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281286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Determinant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1916273"/>
                <a:ext cx="10576025" cy="3893828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determinant of square matrix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fa-I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(The Laplace expansion)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a-I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</a:t>
                </a:r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 Exercise 2.12, Question 1 &amp; 3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1916273"/>
                <a:ext cx="10576025" cy="38938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229D47-2202-21E8-761B-626DB254181F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67960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Determinant (Cont’d)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359487"/>
                <a:ext cx="10008375" cy="3450613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GB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of determinant</a:t>
                </a:r>
                <a:endPara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sz="1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a:rPr lang="en-GB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GB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scalar and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</a:p>
              <a:p>
                <a:pPr lvl="2">
                  <a:buFont typeface="Wingdings" panose="05000000000000000000" pitchFamily="2" charset="2"/>
                  <a:buChar char="q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Determinant of a diagonal matrix equals the product of the main diagonal elements.</a:t>
                </a:r>
              </a:p>
              <a:p>
                <a:pPr lvl="2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𝑿𝒀</m:t>
                            </m:r>
                          </m:e>
                        </m:d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q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q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359487"/>
                <a:ext cx="10008375" cy="34506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F14407A-4EAA-F98D-07AE-388FB93555F0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14426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EE2B-3FB4-0D10-1781-027FC558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2015733"/>
            <a:ext cx="9520158" cy="23792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Section 1</a:t>
            </a:r>
          </a:p>
          <a:p>
            <a:pPr marL="0" indent="0" algn="ctr">
              <a:buNone/>
            </a:pPr>
            <a:r>
              <a:rPr lang="en-GB" sz="7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2229507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D38A-BA04-AA39-6719-6064875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Linear 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311670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 an arbitrary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matrix. If we</a:t>
                </a:r>
                <a:r>
                  <a:rPr lang="en-US" sz="1800" b="0" i="0" u="none" strike="no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express one row (column) in terms of a linear combination of other rows (columns), then we say “rows (columns) of </a:t>
                </a:r>
                <a14:m>
                  <m:oMath xmlns:m="http://schemas.openxmlformats.org/officeDocument/2006/math">
                    <m:r>
                      <a:rPr lang="en-GB" sz="1800" b="1" i="1" u="none" strike="noStrike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sz="18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US" sz="180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 dependent</a:t>
                </a:r>
                <a:r>
                  <a:rPr lang="en-US" sz="18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</a:p>
              <a:p>
                <a:pPr algn="just"/>
                <a:r>
                  <a:rPr lang="en-US" sz="18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first and second columns. Thus, columns of X are linearly dependent.</a:t>
                </a:r>
              </a:p>
              <a:p>
                <a:pPr algn="l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no linear combination can be established, then rows (columns) are </a:t>
                </a:r>
                <a:r>
                  <a:rPr lang="en-GB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 independent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3116707"/>
              </a:xfrm>
              <a:blipFill>
                <a:blip r:embed="rId2"/>
                <a:stretch>
                  <a:fillRect l="-705" t="-196" r="-7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CF1FE98-87F1-6E60-2ABA-495BFA42A3E2}"/>
              </a:ext>
            </a:extLst>
          </p:cNvPr>
          <p:cNvSpPr txBox="1"/>
          <p:nvPr/>
        </p:nvSpPr>
        <p:spPr>
          <a:xfrm>
            <a:off x="310967" y="5402572"/>
            <a:ext cx="1172371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GB" sz="1600" b="1" i="1" dirty="0"/>
              <a:t>Note</a:t>
            </a:r>
            <a:r>
              <a:rPr lang="en-GB" sz="1600" i="1" dirty="0"/>
              <a:t>: </a:t>
            </a:r>
            <a:r>
              <a:rPr lang="en-GB" dirty="0"/>
              <a:t>A linear combination is </a:t>
            </a:r>
            <a:r>
              <a:rPr lang="en-US" dirty="0"/>
              <a:t>multiplying one row (column) by a scalar and add to another row (column)</a:t>
            </a:r>
            <a:r>
              <a:rPr lang="en-GB" sz="1600" i="1" dirty="0"/>
              <a:t>.</a:t>
            </a:r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EC66A-6128-A6CB-9BBB-A4DAE3BA883D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288952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D38A-BA04-AA39-6719-6064875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Rank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293510" cy="37853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rank of a matrix is an important concept in econometrics, as it is related to collinearity and least squares, for example.</a:t>
                </a:r>
              </a:p>
              <a:p>
                <a:pPr algn="just"/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maximum number of linearly independent rows or columns within a matrix is called the </a:t>
                </a:r>
                <a:r>
                  <a:rPr lang="en-US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rank</a:t>
                </a:r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 matrix.</a:t>
                </a:r>
              </a:p>
              <a:p>
                <a:pPr algn="just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find the rank of matrix, you need to check if you can </a:t>
                </a:r>
                <a:r>
                  <a:rPr lang="en-GB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original matrix to a smaller one with linearly independent rows/columns. </a:t>
                </a:r>
              </a:p>
              <a:p>
                <a:pPr algn="just"/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an 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</a:t>
                </a:r>
                <a:r>
                  <a:rPr lang="en-US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no linear combination </a:t>
                </a:r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among its rows or columns is called rank 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matrix.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293510" cy="3785300"/>
              </a:xfrm>
              <a:blipFill>
                <a:blip r:embed="rId2"/>
                <a:stretch>
                  <a:fillRect l="-533" t="-161" r="-5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E11CB6C-FCDF-7D68-D0B6-86BEC3FE98A6}"/>
              </a:ext>
            </a:extLst>
          </p:cNvPr>
          <p:cNvSpPr txBox="1"/>
          <p:nvPr/>
        </p:nvSpPr>
        <p:spPr>
          <a:xfrm>
            <a:off x="363794" y="5407150"/>
            <a:ext cx="11723716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GB" sz="1600" b="1" i="1" dirty="0"/>
              <a:t>Note</a:t>
            </a:r>
            <a:r>
              <a:rPr lang="en-GB" sz="1600" i="1" dirty="0"/>
              <a:t>: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reduction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creating zero rows (columns) by linear combinations and removing them from the original matrix</a:t>
            </a:r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078F5-6D31-232F-4967-8B24550DF11C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385715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D38A-BA04-AA39-6719-6064875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Rank of a matrix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293510" cy="345061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GB" sz="1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of rank</a:t>
                </a:r>
                <a:endParaRPr lang="en-US" sz="1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</a:t>
                </a:r>
                <a:r>
                  <a:rPr lang="en-US" b="0" i="0" u="none" strike="no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matrix.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𝑎𝑛𝑘</m:t>
                    </m:r>
                    <m:d>
                      <m:dPr>
                        <m:ctrlPr>
                          <a:rPr lang="en-US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1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i="0" u="none" strike="noStrike" baseline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det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GB" b="1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</a:t>
                </a:r>
                <a:r>
                  <a:rPr lang="en-US" b="0" i="0" u="none" strike="no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matrix. </a:t>
                </a:r>
                <a14:m>
                  <m:oMath xmlns:m="http://schemas.openxmlformats.org/officeDocument/2006/math"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𝑎𝑛𝑘</m:t>
                    </m:r>
                    <m:d>
                      <m:dPr>
                        <m:ctrlPr>
                          <a:rPr lang="en-US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1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i="0" u="none" strike="noStrike" baseline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b="0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1" i="1" u="none" strike="noStrike" baseline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e>
                    </m:func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</a:t>
                </a:r>
                <a:r>
                  <a:rPr lang="en-US" b="0" i="0" u="none" strike="no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none-zero determinant is called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full-rank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non-singular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matrix.</a:t>
                </a:r>
              </a:p>
              <a:p>
                <a:pPr lvl="1"/>
                <a:r>
                  <a:rPr lang="en-US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projection matrix, </a:t>
                </a:r>
                <a14:m>
                  <m:oMath xmlns:m="http://schemas.openxmlformats.org/officeDocument/2006/math"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𝑡𝑟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𝑟𝑎𝑛𝑘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1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293510" cy="3450613"/>
              </a:xfrm>
              <a:blipFill>
                <a:blip r:embed="rId2"/>
                <a:stretch>
                  <a:fillRect l="-415" t="-1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7FE94B2-CAEC-E868-FB26-A2E46482223C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689387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D38A-BA04-AA39-6719-6064875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905464" cy="3450613"/>
              </a:xfrm>
            </p:spPr>
            <p:txBody>
              <a:bodyPr/>
              <a:lstStyle/>
              <a:p>
                <a:r>
                  <a:rPr lang="en-US" dirty="0"/>
                  <a:t>Inversion is</a:t>
                </a:r>
                <a:r>
                  <a:rPr lang="en-GB" dirty="0"/>
                  <a:t> </a:t>
                </a:r>
                <a:r>
                  <a:rPr lang="en-US" dirty="0"/>
                  <a:t>only applicable to square and full rank matrices.</a:t>
                </a:r>
              </a:p>
              <a:p>
                <a:r>
                  <a:rPr lang="en-US" dirty="0"/>
                  <a:t>The inverse of a square full-rank matrix is defined 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adj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 algn="just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adj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are the </a:t>
                </a:r>
                <a:r>
                  <a:rPr lang="en-GB" dirty="0">
                    <a:solidFill>
                      <a:srgbClr val="FF0000"/>
                    </a:solidFill>
                  </a:rPr>
                  <a:t>adjoint matrix </a:t>
                </a:r>
                <a:r>
                  <a:rPr lang="en-GB"/>
                  <a:t>and determinant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b="1" dirty="0"/>
                  <a:t>, </a:t>
                </a:r>
                <a:r>
                  <a:rPr lang="en-GB" dirty="0"/>
                  <a:t>respectively</a:t>
                </a:r>
                <a:r>
                  <a:rPr lang="en-GB" b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905464" cy="3450613"/>
              </a:xfrm>
              <a:blipFill>
                <a:blip r:embed="rId2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B3B4B8D-E16C-CB13-84C3-ACBAB44E8BD0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754843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D38A-BA04-AA39-6719-6064875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Inversion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Adjoint matrix for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/>
                  <a:t> matrix are defined as: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adj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adj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sign of each element in the adjoint matrix is identified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are the corresponding row and column identifiers.</a:t>
                </a:r>
              </a:p>
              <a:p>
                <a:r>
                  <a:rPr lang="en-GB" b="1" dirty="0"/>
                  <a:t>Example</a:t>
                </a:r>
                <a:r>
                  <a:rPr lang="en-GB" dirty="0"/>
                  <a:t>: See Exercise 2.12, Questions 2, 4 &amp; 5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0" t="-707" b="-2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0FE1E2A-106D-2851-A66F-8B8ABF98F216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435608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D38A-BA04-AA39-6719-6064875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Inversion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494744" cy="3450613"/>
              </a:xfrm>
            </p:spPr>
            <p:txBody>
              <a:bodyPr>
                <a:noAutofit/>
              </a:bodyPr>
              <a:lstStyle/>
              <a:p>
                <a:r>
                  <a:rPr lang="en-GB" sz="1800" i="1" dirty="0">
                    <a:solidFill>
                      <a:srgbClr val="FF0000"/>
                    </a:solidFill>
                  </a:rPr>
                  <a:t>Inversion properties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b="0" i="0" dirty="0">
                    <a:solidFill>
                      <a:srgbClr val="282829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matrix with determinant zero is non-invertible. 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𝑿𝒀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GB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inverse any diagonal matrix, it is only sufficient to inverse the main diagonal elements, for example,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494744" cy="3450613"/>
              </a:xfrm>
              <a:blipFill>
                <a:blip r:embed="rId2"/>
                <a:stretch>
                  <a:fillRect l="-407" b="-8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CDD1735-833C-D0C8-F042-08EA43501A8F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394326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D38A-BA04-AA39-6719-6064875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Quadratic 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quadratic form of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shown 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symmetric matrix.</a:t>
                </a:r>
              </a:p>
              <a:p>
                <a:r>
                  <a:rPr lang="en-US" dirty="0"/>
                  <a:t>Quadratic function is always a scalar.</a:t>
                </a:r>
              </a:p>
              <a:p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F014F6C-3A3D-8875-B083-94A586BF7463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626133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D38A-BA04-AA39-6719-6064875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Quadratic forms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i="1" dirty="0">
                    <a:solidFill>
                      <a:srgbClr val="FF0000"/>
                    </a:solidFill>
                  </a:rPr>
                  <a:t>Some applications of quadratic forms:</a:t>
                </a:r>
              </a:p>
              <a:p>
                <a:r>
                  <a:rPr lang="en-US" dirty="0"/>
                  <a:t>Euclidean norm of a vector: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</m:oMath>
                  </m:oMathPara>
                </a14:m>
                <a:endParaRPr lang="en-GB" b="1" dirty="0"/>
              </a:p>
              <a:p>
                <a:r>
                  <a:rPr lang="en-GB" dirty="0"/>
                  <a:t>Sample variance: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5" t="-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8907A8A-6F88-81E9-74F8-07D29F02D58F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765862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D38A-BA04-AA39-6719-6064875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Definiteness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Matrix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 is called </a:t>
                </a:r>
                <a:r>
                  <a:rPr lang="en-GB" dirty="0">
                    <a:solidFill>
                      <a:srgbClr val="FF0000"/>
                    </a:solidFill>
                  </a:rPr>
                  <a:t>positive definite </a:t>
                </a:r>
                <a:r>
                  <a:rPr lang="en-GB" dirty="0"/>
                  <a:t>(</a:t>
                </a:r>
                <a:r>
                  <a:rPr lang="en-GB" dirty="0" err="1"/>
                  <a:t>p.d.</a:t>
                </a:r>
                <a:r>
                  <a:rPr lang="en-GB" dirty="0"/>
                  <a:t>)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Matrix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 is called </a:t>
                </a:r>
                <a:r>
                  <a:rPr lang="en-GB" dirty="0">
                    <a:solidFill>
                      <a:srgbClr val="FF0000"/>
                    </a:solidFill>
                  </a:rPr>
                  <a:t>positive semi-definite </a:t>
                </a:r>
                <a:r>
                  <a:rPr lang="en-GB" dirty="0"/>
                  <a:t>(</a:t>
                </a:r>
                <a:r>
                  <a:rPr lang="en-GB" dirty="0" err="1"/>
                  <a:t>p.s.d.</a:t>
                </a:r>
                <a:r>
                  <a:rPr lang="en-GB" dirty="0"/>
                  <a:t>)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Matrix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 is called </a:t>
                </a:r>
                <a:r>
                  <a:rPr lang="en-GB" dirty="0">
                    <a:solidFill>
                      <a:srgbClr val="FF0000"/>
                    </a:solidFill>
                  </a:rPr>
                  <a:t>negative definite </a:t>
                </a:r>
                <a:r>
                  <a:rPr lang="en-GB" dirty="0"/>
                  <a:t>(n.d.)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Matrix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 is called </a:t>
                </a:r>
                <a:r>
                  <a:rPr lang="en-GB" dirty="0">
                    <a:solidFill>
                      <a:srgbClr val="FF0000"/>
                    </a:solidFill>
                  </a:rPr>
                  <a:t>negative semi-definite </a:t>
                </a:r>
                <a:r>
                  <a:rPr lang="en-GB" dirty="0"/>
                  <a:t>(</a:t>
                </a:r>
                <a:r>
                  <a:rPr lang="en-GB" dirty="0" err="1"/>
                  <a:t>n.s.d</a:t>
                </a:r>
                <a:r>
                  <a:rPr lang="en-GB" dirty="0"/>
                  <a:t>.)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Matrix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 is called </a:t>
                </a:r>
                <a:r>
                  <a:rPr lang="en-GB" dirty="0">
                    <a:solidFill>
                      <a:srgbClr val="FF0000"/>
                    </a:solidFill>
                  </a:rPr>
                  <a:t>indefinite</a:t>
                </a:r>
                <a:r>
                  <a:rPr lang="en-GB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GB" dirty="0"/>
                  <a:t> can be positive or negative.</a:t>
                </a:r>
              </a:p>
              <a:p>
                <a:r>
                  <a:rPr lang="en-GB" dirty="0"/>
                  <a:t>A positive definite matrix is full-rank.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2F9D9C-706E-D642-277C-6DB4A4F3C95C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438690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D38A-BA04-AA39-6719-6064875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Definiteness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For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matrix </a:t>
                </a:r>
              </a:p>
              <a:p>
                <a:pPr marL="457200" lvl="1" indent="0">
                  <a:buNone/>
                </a:pPr>
                <a:r>
                  <a:rPr lang="en-GB" sz="2000" dirty="0"/>
                  <a:t>Matrix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000" dirty="0"/>
                  <a:t> is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p.d.</a:t>
                </a:r>
                <a:r>
                  <a:rPr lang="en-GB" sz="2000" dirty="0"/>
                  <a:t> </a:t>
                </a:r>
                <a:r>
                  <a:rPr lang="en-GB" sz="2000" dirty="0" err="1"/>
                  <a:t>iff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:pPr marL="457200" lvl="1" indent="0">
                  <a:buNone/>
                </a:pPr>
                <a:r>
                  <a:rPr lang="en-GB" sz="2000" dirty="0"/>
                  <a:t>Matrix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000" dirty="0"/>
                  <a:t> is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p.s.d.</a:t>
                </a:r>
                <a:r>
                  <a:rPr lang="en-GB" sz="2000" dirty="0"/>
                  <a:t> </a:t>
                </a:r>
                <a:r>
                  <a:rPr lang="en-GB" sz="2000" dirty="0" err="1"/>
                  <a:t>iff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:pPr marL="457200" lvl="1" indent="0">
                  <a:buNone/>
                </a:pPr>
                <a:r>
                  <a:rPr lang="en-GB" sz="2000" dirty="0"/>
                  <a:t>Matrix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000" dirty="0"/>
                  <a:t> is </a:t>
                </a:r>
                <a:r>
                  <a:rPr lang="en-GB" sz="2000" dirty="0">
                    <a:solidFill>
                      <a:srgbClr val="FF0000"/>
                    </a:solidFill>
                  </a:rPr>
                  <a:t>n.d.</a:t>
                </a:r>
                <a:r>
                  <a:rPr lang="en-GB" sz="2000" dirty="0"/>
                  <a:t> </a:t>
                </a:r>
                <a:r>
                  <a:rPr lang="en-GB" sz="2000" dirty="0" err="1"/>
                  <a:t>iff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:pPr marL="457200" lvl="1" indent="0">
                  <a:buNone/>
                </a:pPr>
                <a:r>
                  <a:rPr lang="en-GB" sz="2000" dirty="0"/>
                  <a:t>Matrix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000" dirty="0"/>
                  <a:t> is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n.s.d</a:t>
                </a:r>
                <a:r>
                  <a:rPr lang="en-GB" sz="2000" dirty="0">
                    <a:solidFill>
                      <a:srgbClr val="FF0000"/>
                    </a:solidFill>
                  </a:rPr>
                  <a:t>.</a:t>
                </a:r>
                <a:r>
                  <a:rPr lang="en-GB" sz="2000" dirty="0"/>
                  <a:t> </a:t>
                </a:r>
                <a:r>
                  <a:rPr lang="en-GB" sz="2000" dirty="0" err="1"/>
                  <a:t>iff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:pPr marL="457200" lvl="1" indent="0">
                  <a:buNone/>
                </a:pPr>
                <a:r>
                  <a:rPr lang="en-GB" sz="2000" dirty="0"/>
                  <a:t>Matrix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000" dirty="0"/>
                  <a:t> is </a:t>
                </a:r>
                <a:r>
                  <a:rPr lang="en-GB" sz="2000" dirty="0">
                    <a:solidFill>
                      <a:srgbClr val="FF0000"/>
                    </a:solidFill>
                  </a:rPr>
                  <a:t>indefinite</a:t>
                </a:r>
                <a:r>
                  <a:rPr lang="en-GB" sz="2000" dirty="0"/>
                  <a:t>  </a:t>
                </a:r>
                <a:r>
                  <a:rPr lang="en-GB" sz="2000" dirty="0" err="1"/>
                  <a:t>iff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C88B4-0D4A-1CA5-B906-946DEF4A8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CFC3B32-D3F1-DC8B-D9D1-AE5F35B77B28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21688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/>
                  <a:t>By convention, a vector is shown by a </a:t>
                </a:r>
                <a:r>
                  <a:rPr lang="en-GB" b="1" dirty="0"/>
                  <a:t>bold</a:t>
                </a:r>
                <a:r>
                  <a:rPr lang="en-GB" dirty="0"/>
                  <a:t> small letter with elements in one column: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In equation above,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/>
                  <a:t> is a vector with </a:t>
                </a:r>
                <a:r>
                  <a:rPr lang="en-GB" i="1" dirty="0"/>
                  <a:t>r</a:t>
                </a:r>
                <a:r>
                  <a:rPr lang="en-GB" dirty="0"/>
                  <a:t> rows (a vector always has one column)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dirty="0"/>
                  <a:t> are called </a:t>
                </a:r>
                <a:r>
                  <a:rPr lang="en-GB" dirty="0">
                    <a:solidFill>
                      <a:srgbClr val="FF0000"/>
                    </a:solidFill>
                  </a:rPr>
                  <a:t>elements</a:t>
                </a:r>
                <a:r>
                  <a:rPr lang="en-GB" dirty="0"/>
                  <a:t> or </a:t>
                </a:r>
                <a:r>
                  <a:rPr lang="en-GB" dirty="0">
                    <a:solidFill>
                      <a:srgbClr val="FF0000"/>
                    </a:solidFill>
                  </a:rPr>
                  <a:t>co-ordinates</a:t>
                </a:r>
                <a:r>
                  <a:rPr lang="en-GB" dirty="0"/>
                  <a:t> of the vector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b="1" i="1" dirty="0"/>
                  <a:t>. </a:t>
                </a:r>
                <a:r>
                  <a:rPr lang="en-GB" dirty="0"/>
                  <a:t>They could be quantitative (e.g., stock price) or qualitative (e.g., stock ticker) data. </a:t>
                </a:r>
              </a:p>
              <a:p>
                <a:pPr lvl="1"/>
                <a:r>
                  <a:rPr lang="en-GB" i="1" dirty="0"/>
                  <a:t>r</a:t>
                </a:r>
                <a:r>
                  <a:rPr lang="en-GB" dirty="0"/>
                  <a:t> is called the </a:t>
                </a:r>
                <a:r>
                  <a:rPr lang="en-GB" dirty="0">
                    <a:solidFill>
                      <a:srgbClr val="FF0000"/>
                    </a:solidFill>
                  </a:rPr>
                  <a:t>dimension</a:t>
                </a:r>
                <a:r>
                  <a:rPr lang="en-GB" dirty="0"/>
                  <a:t> of the vector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b="1" i="1" dirty="0"/>
                  <a:t>. </a:t>
                </a:r>
                <a:r>
                  <a:rPr lang="en-GB" dirty="0"/>
                  <a:t>Formally,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/>
                  <a:t> is called “</a:t>
                </a:r>
                <a:r>
                  <a:rPr lang="en-GB" i="1" dirty="0"/>
                  <a:t>r</a:t>
                </a:r>
                <a:r>
                  <a:rPr lang="en-GB" dirty="0"/>
                  <a:t>-dimensional vector”.</a:t>
                </a:r>
              </a:p>
              <a:p>
                <a:pPr lvl="1"/>
                <a:endParaRPr lang="en-GB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BA34CA4-38FB-55CF-1AE8-682494BDCE13}"/>
              </a:ext>
            </a:extLst>
          </p:cNvPr>
          <p:cNvSpPr txBox="1"/>
          <p:nvPr/>
        </p:nvSpPr>
        <p:spPr>
          <a:xfrm>
            <a:off x="900904" y="5521276"/>
            <a:ext cx="10787742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GB" sz="1600" b="1" i="1" dirty="0"/>
              <a:t>Note</a:t>
            </a:r>
            <a:r>
              <a:rPr lang="en-GB" sz="1600" i="1" dirty="0"/>
              <a:t>: </a:t>
            </a:r>
            <a:r>
              <a:rPr lang="en-GB" sz="1600" dirty="0"/>
              <a:t>The order of elements in a vector is important. Changing the order of the elements create a new vector.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8AE66-9F7C-4795-D669-C0D57DE4C5E9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474716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47B6-636D-D62D-C43C-97C8EEA2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Kronecker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55CD3-D283-8E93-122A-2CEB4DDAC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There is no restriction on the dimension of two matrix in Kronecker product</a:t>
                </a:r>
              </a:p>
              <a:p>
                <a:r>
                  <a:rPr lang="en-GB" dirty="0"/>
                  <a:t>This type of matrix product is denoted by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GB" dirty="0"/>
                  <a:t> and defined in the following way: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𝑟𝑐</m:t>
                                        </m:r>
                                      </m:sub>
                                    </m:sSub>
                                    <m:r>
                                      <a:rPr lang="en-GB" b="1" i="1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)×(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It means </a:t>
                </a:r>
                <a:r>
                  <a:rPr lang="en-US" dirty="0"/>
                  <a:t>each element of the first matrix is multiplied by the entire second matrix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55CD3-D283-8E93-122A-2CEB4DDAC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t="-707" b="-1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8C77510-68CC-1AE8-B5E8-CEF17C2060E1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15135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47B6-636D-D62D-C43C-97C8EEA2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Hadamard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55CD3-D283-8E93-122A-2CEB4DDAC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This type of matrix product is only defined between two matrix of the same dimension</a:t>
                </a:r>
              </a:p>
              <a:p>
                <a:r>
                  <a:rPr lang="en-GB" dirty="0"/>
                  <a:t>It is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/>
                  <a:t> and defined in the following way: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It means </a:t>
                </a:r>
                <a:r>
                  <a:rPr lang="en-US" dirty="0"/>
                  <a:t>each element of the first matrix is multiplied by the corresponding element of the second matrix (simply an </a:t>
                </a:r>
                <a:r>
                  <a:rPr lang="en-US" dirty="0">
                    <a:solidFill>
                      <a:srgbClr val="FF0000"/>
                    </a:solidFill>
                  </a:rPr>
                  <a:t>element-wise</a:t>
                </a:r>
                <a:r>
                  <a:rPr lang="en-US" dirty="0"/>
                  <a:t> product of two matrices)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55CD3-D283-8E93-122A-2CEB4DDAC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2" t="-5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0FA7A5-8A6F-3055-6698-5D0CA3AD94A7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961302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4257-772D-5CBD-EF6F-D8C77FE3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Differentiation in Matrix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CE55-FAC2-2957-0CB0-D07B94B19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Nine possible situations to differentiate a function in matrix algebra: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dirty="0"/>
              <a:t>Differentiate a </a:t>
            </a:r>
            <a:r>
              <a:rPr lang="en-GB" sz="1600" dirty="0">
                <a:solidFill>
                  <a:srgbClr val="FF0000"/>
                </a:solidFill>
              </a:rPr>
              <a:t>scalar</a:t>
            </a:r>
            <a:r>
              <a:rPr lang="en-GB" sz="1600" dirty="0"/>
              <a:t> function with respect to scalar, vector or matrix arguments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dirty="0"/>
              <a:t>Differentiate a </a:t>
            </a:r>
            <a:r>
              <a:rPr lang="en-GB" sz="1600" dirty="0">
                <a:solidFill>
                  <a:srgbClr val="FF0000"/>
                </a:solidFill>
              </a:rPr>
              <a:t>vector</a:t>
            </a:r>
            <a:r>
              <a:rPr lang="en-GB" sz="1600" dirty="0"/>
              <a:t> function with respect to scalar, vector or matrix arguments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1600" dirty="0"/>
              <a:t>Differentiate a </a:t>
            </a:r>
            <a:r>
              <a:rPr lang="en-GB" sz="1600" dirty="0">
                <a:solidFill>
                  <a:srgbClr val="FF0000"/>
                </a:solidFill>
              </a:rPr>
              <a:t>matrix</a:t>
            </a:r>
            <a:r>
              <a:rPr lang="en-GB" sz="1600" dirty="0"/>
              <a:t> function with respect to scalar, vector or matrix arguments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GB" sz="1600" dirty="0"/>
          </a:p>
          <a:p>
            <a:r>
              <a:rPr lang="en-GB" sz="1800" dirty="0"/>
              <a:t>We only consider differentiate: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GB" sz="1400" dirty="0"/>
              <a:t>a </a:t>
            </a:r>
            <a:r>
              <a:rPr lang="en-GB" sz="1400" dirty="0">
                <a:solidFill>
                  <a:srgbClr val="FF0000"/>
                </a:solidFill>
              </a:rPr>
              <a:t>scalar</a:t>
            </a:r>
            <a:r>
              <a:rPr lang="en-GB" sz="1400" dirty="0"/>
              <a:t> function of </a:t>
            </a:r>
            <a:r>
              <a:rPr lang="en-GB" sz="1400" dirty="0">
                <a:solidFill>
                  <a:srgbClr val="FF0000"/>
                </a:solidFill>
              </a:rPr>
              <a:t>vector </a:t>
            </a:r>
            <a:r>
              <a:rPr lang="en-GB" sz="1400" dirty="0"/>
              <a:t>arguments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400" dirty="0"/>
              <a:t>a</a:t>
            </a:r>
            <a:r>
              <a:rPr lang="en-US" sz="1400" dirty="0">
                <a:solidFill>
                  <a:srgbClr val="FF0000"/>
                </a:solidFill>
              </a:rPr>
              <a:t> vector </a:t>
            </a:r>
            <a:r>
              <a:rPr lang="en-US" sz="1400" dirty="0"/>
              <a:t>function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of </a:t>
            </a:r>
            <a:r>
              <a:rPr lang="en-US" sz="1400" dirty="0">
                <a:solidFill>
                  <a:srgbClr val="FF0000"/>
                </a:solidFill>
              </a:rPr>
              <a:t>vector</a:t>
            </a:r>
            <a:r>
              <a:rPr lang="en-US" sz="1400" dirty="0"/>
              <a:t> arguments</a:t>
            </a: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F3735-A0B4-8E4B-E0FE-A0A4151D1FEF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60751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4257-772D-5CBD-EF6F-D8C77FE3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Differentiate of a scalar function of vector argument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Differentiate of a scalar function of vector argument is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b="0" dirty="0"/>
                  <a:t>The elements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are called </a:t>
                </a:r>
                <a:r>
                  <a:rPr lang="en-GB" dirty="0">
                    <a:solidFill>
                      <a:srgbClr val="FF0000"/>
                    </a:solidFill>
                  </a:rPr>
                  <a:t>partial derivatives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A vector containing partial derivatives is called </a:t>
                </a:r>
                <a:r>
                  <a:rPr lang="en-GB" dirty="0">
                    <a:solidFill>
                      <a:srgbClr val="FF0000"/>
                    </a:solidFill>
                  </a:rPr>
                  <a:t>gradient vector </a:t>
                </a:r>
                <a:r>
                  <a:rPr lang="en-GB" dirty="0"/>
                  <a:t>of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and is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/>
                  <a:t>, for short: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7" r="-7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C8ACD5F-EA79-81CD-7F49-B242B7BD26C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705452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4257-772D-5CBD-EF6F-D8C77FE3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Differentiate of a scalar function of vector argument (Cont’d)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520158" cy="425774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GB" sz="2900" i="1" dirty="0">
                    <a:solidFill>
                      <a:srgbClr val="FF0000"/>
                    </a:solidFill>
                  </a:rPr>
                  <a:t>Properties of partial derivative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3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1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GB" sz="3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GB" sz="3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GB" sz="3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1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GB" sz="3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3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GB" sz="3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GB" sz="31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GB" sz="31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1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GB" sz="3100" b="1" dirty="0"/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3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1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GB" sz="3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𝑨𝒙</m:t>
                        </m:r>
                      </m:num>
                      <m:den>
                        <m:r>
                          <a:rPr lang="en-GB" sz="3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GB" sz="3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31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GB" sz="3100" b="1" i="1" dirty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3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1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GB" sz="3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𝑨𝒙</m:t>
                        </m:r>
                      </m:num>
                      <m:den>
                        <m:r>
                          <a:rPr lang="en-GB" sz="3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den>
                    </m:f>
                    <m:r>
                      <a:rPr lang="en-GB" sz="3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31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31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GB" sz="3100" b="1" i="1" dirty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3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𝑨𝒙</m:t>
                        </m:r>
                      </m:num>
                      <m:den>
                        <m:r>
                          <a:rPr lang="en-GB" sz="3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GB" sz="3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31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1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31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GB" sz="3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31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100" dirty="0"/>
                  <a:t>, for every matrix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3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1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3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𝑨𝒙</m:t>
                        </m:r>
                      </m:num>
                      <m:den>
                        <m:r>
                          <a:rPr lang="en-GB" sz="3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GB" sz="3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GB" sz="31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1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1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sz="31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3100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31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3100" b="0" dirty="0">
                    <a:solidFill>
                      <a:schemeClr val="tx1"/>
                    </a:solidFill>
                  </a:rPr>
                  <a:t>, for a symmetric matrix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31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3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𝑨𝒙</m:t>
                        </m:r>
                      </m:num>
                      <m:den>
                        <m:r>
                          <a:rPr lang="en-GB" sz="3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GB" sz="3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GB" sz="3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1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GB" sz="3100" b="1" i="1" dirty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GB" sz="2200" b="1" i="1" dirty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GB" sz="2200" b="1" i="1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GB" sz="2000" b="1" i="1" dirty="0">
                  <a:solidFill>
                    <a:srgbClr val="FF0000"/>
                  </a:solidFill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520158" cy="4257746"/>
              </a:xfrm>
              <a:blipFill>
                <a:blip r:embed="rId2"/>
                <a:stretch>
                  <a:fillRect l="-577" t="-8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21D4AE0-A684-B291-5459-F1D1E95C7F4F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252537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4257-772D-5CBD-EF6F-D8C77FE3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Differentiate of a vector function of vector argument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982114" cy="4037749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Correspondingly, we can define differentiate of vector function of vector argument.</a:t>
                </a:r>
              </a:p>
              <a:p>
                <a:pPr algn="just"/>
                <a:r>
                  <a:rPr lang="en-GB" dirty="0"/>
                  <a:t>In this case, we have a </a:t>
                </a:r>
                <a:r>
                  <a:rPr lang="en-GB" dirty="0">
                    <a:solidFill>
                      <a:srgbClr val="FF0000"/>
                    </a:solidFill>
                  </a:rPr>
                  <a:t>matrix</a:t>
                </a:r>
                <a:r>
                  <a:rPr lang="en-GB" dirty="0"/>
                  <a:t> of partial derivative, rather a vector of partial derivative, which is called </a:t>
                </a:r>
                <a:r>
                  <a:rPr lang="en-GB" dirty="0">
                    <a:solidFill>
                      <a:srgbClr val="FF0000"/>
                    </a:solidFill>
                  </a:rPr>
                  <a:t>Jacobian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982114" cy="4037749"/>
              </a:xfrm>
              <a:blipFill>
                <a:blip r:embed="rId2"/>
                <a:stretch>
                  <a:fillRect l="-550" r="-6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2853B74-89E9-A257-4751-822259B60D0D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855373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EE2B-3FB4-0D10-1781-027FC558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921" y="2015733"/>
            <a:ext cx="9520158" cy="237928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2800" dirty="0"/>
              <a:t>Section 3</a:t>
            </a:r>
          </a:p>
          <a:p>
            <a:pPr marL="0" indent="0" algn="ctr">
              <a:buNone/>
            </a:pPr>
            <a:r>
              <a:rPr lang="en-GB" sz="7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Ordinary Least Squares </a:t>
            </a:r>
          </a:p>
          <a:p>
            <a:pPr marL="0" indent="0" algn="ctr">
              <a:buNone/>
            </a:pPr>
            <a:r>
              <a:rPr lang="en-GB" sz="7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(OLS)</a:t>
            </a:r>
          </a:p>
        </p:txBody>
      </p:sp>
    </p:spTree>
    <p:extLst>
      <p:ext uri="{BB962C8B-B14F-4D97-AF65-F5344CB8AC3E}">
        <p14:creationId xmlns:p14="http://schemas.microsoft.com/office/powerpoint/2010/main" val="2407264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4257-772D-5CBD-EF6F-D8C77FE3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Ordinary least squares (OLS)- </a:t>
            </a:r>
            <a:r>
              <a:rPr lang="en-US" b="1" i="1" dirty="0">
                <a:solidFill>
                  <a:srgbClr val="FF0000"/>
                </a:solidFill>
              </a:rPr>
              <a:t>set up</a:t>
            </a:r>
            <a:endParaRPr lang="en-GB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329355" cy="4037749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GB" dirty="0"/>
                  <a:t>Generally, a regression model is written as follows: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,...,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We can write the equation above in matrix format like this: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GB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1" dirty="0"/>
              </a:p>
              <a:p>
                <a:pPr algn="just"/>
                <a:r>
                  <a:rPr lang="en-GB" dirty="0"/>
                  <a:t>Error (or residual) term is defined by: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329355" cy="4037749"/>
              </a:xfrm>
              <a:blipFill>
                <a:blip r:embed="rId2"/>
                <a:stretch>
                  <a:fillRect l="-590" b="-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2B6082E-A33B-2F1B-F26D-CFCB41D023AE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997117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4257-772D-5CBD-EF6F-D8C77FE3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Ordinary least squares (OLS)- </a:t>
            </a:r>
            <a:r>
              <a:rPr lang="en-US" b="1" i="1" dirty="0">
                <a:solidFill>
                  <a:srgbClr val="FF0000"/>
                </a:solidFill>
              </a:rPr>
              <a:t>set up</a:t>
            </a:r>
            <a:endParaRPr lang="en-GB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329355" cy="403774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dirty="0"/>
                  <a:t>In theory, OLS estimator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GB" dirty="0"/>
                  <a:t>) minimizes the residual sum of squares (RSS):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Using matrix notation: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329355" cy="4037749"/>
              </a:xfrm>
              <a:blipFill>
                <a:blip r:embed="rId2"/>
                <a:stretch>
                  <a:fillRect l="-531" t="-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94EA7FC-A11B-66A9-907A-3937E9F01DB9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940180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4257-772D-5CBD-EF6F-D8C77FE3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Ordinary least squares (OLS)- </a:t>
            </a:r>
            <a:r>
              <a:rPr lang="en-US" b="1" i="1" dirty="0">
                <a:solidFill>
                  <a:srgbClr val="FF0000"/>
                </a:solidFill>
              </a:rPr>
              <a:t>set up</a:t>
            </a:r>
            <a:endParaRPr lang="en-GB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329355" cy="4037749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Using matrix operations,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 can be rewritten as: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GB" dirty="0"/>
              </a:p>
              <a:p>
                <a:r>
                  <a:rPr lang="en-GB" dirty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dirty="0"/>
                  <a:t> because both of them are scalars and using transpose properties: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Thus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329355" cy="4037749"/>
              </a:xfrm>
              <a:blipFill>
                <a:blip r:embed="rId2"/>
                <a:stretch>
                  <a:fillRect l="-531" r="-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6106D93-CDB9-3DC4-68CE-DF2B1AE23407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568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5460-1D48-35E3-85B3-A364C339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Notation (Cont’d)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2D393-3799-DEAB-C3EA-0200031C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205020" cy="34506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/>
                  <a:t>The space that vector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belongs to is referred to as </a:t>
                </a:r>
                <a:r>
                  <a:rPr lang="en-US" sz="1800" dirty="0">
                    <a:solidFill>
                      <a:srgbClr val="FF0000"/>
                    </a:solidFill>
                  </a:rPr>
                  <a:t>vector space </a:t>
                </a:r>
                <a:r>
                  <a:rPr lang="en-US" sz="1800" dirty="0"/>
                  <a:t>or </a:t>
                </a:r>
                <a:r>
                  <a:rPr lang="en-US" sz="1800" dirty="0">
                    <a:solidFill>
                      <a:srgbClr val="FF0000"/>
                    </a:solidFill>
                  </a:rPr>
                  <a:t>Euclidean space</a:t>
                </a:r>
              </a:p>
              <a:p>
                <a:pPr algn="l"/>
                <a:endParaRPr lang="en-GB" sz="1800" dirty="0"/>
              </a:p>
              <a:p>
                <a:pPr algn="l"/>
                <a:r>
                  <a:rPr lang="en-GB" sz="1800" dirty="0">
                    <a:solidFill>
                      <a:srgbClr val="FF0000"/>
                    </a:solidFill>
                  </a:rPr>
                  <a:t>Null vector </a:t>
                </a:r>
                <a:r>
                  <a:rPr lang="en-GB" sz="1800" dirty="0"/>
                  <a:t>is an </a:t>
                </a:r>
                <a:r>
                  <a:rPr lang="en-GB" sz="1800" i="1" dirty="0"/>
                  <a:t>r</a:t>
                </a:r>
                <a:r>
                  <a:rPr lang="en-GB" sz="1800" dirty="0"/>
                  <a:t>-dimensional vector </a:t>
                </a:r>
                <a:r>
                  <a:rPr lang="en-US" sz="1800" dirty="0"/>
                  <a:t>with every element equal to zero and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GB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algn="l"/>
                <a:r>
                  <a:rPr lang="en-US" sz="1800" dirty="0">
                    <a:solidFill>
                      <a:srgbClr val="FF0000"/>
                    </a:solidFill>
                  </a:rPr>
                  <a:t>One vector </a:t>
                </a:r>
                <a:r>
                  <a:rPr lang="en-US" sz="1800" dirty="0"/>
                  <a:t>is an </a:t>
                </a:r>
                <a:r>
                  <a:rPr lang="en-US" sz="1800" i="1" dirty="0"/>
                  <a:t>r</a:t>
                </a:r>
                <a:r>
                  <a:rPr lang="en-US" sz="1800" dirty="0"/>
                  <a:t>-dimensional vector with every element equal to one and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GB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2D393-3799-DEAB-C3EA-0200031C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205020" cy="3450613"/>
              </a:xfrm>
              <a:blipFill>
                <a:blip r:embed="rId2"/>
                <a:stretch>
                  <a:fillRect l="-418" t="-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DD6C8B2-99C6-6917-CBE2-B5B33AD0863E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127433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4257-772D-5CBD-EF6F-D8C77FE3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Ordinary least squares (OLS)- </a:t>
            </a:r>
            <a:r>
              <a:rPr lang="en-US" b="1" i="1" dirty="0">
                <a:solidFill>
                  <a:srgbClr val="FF0000"/>
                </a:solidFill>
              </a:rPr>
              <a:t>solution</a:t>
            </a:r>
            <a:endParaRPr lang="en-GB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3"/>
                <a:ext cx="10329355" cy="388722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GB" sz="1800" dirty="0"/>
                  <a:t>To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GB" sz="1800" dirty="0"/>
                  <a:t>, we need to take derivative of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800" dirty="0"/>
                  <a:t> with respect to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GB" sz="1800" dirty="0"/>
                  <a:t> :</a:t>
                </a:r>
                <a:endParaRPr lang="en-GB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GB" sz="1800" b="1" dirty="0"/>
              </a:p>
              <a:p>
                <a:pPr marL="457200" lvl="1" indent="0">
                  <a:buNone/>
                </a:pPr>
                <a:r>
                  <a:rPr lang="en-GB" sz="1600" dirty="0"/>
                  <a:t>The equation above is called </a:t>
                </a:r>
                <a:r>
                  <a:rPr lang="en-GB" sz="1600" dirty="0">
                    <a:solidFill>
                      <a:srgbClr val="FF0000"/>
                    </a:solidFill>
                  </a:rPr>
                  <a:t>normal equation</a:t>
                </a:r>
              </a:p>
              <a:p>
                <a:r>
                  <a:rPr lang="en-GB" sz="1800" dirty="0"/>
                  <a:t>Because using the first and fifth properties of partial derivatives: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800" b="1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GB" sz="1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GB" sz="1800" b="1" dirty="0"/>
              </a:p>
              <a:p>
                <a:r>
                  <a:rPr lang="en-GB" sz="1800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800" b="1" dirty="0"/>
                  <a:t> </a:t>
                </a:r>
                <a:r>
                  <a:rPr lang="en-GB" sz="1800" dirty="0"/>
                  <a:t>is symmetric matrix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800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8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GB" sz="1800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3"/>
                <a:ext cx="10329355" cy="3887228"/>
              </a:xfrm>
              <a:blipFill>
                <a:blip r:embed="rId2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59934BC-74E7-6875-1808-6A8D7190A113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736279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4257-772D-5CBD-EF6F-D8C77FE3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Ordinary least squares (OLS)- </a:t>
            </a:r>
            <a:r>
              <a:rPr lang="en-US" b="1" i="1" dirty="0">
                <a:solidFill>
                  <a:srgbClr val="FF0000"/>
                </a:solidFill>
              </a:rPr>
              <a:t>solution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329355" cy="4037749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GB" dirty="0"/>
                  <a:t>To find solution, we set the derivative equal to zero: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GB" b="1" dirty="0"/>
              </a:p>
              <a:p>
                <a:r>
                  <a:rPr lang="en-GB" dirty="0"/>
                  <a:t>This gives us: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b="1" dirty="0"/>
              </a:p>
              <a:p>
                <a:pPr marL="0" indent="0" algn="ctr">
                  <a:buNone/>
                </a:pPr>
                <a:endParaRPr lang="en-GB" b="1" dirty="0"/>
              </a:p>
              <a:p>
                <a:r>
                  <a:rPr lang="en-GB" dirty="0"/>
                  <a:t>By multiplying the inverse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GB" dirty="0"/>
                  <a:t> from the left side: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b="1" dirty="0"/>
              </a:p>
              <a:p>
                <a:r>
                  <a:rPr lang="en-GB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329355" cy="4037749"/>
              </a:xfrm>
              <a:blipFill>
                <a:blip r:embed="rId2"/>
                <a:stretch>
                  <a:fillRect l="-531" b="-25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58521B2-2B32-FCEF-7E07-0767579F90C2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340659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8831-4405-7AAF-E4CE-63A43366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Ordinary least squares (OLS)- </a:t>
            </a:r>
            <a:r>
              <a:rPr lang="en-US" b="1" i="1" dirty="0">
                <a:solidFill>
                  <a:srgbClr val="FF0000"/>
                </a:solidFill>
              </a:rPr>
              <a:t>solution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6D29A-1FD0-3089-D414-4BD4662C1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9915624" cy="3450613"/>
              </a:xfrm>
            </p:spPr>
            <p:txBody>
              <a:bodyPr/>
              <a:lstStyle/>
              <a:p>
                <a:r>
                  <a:rPr lang="en-GB" dirty="0"/>
                  <a:t>Note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exists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. Because 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dirty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b="1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fun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dirty="0"/>
                  <a:t> is non-invertible and the solution to the minimization problem is not unique or does not exist.</a:t>
                </a:r>
              </a:p>
              <a:p>
                <a:endParaRPr lang="en-GB" dirty="0"/>
              </a:p>
              <a:p>
                <a:r>
                  <a:rPr lang="en-GB" dirty="0"/>
                  <a:t>Note that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GB" dirty="0"/>
                  <a:t> is a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vector.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GB" dirty="0"/>
                  <a:t> is also a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GB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vector because</a:t>
                </a:r>
                <a:r>
                  <a:rPr lang="en-GB" b="1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satisfies the conformity property, and the overall product is a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GB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 </a:t>
                </a:r>
                <a:r>
                  <a:rPr lang="en-US" dirty="0"/>
                  <a:t>vector.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6D29A-1FD0-3089-D414-4BD4662C1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9915624" cy="3450613"/>
              </a:xfrm>
              <a:blipFill>
                <a:blip r:embed="rId2"/>
                <a:stretch>
                  <a:fillRect l="-677" t="-1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E5FE25D-A220-BBA3-66B2-69C8FFFC5D14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738630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4257-772D-5CBD-EF6F-D8C77FE3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Ordinary least squares (OLS)- </a:t>
            </a:r>
            <a:r>
              <a:rPr lang="en-US" b="1" i="1" dirty="0">
                <a:solidFill>
                  <a:srgbClr val="FF0000"/>
                </a:solidFill>
              </a:rPr>
              <a:t>solution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329355" cy="4037749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GB" dirty="0"/>
                  <a:t>To show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GB" dirty="0"/>
                  <a:t> is truly the minimizer of the objective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i="1" dirty="0"/>
                  <a:t>, </a:t>
                </a:r>
                <a:r>
                  <a:rPr lang="en-GB" dirty="0"/>
                  <a:t>we take the second derivative: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GB" b="1" i="1" dirty="0"/>
              </a:p>
              <a:p>
                <a:pPr algn="just"/>
                <a:r>
                  <a:rPr lang="en-GB" dirty="0"/>
                  <a:t>So long as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dirty="0"/>
                  <a:t> is a full-rank matrix,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GB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a positive semi-definite (</a:t>
                </a:r>
                <a:r>
                  <a:rPr lang="en-GB" dirty="0" err="1"/>
                  <a:t>p.s.d.</a:t>
                </a:r>
                <a:r>
                  <a:rPr lang="en-GB" dirty="0"/>
                  <a:t>) matrix. 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. On the other hand, from the previous step,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. Thus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dirty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dirty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b="1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b="1" i="1" dirty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func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. This implies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GB" dirty="0"/>
                  <a:t> is the minimizer of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329355" cy="4037749"/>
              </a:xfrm>
              <a:blipFill>
                <a:blip r:embed="rId2"/>
                <a:stretch>
                  <a:fillRect l="-531" r="-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D21741-9F65-5E21-97C8-52F204E010E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5823807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4257-772D-5CBD-EF6F-D8C77FE3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Ordinary least squares (OLS)- </a:t>
            </a:r>
            <a:r>
              <a:rPr lang="en-US" b="1" i="1" dirty="0">
                <a:solidFill>
                  <a:srgbClr val="FF0000"/>
                </a:solidFill>
              </a:rPr>
              <a:t>fitted residuals</a:t>
            </a:r>
            <a:endParaRPr lang="en-GB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015732"/>
                <a:ext cx="10329355" cy="4037749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GB" dirty="0"/>
                  <a:t>The </a:t>
                </a:r>
                <a:r>
                  <a:rPr lang="en-GB" dirty="0">
                    <a:solidFill>
                      <a:srgbClr val="FF0000"/>
                    </a:solidFill>
                  </a:rPr>
                  <a:t>fitted residuals </a:t>
                </a:r>
                <a:r>
                  <a:rPr lang="en-GB" dirty="0"/>
                  <a:t>can be written in the following way: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en-GB" b="0" i="1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GB" dirty="0"/>
                  <a:t> are </a:t>
                </a:r>
                <a:r>
                  <a:rPr lang="en-GB" dirty="0">
                    <a:solidFill>
                      <a:srgbClr val="FF0000"/>
                    </a:solidFill>
                  </a:rPr>
                  <a:t>fitted values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Substituting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GB" dirty="0"/>
                  <a:t> from the previous step gives: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b="1" dirty="0"/>
              </a:p>
              <a:p>
                <a:r>
                  <a:rPr lang="en-GB" dirty="0"/>
                  <a:t>Post-factorizing gives: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b="1" dirty="0"/>
              </a:p>
              <a:p>
                <a:r>
                  <a:rPr lang="en-GB" dirty="0"/>
                  <a:t>The term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dirty="0"/>
                  <a:t> is known as a </a:t>
                </a:r>
                <a:r>
                  <a:rPr lang="en-GB" dirty="0">
                    <a:solidFill>
                      <a:srgbClr val="FF0000"/>
                    </a:solidFill>
                  </a:rPr>
                  <a:t>projection</a:t>
                </a:r>
                <a:r>
                  <a:rPr lang="en-GB" dirty="0"/>
                  <a:t> matrix.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DCE55-FAC2-2957-0CB0-D07B94B19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015732"/>
                <a:ext cx="10329355" cy="4037749"/>
              </a:xfrm>
              <a:blipFill>
                <a:blip r:embed="rId2"/>
                <a:stretch>
                  <a:fillRect l="-6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95DCF38-D795-762C-B579-0850AE633277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19087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Mathematical operation on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b="1" i="1" dirty="0">
                    <a:solidFill>
                      <a:srgbClr val="FF0000"/>
                    </a:solidFill>
                  </a:rPr>
                  <a:t>Equality</a:t>
                </a:r>
              </a:p>
              <a:p>
                <a:pPr marL="457200" lvl="1" indent="0">
                  <a:buNone/>
                </a:pPr>
                <a:r>
                  <a:rPr lang="en-GB" dirty="0"/>
                  <a:t>Two vectors are equal if and only if (or </a:t>
                </a:r>
                <a:r>
                  <a:rPr lang="en-GB" dirty="0" err="1"/>
                  <a:t>iff</a:t>
                </a:r>
                <a:r>
                  <a:rPr lang="en-GB" dirty="0"/>
                  <a:t>) their entries are equal element-by-element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lvl="1"/>
                <a:r>
                  <a:rPr lang="en-GB" b="1" dirty="0"/>
                  <a:t>Example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3F4D275-927D-4328-4506-DEAD6458257E}"/>
              </a:ext>
            </a:extLst>
          </p:cNvPr>
          <p:cNvSpPr txBox="1"/>
          <p:nvPr/>
        </p:nvSpPr>
        <p:spPr>
          <a:xfrm>
            <a:off x="1254865" y="5466345"/>
            <a:ext cx="952015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1600" b="1" i="1" dirty="0"/>
              <a:t>Note</a:t>
            </a:r>
            <a:r>
              <a:rPr lang="en-GB" sz="1600" i="1" dirty="0"/>
              <a:t>: </a:t>
            </a:r>
            <a:r>
              <a:rPr lang="en-GB" sz="1600" dirty="0"/>
              <a:t>we cannot compare to vectors with different dimensions!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399E4-7275-4615-9A54-5ACFAE730115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87275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Mathematical operation on vectors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6" y="2222210"/>
                <a:ext cx="10244349" cy="345061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GB" b="1" i="1" dirty="0">
                    <a:solidFill>
                      <a:srgbClr val="FF0000"/>
                    </a:solidFill>
                  </a:rPr>
                  <a:t>Strict inequality</a:t>
                </a:r>
              </a:p>
              <a:p>
                <a:pPr marL="457200" lvl="1" indent="0">
                  <a:buNone/>
                </a:pPr>
                <a:r>
                  <a:rPr lang="en-GB" dirty="0"/>
                  <a:t>We say vector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/>
                  <a:t> is greater than vector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/>
                  <a:t> if and only if entries in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/>
                  <a:t> are greater than entries in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/>
                  <a:t> element-by-element: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lvl="1"/>
                <a:r>
                  <a:rPr lang="en-GB" b="1" dirty="0"/>
                  <a:t>Example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lvl="1"/>
                <a:endParaRPr lang="en-US" dirty="0"/>
              </a:p>
              <a:p>
                <a:pPr lvl="1"/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6" y="2222210"/>
                <a:ext cx="10244349" cy="34506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EC83E6A-10EA-7C81-33EE-455EC4347ADC}"/>
              </a:ext>
            </a:extLst>
          </p:cNvPr>
          <p:cNvSpPr txBox="1"/>
          <p:nvPr/>
        </p:nvSpPr>
        <p:spPr>
          <a:xfrm>
            <a:off x="560439" y="5166315"/>
            <a:ext cx="11218606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sz="1400" b="1" i="1" dirty="0"/>
              <a:t>Note</a:t>
            </a:r>
            <a:r>
              <a:rPr lang="en-US" sz="1400" i="1" dirty="0"/>
              <a:t>:  </a:t>
            </a:r>
            <a:r>
              <a:rPr lang="en-US" sz="1400" dirty="0"/>
              <a:t>If strict inequality does not hold even only for one of the elements, we </a:t>
            </a:r>
            <a:r>
              <a:rPr lang="en-US" sz="1400" dirty="0">
                <a:solidFill>
                  <a:srgbClr val="FF0000"/>
                </a:solidFill>
              </a:rPr>
              <a:t>cannot</a:t>
            </a:r>
            <a:r>
              <a:rPr lang="en-US" sz="1400" dirty="0"/>
              <a:t> compare the two vectors with strict inequality.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997AD-D858-721A-F053-79B10ED6A23F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1117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Mathematical operation on vectors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10244349" cy="345061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GB" b="1" i="1" dirty="0">
                    <a:solidFill>
                      <a:srgbClr val="FF0000"/>
                    </a:solidFill>
                  </a:rPr>
                  <a:t>Weak inequality</a:t>
                </a:r>
              </a:p>
              <a:p>
                <a:pPr marL="457200" lvl="1" indent="0">
                  <a:buNone/>
                </a:pPr>
                <a:r>
                  <a:rPr lang="en-GB" dirty="0"/>
                  <a:t>We say vector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/>
                  <a:t> is greater than or equal to vector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/>
                  <a:t> if and only if entries in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/>
                  <a:t> are greater than or equal to the entries in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/>
                  <a:t> element-by-element:</a:t>
                </a:r>
              </a:p>
              <a:p>
                <a:pPr lvl="1"/>
                <a:r>
                  <a:rPr lang="en-GB" b="1" dirty="0"/>
                  <a:t>Example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lvl="1"/>
                <a:endParaRPr lang="en-US" dirty="0"/>
              </a:p>
              <a:p>
                <a:pPr lvl="1"/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10244349" cy="34506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DED1A3-C6A0-8422-269F-3402D8E36BB7}"/>
              </a:ext>
            </a:extLst>
          </p:cNvPr>
          <p:cNvSpPr txBox="1"/>
          <p:nvPr/>
        </p:nvSpPr>
        <p:spPr>
          <a:xfrm>
            <a:off x="560439" y="5166315"/>
            <a:ext cx="11218606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en-US" sz="1400" b="1" i="1" dirty="0"/>
              <a:t>Note: </a:t>
            </a:r>
            <a:r>
              <a:rPr lang="en-US" sz="1400" dirty="0"/>
              <a:t>If weak inequality does not hold even only for one of the elements, we </a:t>
            </a:r>
            <a:r>
              <a:rPr lang="en-US" sz="1400" dirty="0">
                <a:solidFill>
                  <a:srgbClr val="FF0000"/>
                </a:solidFill>
              </a:rPr>
              <a:t>cannot</a:t>
            </a:r>
            <a:r>
              <a:rPr lang="en-US" sz="1400" dirty="0"/>
              <a:t> compare the two vectors with weak inequality.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013ED-E39A-81C1-18DF-FE731E996FA0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46697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20C5-EE8F-39DA-C212-A2D03124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67037"/>
            <a:ext cx="9520158" cy="1049235"/>
          </a:xfrm>
        </p:spPr>
        <p:txBody>
          <a:bodyPr/>
          <a:lstStyle/>
          <a:p>
            <a:r>
              <a:rPr lang="en-GB" b="1" dirty="0"/>
              <a:t>Mathematical operation on vectors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695" y="2015732"/>
                <a:ext cx="10549150" cy="3450613"/>
              </a:xfrm>
            </p:spPr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en-GB" b="1" i="1" dirty="0">
                    <a:solidFill>
                      <a:srgbClr val="FF0000"/>
                    </a:solidFill>
                  </a:rPr>
                  <a:t>Addition &amp; Subtraction</a:t>
                </a:r>
              </a:p>
              <a:p>
                <a:pPr marL="457200" lvl="1" indent="0">
                  <a:buNone/>
                </a:pPr>
                <a:r>
                  <a:rPr lang="en-GB" dirty="0"/>
                  <a:t>We can add (subtract) two vectors with the same dimension element-by-element </a:t>
                </a:r>
              </a:p>
              <a:p>
                <a:pPr lvl="1"/>
                <a:r>
                  <a:rPr lang="en-GB" b="1" dirty="0"/>
                  <a:t>Example</a:t>
                </a:r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      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marL="457200" lvl="1" indent="0" algn="ctr">
                  <a:buNone/>
                </a:pPr>
                <a:endParaRPr lang="en-US" sz="1800" dirty="0"/>
              </a:p>
              <a:p>
                <a:pPr lvl="1"/>
                <a:r>
                  <a:rPr lang="en-GB" b="1" dirty="0"/>
                  <a:t>Note 1</a:t>
                </a:r>
                <a:r>
                  <a:rPr lang="en-GB" dirty="0"/>
                  <a:t>: The dimension of the result of adding (subtracting) two vectors </a:t>
                </a:r>
                <a:r>
                  <a:rPr lang="en-US" dirty="0"/>
                  <a:t>is the same as the dimension of the two initial vectors.</a:t>
                </a:r>
              </a:p>
              <a:p>
                <a:pPr lvl="1"/>
                <a:r>
                  <a:rPr lang="en-US" b="1" dirty="0"/>
                  <a:t>Note 2: </a:t>
                </a:r>
                <a:r>
                  <a:rPr lang="en-US" dirty="0"/>
                  <a:t>We can change the order of vectors in </a:t>
                </a:r>
                <a:r>
                  <a:rPr lang="en-GB" dirty="0"/>
                  <a:t>adding – The </a:t>
                </a:r>
                <a:r>
                  <a:rPr lang="en-GB" dirty="0">
                    <a:solidFill>
                      <a:srgbClr val="FF0000"/>
                    </a:solidFill>
                  </a:rPr>
                  <a:t>commutativity property </a:t>
                </a:r>
                <a:r>
                  <a:rPr lang="en-GB" dirty="0"/>
                  <a:t>in addition.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90B8-7256-0CF1-8EB8-FACEE4B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695" y="2015732"/>
                <a:ext cx="10549150" cy="3450613"/>
              </a:xfrm>
              <a:blipFill>
                <a:blip r:embed="rId3"/>
                <a:stretch>
                  <a:fillRect t="-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3FE481D-7786-CB0E-4BF8-CADAEB2B051A}"/>
              </a:ext>
            </a:extLst>
          </p:cNvPr>
          <p:cNvSpPr txBox="1"/>
          <p:nvPr/>
        </p:nvSpPr>
        <p:spPr>
          <a:xfrm>
            <a:off x="157316" y="6220115"/>
            <a:ext cx="4218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Science &amp; Machine Learning in Finance: </a:t>
            </a:r>
            <a:r>
              <a:rPr lang="en-GB" sz="1100" i="1" dirty="0"/>
              <a:t>Matrix Calculus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7700288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7971</TotalTime>
  <Words>4300</Words>
  <Application>Microsoft Office PowerPoint</Application>
  <PresentationFormat>Widescreen</PresentationFormat>
  <Paragraphs>530</Paragraphs>
  <Slides>54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Cambria Math</vt:lpstr>
      <vt:lpstr>Palatino Linotype</vt:lpstr>
      <vt:lpstr>Times New Roman</vt:lpstr>
      <vt:lpstr>Wingdings</vt:lpstr>
      <vt:lpstr>Gallery</vt:lpstr>
      <vt:lpstr>Data Science &amp; Machine Learning in Finance: Matrix Calculus</vt:lpstr>
      <vt:lpstr>Outline</vt:lpstr>
      <vt:lpstr>PowerPoint Presentation</vt:lpstr>
      <vt:lpstr>Notation</vt:lpstr>
      <vt:lpstr>Notation (Cont’d)</vt:lpstr>
      <vt:lpstr>Mathematical operation on vectors</vt:lpstr>
      <vt:lpstr>Mathematical operation on vectors (Cont’d)</vt:lpstr>
      <vt:lpstr>Mathematical operation on vectors (Cont’d)</vt:lpstr>
      <vt:lpstr>Mathematical operation on vectors (Cont’d)</vt:lpstr>
      <vt:lpstr>Mathematical operation on vectors (Cont’d)</vt:lpstr>
      <vt:lpstr>Mathematical operation on vectors (Cont’d)</vt:lpstr>
      <vt:lpstr>Euclidean Norm</vt:lpstr>
      <vt:lpstr>Orthogonality</vt:lpstr>
      <vt:lpstr>Linear independence</vt:lpstr>
      <vt:lpstr>PowerPoint Presentation</vt:lpstr>
      <vt:lpstr>Notation</vt:lpstr>
      <vt:lpstr>Special matrices</vt:lpstr>
      <vt:lpstr>Special matrices (Cont’d)</vt:lpstr>
      <vt:lpstr>Mathematical operations on matrix</vt:lpstr>
      <vt:lpstr>Mathematical operations on matrix (Cont’d)</vt:lpstr>
      <vt:lpstr>Mathematical operations on matrix (Cont’d)</vt:lpstr>
      <vt:lpstr>Idempotent matrix</vt:lpstr>
      <vt:lpstr>Transpose of a matrix</vt:lpstr>
      <vt:lpstr>Transpose of a matrix (Cont’d)</vt:lpstr>
      <vt:lpstr>Trace of a matrix</vt:lpstr>
      <vt:lpstr>Trace of a matrix (Cont’d)</vt:lpstr>
      <vt:lpstr>Norm of a matrix</vt:lpstr>
      <vt:lpstr>Determinant </vt:lpstr>
      <vt:lpstr>Determinant (Cont’d) </vt:lpstr>
      <vt:lpstr>Linear dependence</vt:lpstr>
      <vt:lpstr>Rank of a matrix</vt:lpstr>
      <vt:lpstr>Rank of a matrix (Cont’d)</vt:lpstr>
      <vt:lpstr>Inversion</vt:lpstr>
      <vt:lpstr>Inversion (Cont’d)</vt:lpstr>
      <vt:lpstr>Inversion (Cont’d)</vt:lpstr>
      <vt:lpstr>Quadratic forms</vt:lpstr>
      <vt:lpstr>Quadratic forms (Cont’d)</vt:lpstr>
      <vt:lpstr>Definiteness</vt:lpstr>
      <vt:lpstr>Definiteness (Cont’d)</vt:lpstr>
      <vt:lpstr>Kronecker Product</vt:lpstr>
      <vt:lpstr>Hadamard Product</vt:lpstr>
      <vt:lpstr>Differentiation in Matrix algebra</vt:lpstr>
      <vt:lpstr>Differentiate of a scalar function of vector argument</vt:lpstr>
      <vt:lpstr>Differentiate of a scalar function of vector argument (Cont’d)</vt:lpstr>
      <vt:lpstr>Differentiate of a vector function of vector argument</vt:lpstr>
      <vt:lpstr>PowerPoint Presentation</vt:lpstr>
      <vt:lpstr>Ordinary least squares (OLS)- set up</vt:lpstr>
      <vt:lpstr>Ordinary least squares (OLS)- set up</vt:lpstr>
      <vt:lpstr>Ordinary least squares (OLS)- set up</vt:lpstr>
      <vt:lpstr>Ordinary least squares (OLS)- solution</vt:lpstr>
      <vt:lpstr>Ordinary least squares (OLS)- solution</vt:lpstr>
      <vt:lpstr>Ordinary least squares (OLS)- solution</vt:lpstr>
      <vt:lpstr>Ordinary least squares (OLS)- solution</vt:lpstr>
      <vt:lpstr>Ordinary least squares (OLS)- fitted residuals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389</cp:revision>
  <dcterms:created xsi:type="dcterms:W3CDTF">2022-05-28T15:29:58Z</dcterms:created>
  <dcterms:modified xsi:type="dcterms:W3CDTF">2023-01-02T09:46:03Z</dcterms:modified>
</cp:coreProperties>
</file>