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36"/>
  </p:notesMasterIdLst>
  <p:sldIdLst>
    <p:sldId id="256" r:id="rId2"/>
    <p:sldId id="260" r:id="rId3"/>
    <p:sldId id="261" r:id="rId4"/>
    <p:sldId id="262" r:id="rId5"/>
    <p:sldId id="263" r:id="rId6"/>
    <p:sldId id="264" r:id="rId7"/>
    <p:sldId id="266" r:id="rId8"/>
    <p:sldId id="267" r:id="rId9"/>
    <p:sldId id="269" r:id="rId10"/>
    <p:sldId id="268" r:id="rId11"/>
    <p:sldId id="272" r:id="rId12"/>
    <p:sldId id="273" r:id="rId13"/>
    <p:sldId id="274" r:id="rId14"/>
    <p:sldId id="275" r:id="rId15"/>
    <p:sldId id="276" r:id="rId16"/>
    <p:sldId id="277" r:id="rId17"/>
    <p:sldId id="271" r:id="rId18"/>
    <p:sldId id="292" r:id="rId19"/>
    <p:sldId id="293" r:id="rId20"/>
    <p:sldId id="294" r:id="rId21"/>
    <p:sldId id="278" r:id="rId22"/>
    <p:sldId id="279" r:id="rId23"/>
    <p:sldId id="289" r:id="rId24"/>
    <p:sldId id="281" r:id="rId25"/>
    <p:sldId id="282" r:id="rId26"/>
    <p:sldId id="283" r:id="rId27"/>
    <p:sldId id="280" r:id="rId28"/>
    <p:sldId id="284" r:id="rId29"/>
    <p:sldId id="288" r:id="rId30"/>
    <p:sldId id="285" r:id="rId31"/>
    <p:sldId id="287" r:id="rId32"/>
    <p:sldId id="286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B81D3-25A6-49ED-901F-23B417722F39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BEA28-A6E7-40C7-A406-94CCB8C92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71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BEA28-A6E7-40C7-A406-94CCB8C92F19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936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BEA28-A6E7-40C7-A406-94CCB8C92F19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799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17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43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2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43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65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6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84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91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82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04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1DF6F4F0-5069-4539-8BE4-7508279DD502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2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6F4F0-5069-4539-8BE4-7508279DD502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73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0985-9E6E-4617-AE7A-DE258B7F8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24497"/>
          </a:xfrm>
        </p:spPr>
        <p:txBody>
          <a:bodyPr>
            <a:normAutofit/>
          </a:bodyPr>
          <a:lstStyle/>
          <a:p>
            <a:r>
              <a:rPr lang="en-US" sz="5400" b="1" dirty="0"/>
              <a:t>Data Science and Machine Learning in Finance</a:t>
            </a:r>
            <a:r>
              <a:rPr lang="en-GB" sz="5400" b="1" dirty="0"/>
              <a:t>:</a:t>
            </a:r>
            <a:br>
              <a:rPr lang="en-GB" sz="5400" dirty="0"/>
            </a:br>
            <a:r>
              <a:rPr lang="en-GB" sz="4400" i="1" dirty="0"/>
              <a:t>Problem set 1</a:t>
            </a:r>
            <a:endParaRPr lang="en-GB" sz="54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875C0-B3A8-4822-9850-DAFB18176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2623789"/>
          </a:xfrm>
        </p:spPr>
        <p:txBody>
          <a:bodyPr>
            <a:normAutofit/>
          </a:bodyPr>
          <a:lstStyle/>
          <a:p>
            <a:r>
              <a:rPr lang="en-GB" cap="none" dirty="0"/>
              <a:t>Hadi Movaghari</a:t>
            </a:r>
          </a:p>
          <a:p>
            <a:r>
              <a:rPr lang="en-GB" cap="none" dirty="0"/>
              <a:t>2022-2023</a:t>
            </a:r>
          </a:p>
          <a:p>
            <a:endParaRPr lang="en-GB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28896-EA78-4EFE-8520-AA7B105C6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2298"/>
            <a:ext cx="2349910" cy="117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05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F213-401A-82E9-A3E9-2F27727D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3 (Cont’d)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AE6E9-836C-6B1A-71D8-F3518173BF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520158" cy="4037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>
                    <a:solidFill>
                      <a:schemeClr val="accent1">
                        <a:lumMod val="75000"/>
                      </a:schemeClr>
                    </a:solidFill>
                  </a:rPr>
                  <a:t>(3.2) Suppose we run an OLS regression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GB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chemeClr val="accent1">
                        <a:lumMod val="75000"/>
                      </a:schemeClr>
                    </a:solidFill>
                  </a:rPr>
                  <a:t> on a constant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GB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GB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GB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GB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GB" b="1" dirty="0">
                    <a:solidFill>
                      <a:schemeClr val="accent1">
                        <a:lumMod val="75000"/>
                      </a:schemeClr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GB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GB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sup>
                    </m:sSup>
                  </m:oMath>
                </a14:m>
                <a:r>
                  <a:rPr lang="en-GB" b="1" dirty="0">
                    <a:solidFill>
                      <a:schemeClr val="accent1">
                        <a:lumMod val="75000"/>
                      </a:schemeClr>
                    </a:solidFill>
                  </a:rPr>
                  <a:t>is 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quantitatively equal to the difference in means between the two sectors: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GB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𝑶𝑳𝑺</m:t>
                          </m:r>
                        </m:sup>
                      </m:sSup>
                      <m:r>
                        <a:rPr lang="en-GB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GB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𝒇𝒊𝒏𝒂𝒏𝒄𝒊𝒂𝒍</m:t>
                              </m:r>
                              <m:r>
                                <a:rPr lang="en-GB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𝒔𝒆𝒄𝒕𝒐𝒓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GB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GB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  <m:sub>
                                      <m:r>
                                        <a:rPr lang="en-GB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d>
                      <m:r>
                        <a:rPr lang="en-GB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GB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𝒏𝒐𝒏</m:t>
                              </m:r>
                              <m:r>
                                <a:rPr lang="en-GB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𝒇𝒊𝒏𝒂𝒏𝒄𝒊𝒂𝒍</m:t>
                              </m:r>
                              <m:r>
                                <a:rPr lang="en-GB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𝒔𝒆𝒄𝒕𝒐𝒓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GB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b="1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GB" b="1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b="1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  <m:r>
                                        <a:rPr lang="en-GB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b="1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  <m:sub>
                                      <m:r>
                                        <a:rPr lang="en-GB" b="1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GB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GB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AE6E9-836C-6B1A-71D8-F3518173BF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520158" cy="4037749"/>
              </a:xfrm>
              <a:blipFill>
                <a:blip r:embed="rId2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505D055-174E-FCD5-E2BE-489DCC6388E5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1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963293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F213-401A-82E9-A3E9-2F27727D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3 (Cont’d)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AE6E9-836C-6B1A-71D8-F3518173BF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520158" cy="403774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GB" dirty="0"/>
                  <a:t>By matrix notation, OLS estimator is defined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GB" b="1" dirty="0"/>
              </a:p>
              <a:p>
                <a:pPr marL="0" indent="0">
                  <a:buNone/>
                </a:pPr>
                <a:r>
                  <a:rPr lang="en-GB" dirty="0"/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𝑁𝑝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̂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GB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b="1" dirty="0"/>
              </a:p>
              <a:p>
                <a:pPr marL="0" indent="0">
                  <a:buNone/>
                </a:pPr>
                <a:r>
                  <a:rPr lang="en-GB" dirty="0"/>
                  <a:t>For a simple linear regression with one regressor,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AE6E9-836C-6B1A-71D8-F3518173BF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520158" cy="4037749"/>
              </a:xfrm>
              <a:blipFill>
                <a:blip r:embed="rId2"/>
                <a:stretch>
                  <a:fillRect l="-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11DCF1D-2B35-49AC-CF43-31F3D0559308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1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19043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F213-401A-82E9-A3E9-2F27727D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3 (Cont’d)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AE6E9-836C-6B1A-71D8-F3518173BF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1"/>
                <a:ext cx="9520158" cy="403774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GB" dirty="0"/>
                  <a:t>For this matrix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b="1" dirty="0"/>
                  <a:t>, </a:t>
                </a:r>
                <a:r>
                  <a:rPr lang="en-GB" dirty="0"/>
                  <a:t>we have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brk m:alnAt="23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nary>
                                <m:naryPr>
                                  <m:chr m:val="∑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GB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brk m:alnAt="23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brk m:alnAt="23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brk m:alnAt="23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AE6E9-836C-6B1A-71D8-F3518173BF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1"/>
                <a:ext cx="9520158" cy="4037749"/>
              </a:xfrm>
              <a:blipFill>
                <a:blip r:embed="rId2"/>
                <a:stretch>
                  <a:fillRect l="-192" t="-3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9A95A7C-F0A1-157C-0FCF-478F9C748887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1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71836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F213-401A-82E9-A3E9-2F27727D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3 (Cont’d)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AE6E9-836C-6B1A-71D8-F3518173BF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1"/>
                <a:ext cx="9520158" cy="403774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From part (3.1), we have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dirty="0"/>
                  <a:t>. Thus: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𝑓𝑖𝑛𝑎𝑛𝑐𝑖𝑎𝑙</m:t>
                                    </m:r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𝑠𝑒𝑐𝑡𝑜𝑟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Note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dirty="0"/>
                  <a:t>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takes zero or one values.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AE6E9-836C-6B1A-71D8-F3518173BF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1"/>
                <a:ext cx="9520158" cy="4037749"/>
              </a:xfrm>
              <a:blipFill>
                <a:blip r:embed="rId2"/>
                <a:stretch>
                  <a:fillRect l="-641" t="-10725" b="-15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C71E5BD-E54E-79C6-6EA0-A3A88F3099F3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1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909663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F213-401A-82E9-A3E9-2F27727D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3 (Cont’d)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AE6E9-836C-6B1A-71D8-F3518173BF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1"/>
                <a:ext cx="9520158" cy="4037749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GB" dirty="0"/>
                  <a:t>Now using the OLS estimator formula, 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b="1" dirty="0"/>
                  <a:t>, </a:t>
                </a:r>
                <a:r>
                  <a:rPr lang="en-GB" dirty="0"/>
                  <a:t>we have: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p>
                          <m:r>
                            <a:rPr lang="en-GB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𝑂𝐿𝑆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brk m:alnAt="23"/>
                                      </m:rP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𝑓𝑖𝑛𝑎𝑛𝑐𝑖𝑎𝑙</m:t>
                                    </m:r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𝑠𝑒𝑐𝑡𝑜𝑟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nary>
                                  <m:naryPr>
                                    <m:chr m:val="∑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brk m:alnAt="23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𝑓𝑖𝑛𝑎𝑛𝑐𝑖𝑎𝑙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𝑠𝑒𝑐𝑡𝑜𝑟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nary>
                                  <m:naryPr>
                                    <m:chr m:val="∑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brk m:alnAt="23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𝑓𝑖𝑛𝑎𝑛𝑐𝑖𝑎𝑙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𝑠𝑒𝑐𝑡𝑜𝑟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Where the second element of the last vector is the estimator for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AE6E9-836C-6B1A-71D8-F3518173BF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1"/>
                <a:ext cx="9520158" cy="4037749"/>
              </a:xfrm>
              <a:blipFill>
                <a:blip r:embed="rId2"/>
                <a:stretch>
                  <a:fillRect l="-3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74025EC-652E-C993-22C2-D4EB72E48672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1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384634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F213-401A-82E9-A3E9-2F27727D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3 (Cont’d)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AE6E9-836C-6B1A-71D8-F3518173BF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1"/>
                <a:ext cx="9520158" cy="403774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GB" dirty="0"/>
                  <a:t>By decomposing the term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dirty="0"/>
                  <a:t> into two parts corresponding to financial and non-financial sectors, we have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GB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𝑂𝐿𝑆</m:t>
                          </m:r>
                        </m:sup>
                      </m:sSup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GB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𝑓𝑖𝑛𝑎𝑛𝑐𝑖𝑎𝑙</m:t>
                                  </m:r>
                                  <m:r>
                                    <a:rPr lang="en-GB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𝑠𝑒𝑐𝑡𝑜𝑟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GB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GB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𝑛𝑜𝑛</m:t>
                                  </m:r>
                                  <m:r>
                                    <a:rPr lang="en-GB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𝑓𝑖𝑛𝑎𝑛𝑐𝑖𝑎𝑙</m:t>
                                  </m:r>
                                  <m:r>
                                    <a:rPr lang="en-GB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𝑠𝑒𝑐𝑡𝑜𝑟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𝑁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𝑓𝑖𝑛𝑎𝑛𝑐𝑖𝑎𝑙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𝑠𝑒𝑐𝑡𝑜𝑟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𝑓𝑖𝑛𝑎𝑛𝑐𝑖𝑎𝑙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𝑠𝑒𝑐𝑡𝑜𝑟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𝑛𝑜𝑛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𝑓𝑖𝑛𝑎𝑛𝑐𝑖𝑎𝑙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𝑠𝑒𝑐𝑡𝑜𝑟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AE6E9-836C-6B1A-71D8-F3518173BF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1"/>
                <a:ext cx="9520158" cy="4037749"/>
              </a:xfrm>
              <a:blipFill>
                <a:blip r:embed="rId2"/>
                <a:stretch>
                  <a:fillRect l="-641" t="-101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07C20B5-D0C0-F63A-E74D-E74626558C0D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1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887205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F213-401A-82E9-A3E9-2F27727D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3 (Cont’d)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AE6E9-836C-6B1A-71D8-F3518173BF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1"/>
                <a:ext cx="9520158" cy="4037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Multiplying by term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gives: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GB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𝑂𝐿𝑆</m:t>
                          </m:r>
                        </m:sup>
                      </m:sSup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𝑓𝑖𝑛𝑎𝑛𝑐𝑖𝑎𝑙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𝑠𝑒𝑐𝑡𝑜𝑟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𝑓𝑖𝑛𝑎𝑛𝑐𝑖𝑎𝑙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𝑠𝑒𝑐𝑡𝑜𝑟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AE6E9-836C-6B1A-71D8-F3518173BF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1"/>
                <a:ext cx="9520158" cy="4037749"/>
              </a:xfrm>
              <a:blipFill>
                <a:blip r:embed="rId2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FFFDFF3-439A-D2A6-97A9-40339093D280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1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934249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3800-DDAB-7C6C-86BE-5BB5EE1F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4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37359F-6693-5D04-4D60-F472F908A8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5" y="2015732"/>
                <a:ext cx="10146027" cy="392786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GB" sz="14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Categorical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e>
                      <m:sub>
                        <m:r>
                          <a:rPr lang="en-GB" sz="14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sz="14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e>
                      <m:sub>
                        <m:r>
                          <a:rPr lang="en-GB" sz="1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GB" sz="14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  <m:sub>
                        <m:r>
                          <a:rPr lang="en-GB" sz="1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GB" sz="14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each is a vector of size </a:t>
                </a:r>
                <a14:m>
                  <m:oMath xmlns:m="http://schemas.openxmlformats.org/officeDocument/2006/math">
                    <m:r>
                      <a:rPr lang="en-GB" sz="1400" b="1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GB" sz="1400" b="1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GB" sz="1400" b="1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en-GB" sz="14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e>
                      <m:sub>
                        <m:r>
                          <a:rPr lang="en-GB" sz="1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GB" sz="1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sz="1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  <m:sub>
                        <m:r>
                          <a:rPr lang="en-GB" sz="1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en-GB" sz="1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sz="1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e>
                      <m:sub>
                        <m:r>
                          <a:rPr lang="en-GB" sz="1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sz="14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GB" sz="1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sz="1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GB" sz="1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GB" sz="1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sz="1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GB" sz="1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GB" sz="14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GB" sz="14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sz="14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number of men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GB" sz="14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GB" sz="14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number of women) such that: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1" i="1" u="none" strike="noStrike" baseline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400" b="1" i="1" u="none" strike="noStrike" baseline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GB" sz="1400" b="1" i="1" u="none" strike="noStrike" baseline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GB" sz="1400" b="1" i="1" u="none" strike="noStrike" baseline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400" b="1" i="1" u="none" strike="noStrike" baseline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sz="1400" b="1" i="1" u="none" strike="noStrike" baseline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1400" b="1" i="1" u="none" strike="noStrike" baseline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b="1" i="1" u="none" strike="noStrike" baseline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400" b="1" i="1" u="none" strike="noStrike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GB" sz="1400" b="1" i="0" u="none" strike="noStrike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𝐢𝐟</m:t>
                                </m:r>
                                <m:r>
                                  <a:rPr lang="en-GB" sz="1400" b="1" i="0" u="none" strike="noStrike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GB" sz="1400" b="1" i="0" u="none" strike="noStrike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𝐦𝐚𝐧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1" i="1" u="none" strike="noStrike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GB" sz="1400" b="1" i="0" u="none" strike="noStrike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𝐢𝐟</m:t>
                                </m:r>
                                <m:r>
                                  <a:rPr lang="en-GB" sz="1400" b="1" i="0" u="none" strike="noStrike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GB" sz="1400" b="1" i="0" u="none" strike="noStrike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𝐰𝐨𝐦𝐚𝐧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GB" sz="1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GB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GB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GB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GB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GB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400" b="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𝒖</m:t>
                      </m:r>
                    </m:oMath>
                  </m:oMathPara>
                </a14:m>
                <a:endParaRPr lang="en-GB" sz="1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GB" sz="14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(4.1) 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400" b="1" i="1" u="none" strike="noStrike" baseline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400" i="1" u="none" strike="noStrike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GB" sz="1400" i="1" u="none" strike="noStrike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400" b="0" i="1" u="none" strike="noStrike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1400" b="0" i="1" u="none" strike="noStrike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400" b="0" i="1" u="none" strike="noStrike" baseline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14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GB" sz="14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400" b="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1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sz="14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1400" b="1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1400" i="1" u="none" strike="noStrike" baseline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400" b="0" i="1" u="none" strike="noStrike" baseline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1400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1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400" b="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400" b="1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)′</m:t>
                    </m:r>
                  </m:oMath>
                </a14:m>
                <a:endParaRPr lang="en-GB" sz="14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important feature of the model is that it does not have the intercept term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First, we formulate the model in matrix notation: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𝜸</m:t>
                      </m:r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𝒖</m:t>
                      </m:r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sz="1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400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r>
                        <a:rPr lang="en-GB" sz="1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4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GB" sz="1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37359F-6693-5D04-4D60-F472F908A8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5" y="2015732"/>
                <a:ext cx="10146027" cy="3927868"/>
              </a:xfrm>
              <a:blipFill>
                <a:blip r:embed="rId2"/>
                <a:stretch>
                  <a:fillRect l="-180" t="-15373" r="-1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356F31E-D861-B410-16F5-F621DE9278E5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1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201782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3800-DDAB-7C6C-86BE-5BB5EE1F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4 (Cont’d)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37359F-6693-5D04-4D60-F472F908A8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5" y="2015732"/>
                <a:ext cx="10146027" cy="392786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GB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OLS estimator is defined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</m:e>
                    </m:acc>
                    <m:r>
                      <a:rPr lang="en-GB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sz="1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1400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GB" sz="14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4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14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To obtain OLS estimator, we construct first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sz="1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1400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GB" sz="14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4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14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GB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GB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GB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GB" sz="16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sz="1600" b="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GB" sz="1600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GB" sz="1600" b="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GB" sz="1600" b="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GB" sz="16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GB" sz="1600" b="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GB" sz="16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sz="1600" b="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brk m:alnAt="23"/>
                                      </m:rPr>
                                      <a:rPr lang="en-GB" sz="16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sz="1600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600" b="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GB" sz="1600" b="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GB" sz="1600" b="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GB" sz="16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mr>
                          </m:m>
                        </m:e>
                      </m:d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GB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GB" sz="16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sz="1600" b="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GB" sz="1600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GB" sz="1600" b="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GB" sz="1600" b="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two vectors with zeros and ones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that wherever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one,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zero and vice versa. Thus: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=0                           (1)</m:t>
                      </m:r>
                    </m:oMath>
                  </m:oMathPara>
                </a14:m>
                <a:endPara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other hand, if we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ones, respectively, then: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nary>
                        <m:naryPr>
                          <m:chr m:val="∑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(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37359F-6693-5D04-4D60-F472F908A8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5" y="2015732"/>
                <a:ext cx="10146027" cy="3927868"/>
              </a:xfrm>
              <a:blipFill>
                <a:blip r:embed="rId2"/>
                <a:stretch>
                  <a:fillRect l="-361" t="-1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0F984D4-AE9A-E3AC-A902-76B2A93F2750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1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303818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3800-DDAB-7C6C-86BE-5BB5EE1F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4 (Cont’d)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37359F-6693-5D04-4D60-F472F908A8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5" y="2036051"/>
                <a:ext cx="10146027" cy="4017429"/>
              </a:xfrm>
            </p:spPr>
            <p:txBody>
              <a:bodyPr>
                <a:normAutofit fontScale="92500"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GB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Conditions (1) and (2) simplifies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GB" sz="14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14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follows: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16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GB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GB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</a:t>
                </a:r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To inverse any diagonal matrix, it is only sufficient to inverse the main diagonal elements).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e>
                      </m:acc>
                      <m:r>
                        <a:rPr lang="en-GB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GB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sz="16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GB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GB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brk m:alnAt="23"/>
                                      </m:r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</m:m>
                        </m:e>
                      </m:d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brk m:alnAt="23"/>
                                      </m:r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</m:m>
                        </m:e>
                      </m:d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6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6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dirty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1600" dirty="0">
                    <a:latin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>
                    <a:latin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>
                    <a:latin typeface="Times New Roman" panose="02020603050405020304" pitchFamily="18" charset="0"/>
                  </a:rPr>
                  <a:t> are the average of dependent variable wherever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one.</a:t>
                </a:r>
                <a:endParaRPr lang="en-GB" sz="1600" dirty="0">
                  <a:latin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37359F-6693-5D04-4D60-F472F908A8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5" y="2036051"/>
                <a:ext cx="10146027" cy="4017429"/>
              </a:xfrm>
              <a:blipFill>
                <a:blip r:embed="rId2"/>
                <a:stretch>
                  <a:fillRect l="-240" t="-152" b="-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5FB7DC5-03A4-8C89-8645-F78CD38DBB8C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1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69967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8640" y="2015732"/>
                <a:ext cx="11369040" cy="4037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following joint probability distribution: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E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(1.1) </a:t>
                </a:r>
                <a:r>
                  <a:rPr lang="en-U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marginal distributions for X and Y.  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sz="1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these in hand, compute E[X] and E[Y ].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×0.4</m:t>
                        </m:r>
                      </m:e>
                    </m:d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1×0.2</m:t>
                        </m:r>
                      </m:e>
                    </m:d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2×0.4</m:t>
                        </m:r>
                      </m:e>
                    </m:d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GB" sz="14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GB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GB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GB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GB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GB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−5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×0.4</m:t>
                        </m:r>
                      </m:e>
                    </m:d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2×0.35</m:t>
                        </m:r>
                      </m:e>
                    </m:d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8×0.25</m:t>
                        </m:r>
                      </m:e>
                    </m:d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0.7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1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s-ES" sz="1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640" y="2015732"/>
                <a:ext cx="11369040" cy="4037749"/>
              </a:xfrm>
              <a:blipFill>
                <a:blip r:embed="rId2"/>
                <a:stretch>
                  <a:fillRect l="-268" b="-1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DBE6A-9E07-29B3-CB2E-F481E1901D91}"/>
              </a:ext>
            </a:extLst>
          </p:cNvPr>
          <p:cNvSpPr txBox="1"/>
          <p:nvPr/>
        </p:nvSpPr>
        <p:spPr>
          <a:xfrm>
            <a:off x="9326880" y="6215459"/>
            <a:ext cx="288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endParaRPr lang="en-GB" b="1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0DB7F21-AF12-9BC2-8A8A-E9AA50A84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308720"/>
              </p:ext>
            </p:extLst>
          </p:nvPr>
        </p:nvGraphicFramePr>
        <p:xfrm>
          <a:off x="6365452" y="2150618"/>
          <a:ext cx="454152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380">
                  <a:extLst>
                    <a:ext uri="{9D8B030D-6E8A-4147-A177-3AD203B41FA5}">
                      <a16:colId xmlns:a16="http://schemas.microsoft.com/office/drawing/2014/main" val="2838080142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1877003140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1033708932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3654720287"/>
                    </a:ext>
                  </a:extLst>
                </a:gridCol>
              </a:tblGrid>
              <a:tr h="410292">
                <a:tc>
                  <a:txBody>
                    <a:bodyPr/>
                    <a:lstStyle/>
                    <a:p>
                      <a:pPr algn="r" rtl="1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  <a:p>
                      <a:pPr algn="l" rtl="1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+1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+2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64952"/>
                  </a:ext>
                </a:extLst>
              </a:tr>
              <a:tr h="2936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20%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34061"/>
                  </a:ext>
                </a:extLst>
              </a:tr>
              <a:tr h="2936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+2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20%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0%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15%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813705"/>
                  </a:ext>
                </a:extLst>
              </a:tr>
              <a:tr h="2936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+8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0%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15%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995487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D92ABEE-808D-D6F6-1E3D-BB1CD6F39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715814"/>
              </p:ext>
            </p:extLst>
          </p:nvPr>
        </p:nvGraphicFramePr>
        <p:xfrm>
          <a:off x="537029" y="3769934"/>
          <a:ext cx="45209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247">
                  <a:extLst>
                    <a:ext uri="{9D8B030D-6E8A-4147-A177-3AD203B41FA5}">
                      <a16:colId xmlns:a16="http://schemas.microsoft.com/office/drawing/2014/main" val="1185992357"/>
                    </a:ext>
                  </a:extLst>
                </a:gridCol>
                <a:gridCol w="1130247">
                  <a:extLst>
                    <a:ext uri="{9D8B030D-6E8A-4147-A177-3AD203B41FA5}">
                      <a16:colId xmlns:a16="http://schemas.microsoft.com/office/drawing/2014/main" val="2389904516"/>
                    </a:ext>
                  </a:extLst>
                </a:gridCol>
                <a:gridCol w="1130247">
                  <a:extLst>
                    <a:ext uri="{9D8B030D-6E8A-4147-A177-3AD203B41FA5}">
                      <a16:colId xmlns:a16="http://schemas.microsoft.com/office/drawing/2014/main" val="795092207"/>
                    </a:ext>
                  </a:extLst>
                </a:gridCol>
                <a:gridCol w="1130247">
                  <a:extLst>
                    <a:ext uri="{9D8B030D-6E8A-4147-A177-3AD203B41FA5}">
                      <a16:colId xmlns:a16="http://schemas.microsoft.com/office/drawing/2014/main" val="10309861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Marginal distribution of 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32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+1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+2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51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P(X=x)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55976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4E6FFF6-736E-7DD7-4338-AE999B9AE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634358"/>
              </p:ext>
            </p:extLst>
          </p:nvPr>
        </p:nvGraphicFramePr>
        <p:xfrm>
          <a:off x="6294775" y="3745156"/>
          <a:ext cx="45209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247">
                  <a:extLst>
                    <a:ext uri="{9D8B030D-6E8A-4147-A177-3AD203B41FA5}">
                      <a16:colId xmlns:a16="http://schemas.microsoft.com/office/drawing/2014/main" val="1185992357"/>
                    </a:ext>
                  </a:extLst>
                </a:gridCol>
                <a:gridCol w="1130247">
                  <a:extLst>
                    <a:ext uri="{9D8B030D-6E8A-4147-A177-3AD203B41FA5}">
                      <a16:colId xmlns:a16="http://schemas.microsoft.com/office/drawing/2014/main" val="2389904516"/>
                    </a:ext>
                  </a:extLst>
                </a:gridCol>
                <a:gridCol w="1130247">
                  <a:extLst>
                    <a:ext uri="{9D8B030D-6E8A-4147-A177-3AD203B41FA5}">
                      <a16:colId xmlns:a16="http://schemas.microsoft.com/office/drawing/2014/main" val="795092207"/>
                    </a:ext>
                  </a:extLst>
                </a:gridCol>
                <a:gridCol w="1130247">
                  <a:extLst>
                    <a:ext uri="{9D8B030D-6E8A-4147-A177-3AD203B41FA5}">
                      <a16:colId xmlns:a16="http://schemas.microsoft.com/office/drawing/2014/main" val="10309861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Marginal distribution of 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32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+2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+8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51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P(Y=y)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5597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F2AB94E-F972-8C39-5F93-90CF46C751D2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1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971644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3800-DDAB-7C6C-86BE-5BB5EE1F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4 (Cont’d)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37359F-6693-5D04-4D60-F472F908A8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5" y="2036051"/>
                <a:ext cx="10146027" cy="401742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GB" sz="1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(4.2) Compare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14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sz="1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GB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GB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sz="16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16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GB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 from two OLS regressions: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GB" sz="1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sz="16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GB" sz="1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sz="16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</a:rPr>
                  <a:t>For the second regression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GB" sz="1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GB" sz="1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Sup>
                            <m:sSubSup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GB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800" b="1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GB" sz="1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8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</a:rPr>
                  <a:t>Then:</a:t>
                </a:r>
                <a:endParaRPr lang="en-GB" sz="18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8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</a:rPr>
                  <a:t>Which is the same as OLS estimator for the first regression. Since,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orthogonal regressors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running the regression without either of them, amounts to no estimation bias due to omitted variable.</a:t>
                </a:r>
                <a:endParaRPr lang="en-GB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37359F-6693-5D04-4D60-F472F908A8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5" y="2036051"/>
                <a:ext cx="10146027" cy="4017429"/>
              </a:xfrm>
              <a:blipFill>
                <a:blip r:embed="rId2"/>
                <a:stretch>
                  <a:fillRect l="-541" t="-455" r="-481" b="-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05BD518-BECE-2434-D691-E9A02026C780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1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621823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3800-DDAB-7C6C-86BE-5BB5EE1F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5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37359F-6693-5D04-4D60-F472F908A8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742904" cy="3785299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l">
                  <a:buNone/>
                </a:pPr>
                <a:r>
                  <a:rPr lang="en-US" sz="19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regression model (</a:t>
                </a:r>
                <a14:m>
                  <m:oMath xmlns:m="http://schemas.openxmlformats.org/officeDocument/2006/math">
                    <m:r>
                      <a:rPr lang="en-US" sz="19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US" sz="19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9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𝒖</m:t>
                    </m:r>
                  </m:oMath>
                </a14:m>
                <a:r>
                  <a:rPr lang="en-US" sz="19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each is </a:t>
                </a:r>
                <a14:m>
                  <m:oMath xmlns:m="http://schemas.openxmlformats.org/officeDocument/2006/math">
                    <m:r>
                      <a:rPr lang="en-US" sz="19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𝑵</m:t>
                    </m:r>
                    <m:r>
                      <a:rPr lang="en-US" sz="19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9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en-US" sz="19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9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sz="19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19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𝑵</m:t>
                    </m:r>
                    <m:r>
                      <a:rPr lang="en-US" sz="19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9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𝒌</m:t>
                    </m:r>
                  </m:oMath>
                </a14:m>
                <a:r>
                  <a:rPr lang="en-US" sz="19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900" b="1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</m:oMath>
                </a14:m>
                <a:r>
                  <a:rPr lang="en-US" sz="19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19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𝒌</m:t>
                    </m:r>
                    <m:r>
                      <a:rPr lang="en-US" sz="19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9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en-US" sz="19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</a:p>
              <a:p>
                <a:pPr marL="0" indent="0" algn="l">
                  <a:buNone/>
                </a:pPr>
                <a:endParaRPr lang="en-US" sz="19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900" b="1" i="1" u="none" strike="noStrike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GB" sz="1900" b="1" i="1" u="none" strike="noStrike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n-GB" sz="1900" b="1" i="1" u="none" strike="noStrike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  <m:r>
                        <a:rPr lang="en-GB" sz="1900" b="1" i="1" u="none" strike="noStrike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𝜷</m:t>
                      </m:r>
                      <m:r>
                        <a:rPr lang="en-GB" sz="1900" b="1" i="1" u="none" strike="noStrike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r>
                        <a:rPr lang="en-GB" sz="1900" b="1" i="1" u="none" strike="noStrike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𝒆</m:t>
                      </m:r>
                    </m:oMath>
                  </m:oMathPara>
                </a14:m>
                <a:endParaRPr lang="en-GB" sz="19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9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that we additionally wish to examine </a:t>
                </a:r>
                <a14:m>
                  <m:oMath xmlns:m="http://schemas.openxmlformats.org/officeDocument/2006/math">
                    <m:r>
                      <a:rPr lang="en-US" sz="19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sz="19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  <m:r>
                      <a:rPr lang="en-US" sz="19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19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𝒓</m:t>
                    </m:r>
                    <m:r>
                      <a:rPr lang="en-US" sz="19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9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9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r>
                  <a:rPr lang="en-US" sz="19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19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𝒒</m:t>
                    </m:r>
                    <m:r>
                      <a:rPr lang="en-US" sz="19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×</m:t>
                    </m:r>
                    <m:r>
                      <a:rPr lang="en-US" sz="19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𝒌</m:t>
                    </m:r>
                  </m:oMath>
                </a14:m>
                <a:r>
                  <a:rPr lang="en-US" sz="19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9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𝒓</m:t>
                    </m:r>
                  </m:oMath>
                </a14:m>
                <a:r>
                  <a:rPr lang="en-US" sz="19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19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𝒒</m:t>
                    </m:r>
                    <m:r>
                      <a:rPr lang="en-US" sz="19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×</m:t>
                    </m:r>
                    <m:r>
                      <a:rPr lang="en-US" sz="19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en-US" sz="19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9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𝑹𝑺𝑺</m:t>
                        </m:r>
                      </m:e>
                      <m:sub>
                        <m:r>
                          <a:rPr lang="en-GB" sz="19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sub>
                    </m:sSub>
                  </m:oMath>
                </a14:m>
                <a:r>
                  <a:rPr lang="en-US" sz="19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9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𝑹𝑺𝑺</m:t>
                        </m:r>
                      </m:e>
                      <m:sub>
                        <m:r>
                          <a:rPr lang="en-GB" sz="19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GB" sz="19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9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 the unrestricted and restricted sum of squared residuals, respectively.</a:t>
                </a:r>
              </a:p>
              <a:p>
                <a:pPr marL="0" indent="0">
                  <a:buNone/>
                </a:pPr>
                <a:endParaRPr lang="en-US" sz="19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buNone/>
                </a:pPr>
                <a:r>
                  <a:rPr lang="en-US" sz="19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(5.1) Write a formal expression for the null and alternative hypotheses.</a:t>
                </a:r>
              </a:p>
              <a:p>
                <a:pPr marL="0" indent="0" algn="l">
                  <a:buNone/>
                </a:pPr>
                <a:r>
                  <a:rPr lang="en-US" sz="18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null and alternative hypotheses can be written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800" b="1" i="1" u="none" strike="noStrike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 u="none" strike="noStrike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u="none" strike="noStrike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GB" sz="1800" b="0" i="1" u="none" strike="noStrike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1800" b="0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sz="1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𝑹</m:t>
                                </m:r>
                                <m:r>
                                  <a:rPr lang="en-US" sz="1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  <m:r>
                                  <a:rPr lang="en-US" sz="1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 </m:t>
                                </m:r>
                                <m:r>
                                  <a:rPr lang="en-US" sz="1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 u="none" strike="noStrike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u="none" strike="noStrike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GB" sz="1800" b="0" i="1" u="none" strike="noStrike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800" b="0" i="1" u="none" strike="noStrik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sz="1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𝑹</m:t>
                                </m:r>
                                <m:r>
                                  <a:rPr lang="en-US" sz="1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≠</m:t>
                                </m:r>
                                <m:r>
                                  <a:rPr lang="en-US" sz="1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800" b="1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1800" b="0" i="1" u="none" strike="noStrike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𝑜𝑟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GB" sz="1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1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sz="1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𝑹</m:t>
                                </m:r>
                                <m:r>
                                  <a:rPr lang="en-US" sz="1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  <m:r>
                                  <a:rPr lang="en-GB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  <m:r>
                                  <a:rPr lang="en-GB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GB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GB" sz="1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sz="1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𝑹</m:t>
                                </m:r>
                                <m:r>
                                  <a:rPr lang="en-US" sz="1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  <m:r>
                                  <a:rPr lang="en-GB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  <m:r>
                                  <a:rPr lang="en-US" sz="18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≠</m:t>
                                </m:r>
                                <m:r>
                                  <a:rPr lang="en-GB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b="1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sz="1800" b="1" i="1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</m:oMath>
                </a14:m>
                <a:r>
                  <a:rPr lang="en-US" sz="18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creates a set of linear combinations of regression</a:t>
                </a:r>
                <a:r>
                  <a:rPr lang="en-US" sz="1800" i="0" u="none" strike="noStrike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coefficients and we want to test if these linear combinations equals to </a:t>
                </a:r>
                <a14:m>
                  <m:oMath xmlns:m="http://schemas.openxmlformats.org/officeDocument/2006/math">
                    <m:r>
                      <a:rPr lang="en-US" sz="1800" b="1" i="1" u="none" strike="noStrik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𝒓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8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37359F-6693-5D04-4D60-F472F908A8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742904" cy="3785299"/>
              </a:xfrm>
              <a:blipFill>
                <a:blip r:embed="rId2"/>
                <a:stretch>
                  <a:fillRect l="-375" t="-483" r="-6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6E95987-A45D-0CB9-5F92-0952C16B807A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1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007543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3800-DDAB-7C6C-86BE-5BB5EE1F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5 (Cont’d)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37359F-6693-5D04-4D60-F472F908A8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5" y="2015732"/>
                <a:ext cx="10146027" cy="3962282"/>
              </a:xfrm>
            </p:spPr>
            <p:txBody>
              <a:bodyPr>
                <a:noAutofit/>
              </a:bodyPr>
              <a:lstStyle/>
              <a:p>
                <a:pPr marL="0" indent="0" algn="l">
                  <a:buNone/>
                </a:pPr>
                <a:r>
                  <a:rPr lang="en-US" sz="16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(5.2) Write the problem in terms of a constrained problem (Lagrange problem).</a:t>
                </a:r>
              </a:p>
              <a:p>
                <a:pPr marL="0" indent="0" algn="l">
                  <a:buNone/>
                </a:pPr>
                <a:endParaRPr lang="en-US" sz="16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Lagrange multipliers are widely used to solve various constrained optimization problems in economics. 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general, in order to find the minimum or maximum of a function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subject to an equality constraint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GB" sz="1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Lagrangian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function is defined as follows:</a:t>
                </a: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“Lagrange multiplier”.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37359F-6693-5D04-4D60-F472F908A8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5" y="2015732"/>
                <a:ext cx="10146027" cy="3962282"/>
              </a:xfrm>
              <a:blipFill>
                <a:blip r:embed="rId2"/>
                <a:stretch>
                  <a:fillRect l="-5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C89F8FC-E729-568D-C7AD-0CCB0353BE61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1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278615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3800-DDAB-7C6C-86BE-5BB5EE1F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5 (Cont’d)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37359F-6693-5D04-4D60-F472F908A8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5" y="2015732"/>
                <a:ext cx="10146027" cy="3962282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objective function in OLS estimation is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)′(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b="1" dirty="0"/>
                  <a:t>. </a:t>
                </a:r>
                <a:r>
                  <a:rPr lang="en-GB" sz="1600" dirty="0"/>
                  <a:t>(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1600" dirty="0"/>
                  <a:t> is multiplied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/>
                  <a:t>to ease of computation in the following steps). we want to minimize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1600" dirty="0"/>
                  <a:t> with the restriction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𝒓</m:t>
                    </m:r>
                  </m:oMath>
                </a14:m>
                <a:r>
                  <a:rPr lang="en-GB" sz="1600" b="1" dirty="0"/>
                  <a:t>. </a:t>
                </a:r>
                <a:r>
                  <a:rPr lang="en-GB" sz="1600" dirty="0"/>
                  <a:t>In other words: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)′(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GB" sz="1600" b="1" dirty="0"/>
                            <m:t> 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16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𝑹</m:t>
                      </m:r>
                      <m:r>
                        <a:rPr lang="en-US" sz="16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𝜷</m:t>
                      </m:r>
                      <m:r>
                        <a:rPr lang="en-US" sz="16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16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𝒓</m:t>
                      </m:r>
                    </m:oMath>
                  </m:oMathPara>
                </a14:m>
                <a:endParaRPr lang="en-US" sz="14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Lagrange multiplier, we can write the optimization problem above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GB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)′(</m:t>
                          </m:r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GB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sz="14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GB" sz="1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 (</m:t>
                      </m:r>
                      <m:r>
                        <a:rPr lang="en-US" sz="14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𝑹</m:t>
                      </m:r>
                      <m:r>
                        <a:rPr lang="en-US" sz="1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𝜷</m:t>
                      </m:r>
                      <m:r>
                        <a:rPr lang="en-GB" sz="1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4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GB" sz="14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parameter of restricted least squares or constrained least squares (CLS).</a:t>
                </a: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 The restricted(unrestricted) model is the model which the restrictions have (have not) been imposed. </a:t>
                </a:r>
              </a:p>
              <a:p>
                <a:pPr marL="0" indent="0">
                  <a:buNone/>
                </a:pPr>
                <a:endParaRPr lang="en-US" sz="12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37359F-6693-5D04-4D60-F472F908A8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5" y="2015732"/>
                <a:ext cx="10146027" cy="3962282"/>
              </a:xfrm>
              <a:blipFill>
                <a:blip r:embed="rId2"/>
                <a:stretch>
                  <a:fillRect l="-5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E97BFA3-F22E-6805-72B0-C68301E200E8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1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006075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3800-DDAB-7C6C-86BE-5BB5EE1F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5 (Cont’d)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37359F-6693-5D04-4D60-F472F908A8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5" y="2015732"/>
                <a:ext cx="10146027" cy="3618152"/>
              </a:xfrm>
            </p:spPr>
            <p:txBody>
              <a:bodyPr>
                <a:noAutofit/>
              </a:bodyPr>
              <a:lstStyle/>
              <a:p>
                <a:pPr marL="0" indent="0" algn="l">
                  <a:buNone/>
                </a:pPr>
                <a:r>
                  <a:rPr lang="en-US" sz="16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(5.3) Derive the first order conditions and solve.</a:t>
                </a:r>
              </a:p>
              <a:p>
                <a:pPr marL="0" indent="0" algn="l">
                  <a:buNone/>
                </a:pPr>
                <a:r>
                  <a:rPr lang="en-GB" sz="1600" dirty="0"/>
                  <a:t>Using properties of partial derivatives, we find that the following equation for the first order conditions with respect to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GB" sz="16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GB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             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GB" sz="1600" dirty="0"/>
              </a:p>
              <a:p>
                <a:pPr marL="0" indent="0">
                  <a:buNone/>
                </a:pPr>
                <a:r>
                  <a:rPr lang="en-GB" sz="1600" dirty="0"/>
                  <a:t>And the first order conditions with respect to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GB" sz="1600" dirty="0"/>
                  <a:t>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𝑹</m:t>
                      </m:r>
                      <m:r>
                        <a:rPr lang="en-US" sz="16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𝜷</m:t>
                      </m:r>
                      <m:r>
                        <a:rPr lang="en-GB" sz="16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6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GB" sz="16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                                                      </m:t>
                      </m:r>
                      <m:r>
                        <a:rPr lang="en-GB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(2)</m:t>
                      </m:r>
                    </m:oMath>
                  </m:oMathPara>
                </a14:m>
                <a:endParaRPr lang="en-US" sz="1400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1600" dirty="0">
                    <a:solidFill>
                      <a:schemeClr val="tx1"/>
                    </a:solidFill>
                  </a:rPr>
                  <a:t>Because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400" dirty="0">
                    <a:solidFill>
                      <a:schemeClr val="tx1"/>
                    </a:solidFill>
                  </a:rPr>
                  <a:t>From the OLS Section, we know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den>
                    </m:f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GB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GB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GB" sz="1400" b="1" dirty="0">
                    <a:solidFill>
                      <a:schemeClr val="tx1"/>
                    </a:solidFill>
                  </a:rPr>
                  <a:t> </a:t>
                </a:r>
                <a:r>
                  <a:rPr lang="en-GB" sz="1400" dirty="0">
                    <a:solidFill>
                      <a:schemeClr val="tx1"/>
                    </a:solidFill>
                  </a:rPr>
                  <a:t>(The term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utilized here)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p>
                            <m:r>
                              <a:rPr lang="en-GB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GB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num>
                      <m:den>
                        <m:r>
                          <a:rPr lang="en-GB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𝝏𝜷</m:t>
                        </m:r>
                      </m:den>
                    </m:f>
                    <m:r>
                      <a:rPr lang="en-GB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GB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GB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)′</m:t>
                        </m:r>
                        <m:r>
                          <a:rPr lang="en-GB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num>
                      <m:den>
                        <m:r>
                          <a:rPr lang="en-GB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𝝏𝜷</m:t>
                        </m:r>
                      </m:den>
                    </m:f>
                    <m:r>
                      <a:rPr lang="en-GB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GB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endParaRPr lang="en-GB" sz="14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  <m:r>
                          <a:rPr lang="en-GB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 (</m:t>
                        </m:r>
                        <m:r>
                          <a:rPr lang="en-US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  <m:r>
                          <a:rPr lang="en-US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  <m:r>
                          <a:rPr lang="en-GB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2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a:rPr lang="en-GB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den>
                    </m:f>
                    <m:r>
                      <a:rPr lang="en-GB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</m:oMath>
                </a14:m>
                <a:endParaRPr lang="en-GB" sz="14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GB" sz="1600" b="1" dirty="0"/>
              </a:p>
              <a:p>
                <a:pPr marL="0" indent="0" algn="l">
                  <a:buNone/>
                </a:pPr>
                <a:endParaRPr lang="en-US" sz="16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37359F-6693-5D04-4D60-F472F908A8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5" y="2015732"/>
                <a:ext cx="10146027" cy="3618152"/>
              </a:xfrm>
              <a:blipFill>
                <a:blip r:embed="rId2"/>
                <a:stretch>
                  <a:fillRect l="-361" b="-13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5662F42-3785-DC3E-DD54-DEAF925B24C8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1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314660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3800-DDAB-7C6C-86BE-5BB5EE1F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5 (Cont’d)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37359F-6693-5D04-4D60-F472F908A8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5" y="2015732"/>
                <a:ext cx="10342673" cy="3618152"/>
              </a:xfrm>
            </p:spPr>
            <p:txBody>
              <a:bodyPr>
                <a:noAutofit/>
              </a:bodyPr>
              <a:lstStyle/>
              <a:p>
                <a:pPr marL="0" indent="0" algn="l">
                  <a:buNone/>
                </a:pPr>
                <a:r>
                  <a:rPr lang="en-US" sz="1600" dirty="0"/>
                  <a:t>To 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:r>
                  <a:rPr lang="en-GB" sz="1600" dirty="0"/>
                  <a:t>and</a:t>
                </a: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</m:acc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:r>
                  <a:rPr lang="en-GB" sz="1600" dirty="0"/>
                  <a:t>from the first order conditions, we pre-multiply the equation (1) by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GB" sz="16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160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GB" sz="16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6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p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𝑹</m:t>
                      </m:r>
                      <m:sSup>
                        <m:sSup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</m:oMath>
                  </m:oMathPara>
                </a14:m>
                <a:endParaRPr lang="en-GB" sz="16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1600" dirty="0">
                    <a:ea typeface="Cambria Math" panose="02040503050406030204" pitchFamily="18" charset="0"/>
                  </a:rPr>
                  <a:t>By defining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GB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  <m:r>
                          <a:rPr lang="en-GB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GB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GB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sz="1600" b="1" dirty="0"/>
                  <a:t> </a:t>
                </a:r>
                <a:r>
                  <a:rPr lang="en-GB" sz="1600" dirty="0"/>
                  <a:t>(the OLS estimator from the unrestricted model) and noting that</a:t>
                </a:r>
                <a:r>
                  <a:rPr lang="en-GB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600" b="1" i="1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p>
                                    <m:r>
                                      <a:rPr lang="en-GB" sz="1600" b="1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d>
                          </m:e>
                          <m:sup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GB" sz="16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GB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GB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GB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GB" sz="1600" b="1" dirty="0"/>
                  <a:t> , </a:t>
                </a:r>
                <a:r>
                  <a:rPr lang="en-GB" sz="1600" dirty="0"/>
                  <a:t>we have: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acc>
                        <m:accPr>
                          <m:chr m:val="̃"/>
                          <m:ctrlP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GB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𝑹</m:t>
                      </m:r>
                      <m:sSup>
                        <m:sSup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</m:oMath>
                  </m:oMathPara>
                </a14:m>
                <a:endParaRPr lang="en-GB" sz="16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1600" dirty="0">
                    <a:ea typeface="Cambria Math" panose="02040503050406030204" pitchFamily="18" charset="0"/>
                  </a:rPr>
                  <a:t>From equation (2)</a:t>
                </a:r>
                <a:r>
                  <a:rPr lang="en-US" sz="16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sz="1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  <m:r>
                      <a:rPr lang="en-GB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𝒓</m:t>
                    </m:r>
                    <m:r>
                      <a:rPr lang="en-GB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1600" dirty="0">
                    <a:ea typeface="Cambria Math" panose="02040503050406030204" pitchFamily="18" charset="0"/>
                  </a:rPr>
                  <a:t> thus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acc>
                        <m:accPr>
                          <m:chr m:val="̃"/>
                          <m:ctrlP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GB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𝑹</m:t>
                      </m:r>
                      <m:sSup>
                        <m:sSup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</m:oMath>
                  </m:oMathPara>
                </a14:m>
                <a:endParaRPr lang="en-GB" sz="16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1600" dirty="0">
                    <a:ea typeface="Cambria Math" panose="02040503050406030204" pitchFamily="18" charset="0"/>
                  </a:rPr>
                  <a:t>By pre-multiplying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600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600" b="1" i="1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p>
                                    <m:r>
                                      <a:rPr lang="en-GB" sz="1600" b="1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d>
                          </m:e>
                          <m:sup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GB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GB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GB" sz="1600" dirty="0">
                    <a:ea typeface="Cambria Math" panose="02040503050406030204" pitchFamily="18" charset="0"/>
                  </a:rPr>
                  <a:t>, we obtain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</m:acc>
                  </m:oMath>
                </a14:m>
                <a:r>
                  <a:rPr lang="en-GB" sz="1600" dirty="0"/>
                  <a:t>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</m:acc>
                      <m:r>
                        <a:rPr lang="en-GB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sSup>
                                <m:sSup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  <m:sup>
                                          <m: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acc>
                            <m:accPr>
                              <m:chr m:val="̃"/>
                              <m:ctrlPr>
                                <a:rPr lang="en-GB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GB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  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GB" sz="16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16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1600" dirty="0"/>
              </a:p>
              <a:p>
                <a:pPr marL="0" indent="0">
                  <a:buNone/>
                </a:pPr>
                <a:endParaRPr lang="en-GB" sz="1600" b="1" dirty="0"/>
              </a:p>
              <a:p>
                <a:pPr marL="0" indent="0" algn="l">
                  <a:buNone/>
                </a:pPr>
                <a:endParaRPr lang="en-US" sz="16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37359F-6693-5D04-4D60-F472F908A8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5" y="2015732"/>
                <a:ext cx="10342673" cy="3618152"/>
              </a:xfrm>
              <a:blipFill>
                <a:blip r:embed="rId2"/>
                <a:stretch>
                  <a:fillRect l="-354" r="-2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A5478F2-E823-318D-44C3-B18820FFC80D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1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187984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3800-DDAB-7C6C-86BE-5BB5EE1F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5 (Cont’d)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37359F-6693-5D04-4D60-F472F908A8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5" y="2015731"/>
                <a:ext cx="10342673" cy="3952449"/>
              </a:xfrm>
            </p:spPr>
            <p:txBody>
              <a:bodyPr>
                <a:noAutofit/>
              </a:bodyPr>
              <a:lstStyle/>
              <a:p>
                <a:pPr marL="0" indent="0" algn="l">
                  <a:buNone/>
                </a:pP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Substituting (3) into (1) gives: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GB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sSup>
                                <m:sSup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  <m:sup>
                                          <m: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acc>
                            <m:accPr>
                              <m:chr m:val="̃"/>
                              <m:ctrlPr>
                                <a:rPr lang="en-GB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Pre-multiplying the equation above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GB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gives:</a:t>
                </a:r>
              </a:p>
              <a:p>
                <a:pPr marL="0" indent="0">
                  <a:buNone/>
                </a:pPr>
                <a:endPara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GB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sSup>
                                <m:sSup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  <m:sup>
                                          <m: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acc>
                            <m:accPr>
                              <m:chr m:val="̃"/>
                              <m:ctrlPr>
                                <a:rPr lang="en-GB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en-GB" sz="1600" b="1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Again using</a:t>
                </a:r>
                <a:r>
                  <a:rPr lang="en-GB" sz="16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GB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  <m:r>
                          <a:rPr lang="en-GB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GB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GB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sz="1600" b="1" dirty="0"/>
                  <a:t> </a:t>
                </a:r>
                <a:r>
                  <a:rPr lang="en-GB" sz="1600" dirty="0"/>
                  <a:t>and re-arranging, </a:t>
                </a:r>
                <a:r>
                  <a:rPr lang="en-GB" sz="1600" dirty="0">
                    <a:ea typeface="Cambria Math" panose="02040503050406030204" pitchFamily="18" charset="0"/>
                  </a:rPr>
                  <a:t>we obtain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GB" sz="1600" dirty="0"/>
                  <a:t> as follows</a:t>
                </a:r>
              </a:p>
              <a:p>
                <a:pPr marL="0" indent="0">
                  <a:buNone/>
                </a:pPr>
                <a:endParaRPr lang="en-GB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GB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sSup>
                                <m:sSup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  <m:sup>
                                          <m: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acc>
                            <m:accPr>
                              <m:chr m:val="̃"/>
                              <m:ctrlPr>
                                <a:rPr lang="en-GB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GB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/>
                  <a:t>Equation (4) means that the CLS estimator can be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𝐶𝐿𝑆</m:t>
                          </m:r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GB" sz="1600" b="0" i="1"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GB" sz="1600"/>
                        <m:t>"</m:t>
                      </m:r>
                      <m:r>
                        <m:rPr>
                          <m:nor/>
                        </m:rPr>
                        <a:rPr lang="en-GB" sz="1600"/>
                        <m:t>Restriction</m:t>
                      </m:r>
                      <m:r>
                        <m:rPr>
                          <m:nor/>
                        </m:rPr>
                        <a:rPr lang="en-GB" sz="1600"/>
                        <m:t> </m:t>
                      </m:r>
                      <m:r>
                        <m:rPr>
                          <m:nor/>
                        </m:rPr>
                        <a:rPr lang="en-GB" sz="1600"/>
                        <m:t>Adjustment</m:t>
                      </m:r>
                      <m:r>
                        <m:rPr>
                          <m:nor/>
                        </m:rPr>
                        <a:rPr lang="en-GB" sz="1600" b="0" i="0" smtClean="0"/>
                        <m:t>"</m:t>
                      </m:r>
                    </m:oMath>
                  </m:oMathPara>
                </a14:m>
                <a:endParaRPr lang="en-GB" sz="1600" b="1" dirty="0"/>
              </a:p>
              <a:p>
                <a:pPr marL="0" indent="0" algn="l">
                  <a:buNone/>
                </a:pPr>
                <a:endParaRPr lang="en-GB" sz="16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16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1600" dirty="0"/>
              </a:p>
              <a:p>
                <a:pPr marL="0" indent="0">
                  <a:buNone/>
                </a:pPr>
                <a:endParaRPr lang="en-GB" sz="1600" b="1" dirty="0"/>
              </a:p>
              <a:p>
                <a:pPr marL="0" indent="0" algn="l">
                  <a:buNone/>
                </a:pPr>
                <a:endParaRPr lang="en-US" sz="16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37359F-6693-5D04-4D60-F472F908A8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5" y="2015731"/>
                <a:ext cx="10342673" cy="3952449"/>
              </a:xfrm>
              <a:blipFill>
                <a:blip r:embed="rId2"/>
                <a:stretch>
                  <a:fillRect l="-3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96C64F1-99F7-E619-7A5C-A80C1076FB42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1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087395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3800-DDAB-7C6C-86BE-5BB5EE1F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5 (Cont’d)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7359F-6693-5D04-4D60-F472F908A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015732"/>
            <a:ext cx="10146027" cy="345061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6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(5.4) What the value of Lagrange multiplier? Interpret the Lagrange multiplier. What is the sign?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Lagrange multiplier is a vector with non-negative elements which measures whether constraint is binding or slack. </a:t>
            </a:r>
          </a:p>
          <a:p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interpretation of the Lagrange multiplier depends on economic meaning of each variable. In general, however, this links the constraint to the sum of squared residuals.</a:t>
            </a:r>
            <a:endParaRPr lang="en-US" sz="1200" b="1" i="0" u="none" strike="noStrike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F903D-0C19-A7C9-FB5B-DB637B717E66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1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300546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3800-DDAB-7C6C-86BE-5BB5EE1F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5 (Cont’d)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37359F-6693-5D04-4D60-F472F908A8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5" y="2015732"/>
                <a:ext cx="10421331" cy="4037749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US" sz="1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(5.5) What are the equations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𝑹𝑺𝑺</m:t>
                        </m:r>
                      </m:e>
                      <m:sub>
                        <m:r>
                          <a:rPr lang="en-GB" sz="1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sub>
                    </m:sSub>
                  </m:oMath>
                </a14:m>
                <a:r>
                  <a:rPr lang="en-US" sz="1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𝑹𝑺𝑺</m:t>
                        </m:r>
                      </m:e>
                      <m:sub>
                        <m:r>
                          <a:rPr lang="en-GB" sz="1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en-GB" sz="1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OLS Section, t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 </a:t>
                </a:r>
                <a:r>
                  <a:rPr lang="en-GB" sz="1600" dirty="0">
                    <a:solidFill>
                      <a:schemeClr val="tx1"/>
                    </a:solidFill>
                  </a:rPr>
                  <a:t>residual sum of squares for the unrestricted model </a:t>
                </a:r>
                <a14:m>
                  <m:oMath xmlns:m="http://schemas.openxmlformats.org/officeDocument/2006/math">
                    <m:r>
                      <a:rPr lang="en-GB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𝑅𝑅𝑆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GB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is: </a:t>
                </a:r>
              </a:p>
              <a:p>
                <a:pPr marL="0" indent="0">
                  <a:buNone/>
                </a:pPr>
                <a:endPara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𝑅𝑅𝑆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𝑿</m:t>
                      </m:r>
                      <m:acc>
                        <m:accPr>
                          <m:chr m:val="̃"/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𝑿</m:t>
                      </m:r>
                      <m:acc>
                        <m:accPr>
                          <m:chr m:val="̃"/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GB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</m:acc>
                    <m:r>
                      <a:rPr lang="en-GB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GB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acc>
                      <m:accPr>
                        <m:chr m:val="̂"/>
                        <m:ctrlPr>
                          <a:rPr lang="en-GB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the residual from the restricted model. It can be written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GB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</m:acc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  <m:acc>
                        <m:accPr>
                          <m:chr m:val="̂"/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GB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acc>
                        <m:accPr>
                          <m:chr m:val="̃"/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GB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acc>
                        <m:accPr>
                          <m:chr m:val="̃"/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GB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GB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GB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acc>
                        <m:accPr>
                          <m:chr m:val="̃"/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GB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r>
                        <a:rPr lang="en-GB" sz="16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GB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GB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GB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GB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acc>
                      <m:accPr>
                        <m:chr m:val="̃"/>
                        <m:ctrlPr>
                          <a:rPr lang="en-GB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</a:t>
                </a:r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residuals from the unrestricted model. </a:t>
                </a:r>
              </a:p>
              <a:p>
                <a:pPr marL="0" indent="0">
                  <a:buNone/>
                </a:pPr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Then, t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 </a:t>
                </a:r>
                <a:r>
                  <a:rPr lang="en-GB" sz="1600" dirty="0">
                    <a:solidFill>
                      <a:schemeClr val="tx1"/>
                    </a:solidFill>
                  </a:rPr>
                  <a:t>residual sum of squares for the restricted model </a:t>
                </a:r>
                <a14:m>
                  <m:oMath xmlns:m="http://schemas.openxmlformats.org/officeDocument/2006/math">
                    <m:r>
                      <a:rPr lang="en-GB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𝑅𝑅𝑆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GB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</m:acc>
                      <m:r>
                        <a:rPr lang="en-GB" sz="16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GB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  <m:d>
                                <m:dPr>
                                  <m:ctrlPr>
                                    <a:rPr lang="en-GB" sz="1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acc>
                            <m:accPr>
                              <m:chr m:val="̃"/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sz="1200" b="1" dirty="0"/>
              </a:p>
              <a:p>
                <a:pPr marL="0" indent="0">
                  <a:buNone/>
                </a:pPr>
                <a:endParaRPr lang="en-GB" sz="1200" dirty="0"/>
              </a:p>
              <a:p>
                <a:pPr marL="0" indent="0" algn="l">
                  <a:buNone/>
                </a:pPr>
                <a:endParaRPr lang="en-US" sz="12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37359F-6693-5D04-4D60-F472F908A8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5" y="2015732"/>
                <a:ext cx="10421331" cy="4037749"/>
              </a:xfrm>
              <a:blipFill>
                <a:blip r:embed="rId2"/>
                <a:stretch>
                  <a:fillRect l="-3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981671D-DA5D-8420-F92F-13C211A342C2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1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732611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3800-DDAB-7C6C-86BE-5BB5EE1F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5 (Cont’d)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37359F-6693-5D04-4D60-F472F908A8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5" y="2015732"/>
                <a:ext cx="10421331" cy="4037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can be simplified as follows:</a:t>
                </a:r>
              </a:p>
              <a:p>
                <a:pPr marL="0" indent="0">
                  <a:buNone/>
                </a:pPr>
                <a:endPara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  <m:acc>
                                <m:accPr>
                                  <m:chr m:val="̃"/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acc>
                            <m:accPr>
                              <m:chr m:val="̃"/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</m:d>
                      <m:r>
                        <a:rPr lang="en-GB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  <m:r>
                                <a:rPr lang="en-GB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d>
                        <m:dPr>
                          <m:ctrlPr>
                            <a:rPr lang="en-GB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GB" sz="1200" b="1" dirty="0"/>
              </a:p>
              <a:p>
                <a:pPr marL="0" indent="0">
                  <a:buNone/>
                </a:pPr>
                <a:endParaRPr lang="en-GB" sz="1200" b="1" dirty="0"/>
              </a:p>
              <a:p>
                <a:pPr marL="0" indent="0">
                  <a:buNone/>
                </a:pPr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that two other terms are zero:</a:t>
                </a:r>
              </a:p>
              <a:p>
                <a:pPr marL="0" indent="0" algn="ctr">
                  <a:buNone/>
                </a:pPr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  <m:acc>
                              <m:accPr>
                                <m:chr m:val="̃"/>
                                <m:ctrlP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GB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d>
                      <m:dPr>
                        <m:ctrlPr>
                          <a:rPr lang="en-GB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GB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  <m:r>
                          <a:rPr lang="en-GB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GB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GB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GB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GB" sz="16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6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  <m:r>
                              <a:rPr lang="en-GB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GB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GB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GB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acc>
                          <m:accPr>
                            <m:chr m:val="̃"/>
                            <m:ctrlPr>
                              <a:rPr lang="en-GB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GB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Because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</m:acc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GB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GB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GB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GB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unrestricted model and </a:t>
                </a:r>
                <a14:m>
                  <m:oMath xmlns:m="http://schemas.openxmlformats.org/officeDocument/2006/math">
                    <m:r>
                      <a:rPr lang="en-GB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GB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GB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acc>
                          <m:accPr>
                            <m:chr m:val="̃"/>
                            <m:ctrlPr>
                              <a:rPr lang="en-GB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GB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GB" sz="1200" dirty="0"/>
              </a:p>
              <a:p>
                <a:pPr marL="0" indent="0" algn="l">
                  <a:buNone/>
                </a:pPr>
                <a:endParaRPr lang="en-US" sz="12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37359F-6693-5D04-4D60-F472F908A8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5" y="2015732"/>
                <a:ext cx="10421331" cy="4037749"/>
              </a:xfrm>
              <a:blipFill>
                <a:blip r:embed="rId2"/>
                <a:stretch>
                  <a:fillRect l="-3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92F2AFB-A26C-80BF-F28E-BC2B4A514CD1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1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47464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1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1937987"/>
                <a:ext cx="10382984" cy="403774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16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(1.2)</a:t>
                </a:r>
                <a:r>
                  <a:rPr lang="en-US" sz="1600" b="1" dirty="0">
                    <a:solidFill>
                      <a:schemeClr val="accent1">
                        <a:lumMod val="75000"/>
                      </a:schemeClr>
                    </a:solidFill>
                  </a:rPr>
                  <a:t> Compute the conditional distribution of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1600" b="1" dirty="0">
                    <a:solidFill>
                      <a:schemeClr val="accent1">
                        <a:lumMod val="75000"/>
                      </a:schemeClr>
                    </a:solidFill>
                  </a:rPr>
                  <a:t> given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16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pPr marL="0" indent="0" algn="just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fix variable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a specific value, for example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u</a:t>
                </a:r>
                <a:r>
                  <a:rPr lang="en-US" sz="160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sing marginal distribution of </a:t>
                </a:r>
                <a14:m>
                  <m:oMath xmlns:m="http://schemas.openxmlformats.org/officeDocument/2006/math">
                    <m:r>
                      <a:rPr lang="en-US" sz="160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160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joint probability distribution of </a:t>
                </a:r>
                <a14:m>
                  <m:oMath xmlns:m="http://schemas.openxmlformats.org/officeDocument/2006/math">
                    <m:r>
                      <a:rPr lang="en-US" sz="160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160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have:</a:t>
                </a:r>
              </a:p>
              <a:p>
                <a:pPr marL="0" indent="0" algn="just">
                  <a:buNone/>
                </a:pPr>
                <a:endParaRPr lang="en-GB" sz="16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GB" sz="16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GB" sz="16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Similarly, conditional distribution of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given other values of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1937987"/>
                <a:ext cx="10382984" cy="4037749"/>
              </a:xfrm>
              <a:blipFill>
                <a:blip r:embed="rId2"/>
                <a:stretch>
                  <a:fillRect l="-352" r="-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12">
                <a:extLst>
                  <a:ext uri="{FF2B5EF4-FFF2-40B4-BE49-F238E27FC236}">
                    <a16:creationId xmlns:a16="http://schemas.microsoft.com/office/drawing/2014/main" id="{6204880B-1D4A-5907-AE22-E6E2CDF71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6615126"/>
                  </p:ext>
                </p:extLst>
              </p:nvPr>
            </p:nvGraphicFramePr>
            <p:xfrm>
              <a:off x="1261737" y="2977708"/>
              <a:ext cx="10066076" cy="12912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16519">
                      <a:extLst>
                        <a:ext uri="{9D8B030D-6E8A-4147-A177-3AD203B41FA5}">
                          <a16:colId xmlns:a16="http://schemas.microsoft.com/office/drawing/2014/main" val="1185992357"/>
                        </a:ext>
                      </a:extLst>
                    </a:gridCol>
                    <a:gridCol w="3333155">
                      <a:extLst>
                        <a:ext uri="{9D8B030D-6E8A-4147-A177-3AD203B41FA5}">
                          <a16:colId xmlns:a16="http://schemas.microsoft.com/office/drawing/2014/main" val="2389904516"/>
                        </a:ext>
                      </a:extLst>
                    </a:gridCol>
                    <a:gridCol w="1699883">
                      <a:extLst>
                        <a:ext uri="{9D8B030D-6E8A-4147-A177-3AD203B41FA5}">
                          <a16:colId xmlns:a16="http://schemas.microsoft.com/office/drawing/2014/main" val="795092207"/>
                        </a:ext>
                      </a:extLst>
                    </a:gridCol>
                    <a:gridCol w="2516519">
                      <a:extLst>
                        <a:ext uri="{9D8B030D-6E8A-4147-A177-3AD203B41FA5}">
                          <a16:colId xmlns:a16="http://schemas.microsoft.com/office/drawing/2014/main" val="103098616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GB" sz="1400" b="0" dirty="0">
                              <a:solidFill>
                                <a:schemeClr val="tx1"/>
                              </a:solidFill>
                            </a:rPr>
                            <a:t>Conditional distribution of </a:t>
                          </a:r>
                          <a14:m>
                            <m:oMath xmlns:m="http://schemas.openxmlformats.org/officeDocument/2006/math">
                              <m:r>
                                <a:rPr lang="en-GB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GB" sz="1400" b="0" dirty="0">
                              <a:solidFill>
                                <a:schemeClr val="tx1"/>
                              </a:solidFill>
                            </a:rPr>
                            <a:t> given </a:t>
                          </a:r>
                          <a14:m>
                            <m:oMath xmlns:m="http://schemas.openxmlformats.org/officeDocument/2006/math">
                              <m:r>
                                <a:rPr lang="en-GB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GB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324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/>
                            <a:t>Y|X=0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/>
                            <a:t>-5|X=0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/>
                            <a:t>2|X=0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/>
                            <a:t>8|X=0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925198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/>
                            <a:t>P(Y=</a:t>
                          </a:r>
                          <a:r>
                            <a:rPr lang="en-GB" sz="1600" dirty="0" err="1"/>
                            <a:t>y|X</a:t>
                          </a:r>
                          <a:r>
                            <a:rPr lang="en-GB" sz="1600" dirty="0"/>
                            <a:t>=0)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=−</m:t>
                                    </m:r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75597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12">
                <a:extLst>
                  <a:ext uri="{FF2B5EF4-FFF2-40B4-BE49-F238E27FC236}">
                    <a16:creationId xmlns:a16="http://schemas.microsoft.com/office/drawing/2014/main" id="{6204880B-1D4A-5907-AE22-E6E2CDF71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6615126"/>
                  </p:ext>
                </p:extLst>
              </p:nvPr>
            </p:nvGraphicFramePr>
            <p:xfrm>
              <a:off x="1261737" y="2977708"/>
              <a:ext cx="10066076" cy="12912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16519">
                      <a:extLst>
                        <a:ext uri="{9D8B030D-6E8A-4147-A177-3AD203B41FA5}">
                          <a16:colId xmlns:a16="http://schemas.microsoft.com/office/drawing/2014/main" val="1185992357"/>
                        </a:ext>
                      </a:extLst>
                    </a:gridCol>
                    <a:gridCol w="3333155">
                      <a:extLst>
                        <a:ext uri="{9D8B030D-6E8A-4147-A177-3AD203B41FA5}">
                          <a16:colId xmlns:a16="http://schemas.microsoft.com/office/drawing/2014/main" val="2389904516"/>
                        </a:ext>
                      </a:extLst>
                    </a:gridCol>
                    <a:gridCol w="1699883">
                      <a:extLst>
                        <a:ext uri="{9D8B030D-6E8A-4147-A177-3AD203B41FA5}">
                          <a16:colId xmlns:a16="http://schemas.microsoft.com/office/drawing/2014/main" val="795092207"/>
                        </a:ext>
                      </a:extLst>
                    </a:gridCol>
                    <a:gridCol w="2516519">
                      <a:extLst>
                        <a:ext uri="{9D8B030D-6E8A-4147-A177-3AD203B41FA5}">
                          <a16:colId xmlns:a16="http://schemas.microsoft.com/office/drawing/2014/main" val="103098616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60" b="-25082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324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/>
                            <a:t>Y|X=0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/>
                            <a:t>-5|X=0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/>
                            <a:t>2|X=0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/>
                            <a:t>8|X=0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92519841"/>
                      </a:ext>
                    </a:extLst>
                  </a:tr>
                  <a:tr h="5495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/>
                            <a:t>P(Y=</a:t>
                          </a:r>
                          <a:r>
                            <a:rPr lang="en-GB" sz="1600" dirty="0" err="1"/>
                            <a:t>y|X</a:t>
                          </a:r>
                          <a:r>
                            <a:rPr lang="en-GB" sz="1600" dirty="0"/>
                            <a:t>=0)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5365" t="-134066" r="-126460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4444" t="-134066" r="-148387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242" t="-134066" r="-242" b="-10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75597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12">
                <a:extLst>
                  <a:ext uri="{FF2B5EF4-FFF2-40B4-BE49-F238E27FC236}">
                    <a16:creationId xmlns:a16="http://schemas.microsoft.com/office/drawing/2014/main" id="{58D81AD7-44DB-DD3F-5B11-DC3F7A38EF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3336712"/>
                  </p:ext>
                </p:extLst>
              </p:nvPr>
            </p:nvGraphicFramePr>
            <p:xfrm>
              <a:off x="1068697" y="4791875"/>
              <a:ext cx="4671704" cy="12339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7926">
                      <a:extLst>
                        <a:ext uri="{9D8B030D-6E8A-4147-A177-3AD203B41FA5}">
                          <a16:colId xmlns:a16="http://schemas.microsoft.com/office/drawing/2014/main" val="1185992357"/>
                        </a:ext>
                      </a:extLst>
                    </a:gridCol>
                    <a:gridCol w="1546930">
                      <a:extLst>
                        <a:ext uri="{9D8B030D-6E8A-4147-A177-3AD203B41FA5}">
                          <a16:colId xmlns:a16="http://schemas.microsoft.com/office/drawing/2014/main" val="2389904516"/>
                        </a:ext>
                      </a:extLst>
                    </a:gridCol>
                    <a:gridCol w="788922">
                      <a:extLst>
                        <a:ext uri="{9D8B030D-6E8A-4147-A177-3AD203B41FA5}">
                          <a16:colId xmlns:a16="http://schemas.microsoft.com/office/drawing/2014/main" val="795092207"/>
                        </a:ext>
                      </a:extLst>
                    </a:gridCol>
                    <a:gridCol w="1167926">
                      <a:extLst>
                        <a:ext uri="{9D8B030D-6E8A-4147-A177-3AD203B41FA5}">
                          <a16:colId xmlns:a16="http://schemas.microsoft.com/office/drawing/2014/main" val="103098616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GB" sz="1400" b="0" dirty="0">
                              <a:solidFill>
                                <a:schemeClr val="tx1"/>
                              </a:solidFill>
                            </a:rPr>
                            <a:t>Conditional distribution of </a:t>
                          </a:r>
                          <a14:m>
                            <m:oMath xmlns:m="http://schemas.openxmlformats.org/officeDocument/2006/math">
                              <m:r>
                                <a:rPr lang="en-GB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GB" sz="1400" b="0" dirty="0">
                              <a:solidFill>
                                <a:schemeClr val="tx1"/>
                              </a:solidFill>
                            </a:rPr>
                            <a:t> given </a:t>
                          </a:r>
                          <a14:m>
                            <m:oMath xmlns:m="http://schemas.openxmlformats.org/officeDocument/2006/math">
                              <m:r>
                                <a:rPr lang="en-GB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en-GB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324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Y|X=1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-5|X=1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2|X=1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8|X=1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925198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P(Y=</a:t>
                          </a:r>
                          <a:r>
                            <a:rPr lang="en-GB" sz="1400" dirty="0" err="1"/>
                            <a:t>y|X</a:t>
                          </a:r>
                          <a:r>
                            <a:rPr lang="en-GB" sz="1400" dirty="0"/>
                            <a:t>=1)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75597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12">
                <a:extLst>
                  <a:ext uri="{FF2B5EF4-FFF2-40B4-BE49-F238E27FC236}">
                    <a16:creationId xmlns:a16="http://schemas.microsoft.com/office/drawing/2014/main" id="{58D81AD7-44DB-DD3F-5B11-DC3F7A38EF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3336712"/>
                  </p:ext>
                </p:extLst>
              </p:nvPr>
            </p:nvGraphicFramePr>
            <p:xfrm>
              <a:off x="1068697" y="4791875"/>
              <a:ext cx="4671704" cy="12339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7926">
                      <a:extLst>
                        <a:ext uri="{9D8B030D-6E8A-4147-A177-3AD203B41FA5}">
                          <a16:colId xmlns:a16="http://schemas.microsoft.com/office/drawing/2014/main" val="1185992357"/>
                        </a:ext>
                      </a:extLst>
                    </a:gridCol>
                    <a:gridCol w="1546930">
                      <a:extLst>
                        <a:ext uri="{9D8B030D-6E8A-4147-A177-3AD203B41FA5}">
                          <a16:colId xmlns:a16="http://schemas.microsoft.com/office/drawing/2014/main" val="2389904516"/>
                        </a:ext>
                      </a:extLst>
                    </a:gridCol>
                    <a:gridCol w="788922">
                      <a:extLst>
                        <a:ext uri="{9D8B030D-6E8A-4147-A177-3AD203B41FA5}">
                          <a16:colId xmlns:a16="http://schemas.microsoft.com/office/drawing/2014/main" val="795092207"/>
                        </a:ext>
                      </a:extLst>
                    </a:gridCol>
                    <a:gridCol w="1167926">
                      <a:extLst>
                        <a:ext uri="{9D8B030D-6E8A-4147-A177-3AD203B41FA5}">
                          <a16:colId xmlns:a16="http://schemas.microsoft.com/office/drawing/2014/main" val="103098616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130" b="-2344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324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Y|X=1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-5|X=1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2|X=1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8|X=1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92519841"/>
                      </a:ext>
                    </a:extLst>
                  </a:tr>
                  <a:tr h="4922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P(Y=</a:t>
                          </a:r>
                          <a:r>
                            <a:rPr lang="en-GB" sz="1400" dirty="0" err="1"/>
                            <a:t>y|X</a:t>
                          </a:r>
                          <a:r>
                            <a:rPr lang="en-GB" sz="1400" dirty="0"/>
                            <a:t>=1)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5591" t="-150617" r="-126772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75597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12">
                <a:extLst>
                  <a:ext uri="{FF2B5EF4-FFF2-40B4-BE49-F238E27FC236}">
                    <a16:creationId xmlns:a16="http://schemas.microsoft.com/office/drawing/2014/main" id="{A69FDF4E-EA12-B5E3-917B-A003636BA1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0912530"/>
                  </p:ext>
                </p:extLst>
              </p:nvPr>
            </p:nvGraphicFramePr>
            <p:xfrm>
              <a:off x="6203335" y="4640110"/>
              <a:ext cx="5714345" cy="14516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8586">
                      <a:extLst>
                        <a:ext uri="{9D8B030D-6E8A-4147-A177-3AD203B41FA5}">
                          <a16:colId xmlns:a16="http://schemas.microsoft.com/office/drawing/2014/main" val="1185992357"/>
                        </a:ext>
                      </a:extLst>
                    </a:gridCol>
                    <a:gridCol w="1522239">
                      <a:extLst>
                        <a:ext uri="{9D8B030D-6E8A-4147-A177-3AD203B41FA5}">
                          <a16:colId xmlns:a16="http://schemas.microsoft.com/office/drawing/2014/main" val="2389904516"/>
                        </a:ext>
                      </a:extLst>
                    </a:gridCol>
                    <a:gridCol w="1515595">
                      <a:extLst>
                        <a:ext uri="{9D8B030D-6E8A-4147-A177-3AD203B41FA5}">
                          <a16:colId xmlns:a16="http://schemas.microsoft.com/office/drawing/2014/main" val="795092207"/>
                        </a:ext>
                      </a:extLst>
                    </a:gridCol>
                    <a:gridCol w="1247925">
                      <a:extLst>
                        <a:ext uri="{9D8B030D-6E8A-4147-A177-3AD203B41FA5}">
                          <a16:colId xmlns:a16="http://schemas.microsoft.com/office/drawing/2014/main" val="103098616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GB" sz="1400" b="0" dirty="0">
                              <a:solidFill>
                                <a:schemeClr val="tx1"/>
                              </a:solidFill>
                            </a:rPr>
                            <a:t>Conditional distribution of </a:t>
                          </a:r>
                          <a14:m>
                            <m:oMath xmlns:m="http://schemas.openxmlformats.org/officeDocument/2006/math">
                              <m:r>
                                <a:rPr lang="en-GB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GB" sz="1400" b="0" dirty="0">
                              <a:solidFill>
                                <a:schemeClr val="tx1"/>
                              </a:solidFill>
                            </a:rPr>
                            <a:t> given </a:t>
                          </a:r>
                          <a14:m>
                            <m:oMath xmlns:m="http://schemas.openxmlformats.org/officeDocument/2006/math">
                              <m:r>
                                <a:rPr lang="en-GB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endParaRPr lang="en-GB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324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Y|X=2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-5|X=2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2|X=2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8|X=2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925198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P(Y=</a:t>
                          </a:r>
                          <a:r>
                            <a:rPr lang="en-GB" sz="1400" dirty="0" err="1"/>
                            <a:t>y|X</a:t>
                          </a:r>
                          <a:r>
                            <a:rPr lang="en-GB" sz="1400" dirty="0"/>
                            <a:t>=2)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375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375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  <a:p>
                          <a:pPr algn="ctr"/>
                          <a:endParaRPr lang="en-GB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75597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12">
                <a:extLst>
                  <a:ext uri="{FF2B5EF4-FFF2-40B4-BE49-F238E27FC236}">
                    <a16:creationId xmlns:a16="http://schemas.microsoft.com/office/drawing/2014/main" id="{A69FDF4E-EA12-B5E3-917B-A003636BA1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0912530"/>
                  </p:ext>
                </p:extLst>
              </p:nvPr>
            </p:nvGraphicFramePr>
            <p:xfrm>
              <a:off x="6203335" y="4640110"/>
              <a:ext cx="5714345" cy="14516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8586">
                      <a:extLst>
                        <a:ext uri="{9D8B030D-6E8A-4147-A177-3AD203B41FA5}">
                          <a16:colId xmlns:a16="http://schemas.microsoft.com/office/drawing/2014/main" val="1185992357"/>
                        </a:ext>
                      </a:extLst>
                    </a:gridCol>
                    <a:gridCol w="1522239">
                      <a:extLst>
                        <a:ext uri="{9D8B030D-6E8A-4147-A177-3AD203B41FA5}">
                          <a16:colId xmlns:a16="http://schemas.microsoft.com/office/drawing/2014/main" val="2389904516"/>
                        </a:ext>
                      </a:extLst>
                    </a:gridCol>
                    <a:gridCol w="1515595">
                      <a:extLst>
                        <a:ext uri="{9D8B030D-6E8A-4147-A177-3AD203B41FA5}">
                          <a16:colId xmlns:a16="http://schemas.microsoft.com/office/drawing/2014/main" val="795092207"/>
                        </a:ext>
                      </a:extLst>
                    </a:gridCol>
                    <a:gridCol w="1247925">
                      <a:extLst>
                        <a:ext uri="{9D8B030D-6E8A-4147-A177-3AD203B41FA5}">
                          <a16:colId xmlns:a16="http://schemas.microsoft.com/office/drawing/2014/main" val="103098616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r="-213" b="-2934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324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Y|X=2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-5|X=2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2|X=2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8|X=2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92519841"/>
                      </a:ext>
                    </a:extLst>
                  </a:tr>
                  <a:tr h="7099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P(Y=</a:t>
                          </a:r>
                          <a:r>
                            <a:rPr lang="en-GB" sz="1400" dirty="0" err="1"/>
                            <a:t>y|X</a:t>
                          </a:r>
                          <a:r>
                            <a:rPr lang="en-GB" sz="1400" dirty="0"/>
                            <a:t>=2)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93600" t="-104274" r="-182400" b="-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94378" t="-104274" r="-83133" b="-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57561" t="-104274" r="-976" b="-8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75597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C7A5A2A-7529-29D8-26C7-EA0D4C5C4349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1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683201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3800-DDAB-7C6C-86BE-5BB5EE1F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5 (Cont’d)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37359F-6693-5D04-4D60-F472F908A8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5" y="2015732"/>
                <a:ext cx="10146027" cy="4037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(5.6) Derive an expression in terms of regression residuals for,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𝑹𝑺𝑺</m:t>
                            </m:r>
                          </m:e>
                          <m:sub>
                            <m:r>
                              <a:rPr lang="en-GB" sz="18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𝑹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GB" sz="1800" b="1" i="1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𝑹𝑺𝑺</m:t>
                        </m:r>
                      </m:e>
                      <m:sub>
                        <m:r>
                          <a:rPr lang="en-GB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previous part, we have: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𝑅𝑅𝑆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𝑿</m:t>
                      </m:r>
                      <m:acc>
                        <m:accPr>
                          <m:chr m:val="̃"/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)′(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𝑿</m:t>
                      </m:r>
                      <m:acc>
                        <m:accPr>
                          <m:chr m:val="̃"/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  <m:acc>
                                <m:accPr>
                                  <m:chr m:val="̃"/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acc>
                            <m:accPr>
                              <m:chr m:val="̃"/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</m:d>
                      <m:r>
                        <a:rPr lang="en-GB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  <m:r>
                                <a:rPr lang="en-GB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d>
                        <m:dPr>
                          <m:ctrlPr>
                            <a:rPr lang="en-GB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𝑅𝑆𝑆</m:t>
                              </m:r>
                            </m:e>
                            <m:sub>
                              <m:r>
                                <a:rPr lang="en-GB" sz="16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GB" sz="1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𝑅𝑆𝑆</m:t>
                          </m:r>
                        </m:e>
                        <m:sub>
                          <m:r>
                            <a:rPr lang="en-GB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GB" sz="1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  <m:r>
                                <a:rPr lang="en-GB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d>
                        <m:dPr>
                          <m:ctrlPr>
                            <a:rPr lang="en-GB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GB" sz="1600" b="1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the equation (4), we can continue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𝑅𝑆𝑆</m:t>
                              </m:r>
                            </m:e>
                            <m:sub>
                              <m:r>
                                <a:rPr lang="en-GB" sz="16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GB" sz="1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𝑅𝑆𝑆</m:t>
                          </m:r>
                        </m:e>
                        <m:sub>
                          <m:r>
                            <a:rPr lang="en-GB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acc>
                            <m:accPr>
                              <m:chr m:val="̃"/>
                              <m:ctrlPr>
                                <a:rPr lang="en-GB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sSup>
                        <m:sSupPr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sSup>
                                <m:sSup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  <m:sup>
                                          <m: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  <m:d>
                            <m:d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sSup>
                                <m:sSup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  <m:sup>
                                          <m:r>
                                            <a:rPr lang="en-GB" sz="1600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GB" sz="16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acc>
                            <m:accPr>
                              <m:chr m:val="̃"/>
                              <m:ctrlPr>
                                <a:rPr lang="en-GB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en-US" sz="16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Noting</a:t>
                </a:r>
                <a:r>
                  <a:rPr lang="en-U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6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16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sz="16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GB" sz="16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𝑰</m:t>
                    </m:r>
                  </m:oMath>
                </a14:m>
                <a:r>
                  <a:rPr lang="en-U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b="1" i="1">
                                            <a:latin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</m:e>
                                      <m:sup>
                                        <m:r>
                                          <a:rPr lang="en-GB" sz="1600" b="1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GB" sz="1600" b="1" i="1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GB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p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GB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GB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600" b="1" i="1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p>
                                    <m:r>
                                      <a:rPr lang="en-GB" sz="1600" b="1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d>
                          </m:e>
                          <m:sup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GB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GB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GB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sz="1600" b="1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get: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𝑅𝑆𝑆</m:t>
                            </m:r>
                          </m:e>
                          <m:sub>
                            <m:r>
                              <a:rPr lang="en-GB" sz="1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GB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6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𝑅𝑆𝑆</m:t>
                        </m:r>
                      </m:e>
                      <m:sub>
                        <m:r>
                          <a:rPr lang="en-GB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sub>
                    </m:sSub>
                    <m:r>
                      <a:rPr lang="en-GB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GB" sz="16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GB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  <m:r>
                          <a:rPr lang="en-GB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sSup>
                      <m:sSupPr>
                        <m:ctrlPr>
                          <a:rPr lang="en-GB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b="1" i="1">
                                            <a:latin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</m:e>
                                      <m:sup>
                                        <m:r>
                                          <a:rPr lang="en-GB" sz="1600" b="1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GB" sz="1600" b="1" i="1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GB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p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GB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GB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GB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  <m:r>
                          <a:rPr lang="en-GB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endParaRPr lang="en-US" sz="12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37359F-6693-5D04-4D60-F472F908A8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5" y="2015732"/>
                <a:ext cx="10146027" cy="4037749"/>
              </a:xfrm>
              <a:blipFill>
                <a:blip r:embed="rId3"/>
                <a:stretch>
                  <a:fillRect l="-541" t="-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627157B-050B-BFA4-8EB2-169F02ACC13E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1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000684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3800-DDAB-7C6C-86BE-5BB5EE1F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5 (Cont’d)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37359F-6693-5D04-4D60-F472F908A8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5" y="2015732"/>
                <a:ext cx="10146027" cy="4037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the last term can be written in terms of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</m:oMath>
                </a14:m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𝑅𝑆𝑆</m:t>
                            </m:r>
                          </m:e>
                          <m:sub>
                            <m:r>
                              <a:rPr lang="en-GB" sz="1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GB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6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𝑅𝑆𝑆</m:t>
                        </m:r>
                      </m:e>
                      <m:sub>
                        <m:r>
                          <a:rPr lang="en-GB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sub>
                    </m:sSub>
                    <m:r>
                      <a:rPr lang="en-GB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GB" sz="16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  <m:acc>
                              <m:accPr>
                                <m:chr m:val="̃"/>
                                <m:ctrlPr>
                                  <a:rPr lang="en-GB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  <m:r>
                              <a:rPr lang="en-GB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</m:e>
                      <m:sup>
                        <m:r>
                          <a:rPr lang="en-GB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  <m:r>
                      <a:rPr lang="en-GB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  <m:acc>
                              <m:accPr>
                                <m:chr m:val="̃"/>
                                <m:ctrlPr>
                                  <a:rPr lang="en-GB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  <m:r>
                              <a:rPr lang="en-GB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</m:e>
                      <m:sup>
                        <m:r>
                          <a:rPr lang="en-GB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GB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sSup>
                                  <m:sSup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GB" sz="16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1600" b="1" i="1">
                                                <a:latin typeface="Cambria Math" panose="02040503050406030204" pitchFamily="18" charset="0"/>
                                              </a:rPr>
                                              <m:t>𝑿</m:t>
                                            </m:r>
                                          </m:e>
                                          <m:sup>
                                            <m:r>
                                              <a:rPr lang="en-GB" sz="1600" b="1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GB" sz="1600" b="1" i="1">
                                            <a:latin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sz="1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GB" sz="1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d>
                          <m:dPr>
                            <m:ctrlPr>
                              <a:rPr lang="en-GB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b="1" i="1">
                                            <a:latin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</m:e>
                                      <m:sup>
                                        <m:r>
                                          <a:rPr lang="en-GB" sz="1600" b="1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GB" sz="1600" b="1" i="1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GB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p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  <m:r>
                      <a:rPr lang="en-GB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𝝀</m:t>
                        </m:r>
                      </m:e>
                      <m:sup>
                        <m:r>
                          <a:rPr lang="en-GB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GB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GB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  <m:r>
                      <a:rPr lang="en-GB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      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(5)</m:t>
                    </m:r>
                  </m:oMath>
                </a14:m>
                <a:endParaRPr lang="en-US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order to appear residuals in the equation above, we note that from equation (1):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GB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GB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acc>
                            <m:accPr>
                              <m:chr m:val="̂"/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</m:d>
                      <m:r>
                        <a:rPr lang="en-GB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GB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acc>
                        <m:accPr>
                          <m:chr m:val="̂"/>
                          <m:ctrlP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</m:acc>
                      <m:sSup>
                        <m:sSupPr>
                          <m:ctrlP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</m:oMath>
                  </m:oMathPara>
                </a14:m>
                <a:endParaRPr lang="en-US" sz="16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GB" sz="16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GB" sz="16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acc>
                      <m:accPr>
                        <m:chr m:val="̂"/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GB" sz="16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</m:acc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6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p>
                        <m:r>
                          <a:rPr lang="en-GB" sz="16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16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equation (5) gives:</a:t>
                </a:r>
              </a:p>
              <a:p>
                <a:pPr marL="0" indent="0">
                  <a:buNone/>
                </a:pPr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𝑅𝑆𝑆</m:t>
                              </m:r>
                            </m:e>
                            <m:sub>
                              <m:r>
                                <a:rPr lang="en-GB" sz="16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GB" sz="1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𝑅𝑆𝑆</m:t>
                          </m:r>
                        </m:e>
                        <m:sub>
                          <m:r>
                            <a:rPr lang="en-GB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p>
                          <m:r>
                            <a:rPr lang="en-GB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GB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acc>
                        <m:accPr>
                          <m:chr m:val="̂"/>
                          <m:ctrlP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</m:acc>
                      <m:r>
                        <a:rPr lang="en-GB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p>
                          <m:r>
                            <a:rPr lang="en-GB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acc>
                        <m:accPr>
                          <m:chr m:val="̂"/>
                          <m:ctrlP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</m:acc>
                    </m:oMath>
                  </m:oMathPara>
                </a14:m>
                <a:endParaRPr lang="en-US" sz="16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GB" sz="16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6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GB" sz="16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sz="16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GB" sz="16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GB" sz="16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GB" sz="16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projection matrix.</a:t>
                </a:r>
              </a:p>
              <a:p>
                <a:pPr marL="0" indent="0"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37359F-6693-5D04-4D60-F472F908A8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5" y="2015732"/>
                <a:ext cx="10146027" cy="4037749"/>
              </a:xfrm>
              <a:blipFill>
                <a:blip r:embed="rId3"/>
                <a:stretch>
                  <a:fillRect l="-3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392DE6D-83DE-ED86-4692-DE8F516A1C48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1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9669682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3800-DDAB-7C6C-86BE-5BB5EE1F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5 (Cont’d)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37359F-6693-5D04-4D60-F472F908A8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5" y="2015732"/>
                <a:ext cx="10146027" cy="345061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(5.7) Interpret the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𝑹𝑺𝑺</m:t>
                            </m:r>
                          </m:e>
                          <m:sub>
                            <m:r>
                              <a:rPr lang="en-GB" sz="1600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𝑹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GB" sz="16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6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𝑹𝑺𝑺</m:t>
                        </m:r>
                      </m:e>
                      <m:sub>
                        <m:r>
                          <a:rPr lang="en-GB" sz="16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What is the sign and why?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equation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𝑅𝑆𝑆</m:t>
                            </m:r>
                          </m:e>
                          <m:sub>
                            <m:r>
                              <a:rPr lang="en-GB" sz="18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GB" sz="1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𝑅𝑆𝑆</m:t>
                        </m:r>
                      </m:e>
                      <m:sub>
                        <m:r>
                          <a:rPr lang="en-GB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sub>
                    </m:sSub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GB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𝒆</m:t>
                            </m:r>
                          </m:e>
                        </m:acc>
                      </m:e>
                      <m:sup>
                        <m:r>
                          <a:rPr lang="en-GB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acc>
                      <m:accPr>
                        <m:chr m:val="̂"/>
                        <m:ctrlPr>
                          <a:rPr lang="en-GB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</m:acc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indicates that the difference between residual sum of squares of restricted and unrestricted models is a quadratic form of projection matrix. 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can be shown that the projection matrix is a positive semi-definite matrix because: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p>
                          <m: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acc>
                        <m:accPr>
                          <m:chr m:val="̂"/>
                          <m:ctrlP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</m:acc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sz="1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p>
                          <m:r>
                            <a:rPr lang="en-GB" sz="18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GB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GB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GB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</m:acc>
                      <m:r>
                        <a:rPr lang="en-GB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acc>
                                <m:accPr>
                                  <m:chr m:val="̂"/>
                                  <m:ctrlPr>
                                    <a:rPr lang="en-GB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GB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acc>
                            <m:accPr>
                              <m:chr m:val="̂"/>
                              <m:ctrlPr>
                                <a:rPr lang="en-GB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</m:d>
                      <m:r>
                        <a:rPr lang="en-GB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𝑅𝑆𝑆</m:t>
                              </m:r>
                            </m:e>
                            <m:sub>
                              <m:r>
                                <a:rPr lang="en-GB" sz="18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GB" sz="1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𝑅𝑆𝑆</m:t>
                          </m:r>
                        </m:e>
                        <m:sub>
                          <m:r>
                            <a:rPr lang="en-GB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≥0⟹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𝑅𝑆𝑆</m:t>
                          </m:r>
                        </m:e>
                        <m:sub>
                          <m:r>
                            <a:rPr lang="en-GB" sz="1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𝑅𝑆𝑆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GB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implies that imposing a restriction on the model leads to increase the residual sum of squares. Unless the null hypothesis is true (i.e.,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  <m:r>
                      <a:rPr lang="en-GB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𝒓</m:t>
                    </m:r>
                    <m:r>
                      <a:rPr lang="en-GB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in which case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</m:acc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GB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𝑅𝑆𝑆</m:t>
                            </m:r>
                          </m:e>
                          <m:sub>
                            <m:r>
                              <a:rPr lang="en-GB" sz="18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GB" sz="1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𝑅𝑆𝑆</m:t>
                        </m:r>
                      </m:e>
                      <m:sub>
                        <m:r>
                          <a:rPr lang="en-GB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GB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37359F-6693-5D04-4D60-F472F908A8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5" y="2015732"/>
                <a:ext cx="10146027" cy="3450613"/>
              </a:xfrm>
              <a:blipFill>
                <a:blip r:embed="rId2"/>
                <a:stretch>
                  <a:fillRect l="-421" t="-530" r="-481" b="-21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35FFCB1-4F43-8D97-2902-40FE4E62122F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1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342170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1937987"/>
                <a:ext cx="10382984" cy="4037749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GB" sz="16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0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600" b="0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sz="1600" b="0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600" b="0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GB" sz="1600" b="0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600" b="0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𝑒𝑥𝑝</m:t>
                    </m:r>
                    <m:d>
                      <m:dPr>
                        <m:ctrlPr>
                          <a:rPr lang="en-GB" sz="1600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i="1" u="none" strike="noStrike" baseline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u="none" strike="noStrike" baseline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600" b="0" i="1" u="none" strike="noStrike" baseline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1600" b="0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  <m:r>
                      <a:rPr lang="en-GB" sz="1600" b="0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0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600" b="0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1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Derive the NLS estimators for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fa-I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 to OLS which minimizes the RSS, here we utilize the same objective function, i.e.,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𝑅𝑆𝑆</m:t>
                      </m:r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GB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en-GB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  <m:d>
                                    <m:dPr>
                                      <m:ctrlP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GB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order derivative with respect to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0=</m:t>
                      </m:r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d>
                            <m:dPr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GB" sz="16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exp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GB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                         (1)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And, first order derivative with respect to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0=</m:t>
                      </m:r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exp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GB" sz="16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exp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    (2)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1937987"/>
                <a:ext cx="10382984" cy="4037749"/>
              </a:xfrm>
              <a:blipFill>
                <a:blip r:embed="rId2"/>
                <a:stretch>
                  <a:fillRect l="-352" t="-3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A1FC5-09E6-C68A-AE1C-37C71B1FD5F0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1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090677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1937987"/>
                <a:ext cx="10382984" cy="403774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equation (1):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acc>
                      <m:r>
                        <a:rPr lang="en-GB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nary>
                      <m:r>
                        <a:rPr lang="en-GB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nary>
                      <m:r>
                        <a:rPr lang="en-GB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acc>
                        <m:accPr>
                          <m:chr m:val="̂"/>
                          <m:ctrlPr>
                            <a:rPr lang="en-GB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acc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acc>
                        <m:accPr>
                          <m:chr m:val="̅"/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GB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depends to the estimator of another parameter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Substituting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into (2) gives: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0=</m:t>
                      </m:r>
                      <m:nary>
                        <m:naryPr>
                          <m:chr m:val="∑"/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exp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GB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acc>
                                <m:accPr>
                                  <m:chr m:val="̅"/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GB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  <m:d>
                                    <m:d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can be simplified as follows: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0=</m:t>
                      </m:r>
                      <m:nary>
                        <m:naryPr>
                          <m:chr m:val="∑"/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exp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GB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acc>
                        <m:accPr>
                          <m:chr m:val="̅"/>
                          <m:ctrlP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nary>
                        <m:naryPr>
                          <m:chr m:val="∑"/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GB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exp</m:t>
                              </m:r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GB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exp</m:t>
                              </m:r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GB" sz="1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no closed form solution for </a:t>
                </a:r>
                <a14:m>
                  <m:oMath xmlns:m="http://schemas.openxmlformats.org/officeDocument/2006/math">
                    <m:groupChr>
                      <m:groupChrPr>
                        <m:chr m:val="⏞"/>
                        <m:pos m:val="top"/>
                        <m:vertJc m:val="bot"/>
                        <m:ctrlPr>
                          <a:rPr lang="en-US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/>
                          </m:r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groupCh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it should be solved numerically.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1937987"/>
                <a:ext cx="10382984" cy="4037749"/>
              </a:xfrm>
              <a:blipFill>
                <a:blip r:embed="rId2"/>
                <a:stretch>
                  <a:fillRect l="-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44B6DC-9F85-C1D1-4560-F8993586EF5F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1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55817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1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1937987"/>
                <a:ext cx="10382984" cy="403774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16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(1.3)</a:t>
                </a:r>
                <a:r>
                  <a:rPr lang="en-US" sz="16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conditional expectation of E(Y | X = x) for all three values of X.</a:t>
                </a:r>
              </a:p>
              <a:p>
                <a:pPr marL="0" indent="0" algn="just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definition: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using three previous conditional distributions, we have:</a:t>
                </a:r>
              </a:p>
              <a:p>
                <a:pPr marL="0" indent="0" algn="just"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GB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−5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×0.25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×0.5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×0.25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=1.75</m:t>
                    </m:r>
                  </m:oMath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e>
                        <m:r>
                          <a:rPr lang="en-GB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d>
                    <m:r>
                      <a:rPr lang="en-GB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GB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−5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GB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GB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GB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GB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GB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−5</m:t>
                    </m:r>
                  </m:oMath>
                </a14:m>
                <a:endParaRPr lang="en-GB" sz="1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e>
                        <m:r>
                          <a:rPr lang="en-GB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e>
                    </m:d>
                    <m:r>
                      <a:rPr lang="en-GB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GB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−5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×0.25</m:t>
                        </m:r>
                      </m:e>
                    </m:d>
                    <m:r>
                      <a:rPr lang="en-GB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GB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×0.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37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d>
                    <m:r>
                      <a:rPr lang="en-GB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GB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×0.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37</m:t>
                        </m:r>
                        <m:r>
                          <a:rPr lang="en-GB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d>
                    <m:r>
                      <a:rPr lang="en-GB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2.5</m:t>
                    </m:r>
                  </m:oMath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1937987"/>
                <a:ext cx="10382984" cy="4037749"/>
              </a:xfrm>
              <a:blipFill>
                <a:blip r:embed="rId2"/>
                <a:stretch>
                  <a:fillRect l="-3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E8C10B-F198-2B92-4315-BFCEB8804934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1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94240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5103-4092-C78E-650E-EAA6BCAC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1 (Cont’d)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3C62C4-992C-D222-4F0C-F2CEC7045A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 algn="l">
                  <a:buNone/>
                </a:pPr>
                <a:r>
                  <a:rPr lang="en-GB" sz="18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(1.4) </a:t>
                </a:r>
                <a:r>
                  <a:rPr lang="en-GB" sz="18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GB" sz="1800" b="0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GB" sz="1800" b="0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GB" sz="1800" b="0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GB" sz="1800" b="0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GB" sz="1800" b="0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GB" sz="1800" b="0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GB" sz="1800" b="0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GB" sz="1800" b="0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]]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compare with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1800" b="0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1800" b="0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sz="1800" b="0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].</m:t>
                    </m:r>
                  </m:oMath>
                </a14:m>
                <a:endParaRPr lang="en-GB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definition: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Thus, we have: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en-GB" dirty="0">
                  <a:latin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parts (1.4) and (1.1), we have: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1.75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×0.2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2.5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×0.4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is equal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fact, it is always that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buNone/>
                </a:pP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3C62C4-992C-D222-4F0C-F2CEC7045A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8" t="-3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D41F970-AF29-94AF-6F42-EFB8E7897404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1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65371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BFD4-35A8-17A6-64D0-ADA4A281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7982AB-8ED8-EE3E-6401-48356F53D1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0583" y="2084558"/>
                <a:ext cx="10349972" cy="3854126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(2.1) “Failure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GB" sz="18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means the null hypothesis is true”, true or false? If true, explain why? </a:t>
                </a:r>
                <a:r>
                  <a:rPr lang="en-GB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false, explain why.</a:t>
                </a:r>
              </a:p>
              <a:p>
                <a:pPr marL="0" indent="0">
                  <a:buNone/>
                </a:pPr>
                <a:endParaRPr lang="en-GB" sz="18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No, hypothesis testing and its conclusion are only concerned with the alternative hypothesis. In general, failure to reject the null does not provide evidence that the null is statistically true.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(2.2) Is the statement, “A matrix is a projection matrix </a:t>
                </a:r>
                <a:r>
                  <a:rPr lang="en-US" sz="1800" b="1" i="0" u="none" strike="noStrike" baseline="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iff</a:t>
                </a: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 is an idempotent matrix", true? If so, explain why? If not, explain when this can be true.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matrix is called projection matrix if it is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square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symmetric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idempotent matrix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the same time.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Therefore, an idempotent matrix is not necessarily a projection matrix.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7982AB-8ED8-EE3E-6401-48356F53D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0583" y="2084558"/>
                <a:ext cx="10349972" cy="3854126"/>
              </a:xfrm>
              <a:blipFill>
                <a:blip r:embed="rId2"/>
                <a:stretch>
                  <a:fillRect l="-412" t="-1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3858B15-2C19-1CEC-A4A7-91C1B7B79F72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1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42352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BFD4-35A8-17A6-64D0-ADA4A281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2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7982AB-8ED8-EE3E-6401-48356F53D1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9200" y="2015732"/>
                <a:ext cx="10815483" cy="38934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(2.3) “An idempotent matrix is always invertible”, true or false?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False. Suppose,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idempotent matrix. By definition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𝑴𝑴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</m:t>
                    </m:r>
                  </m:oMath>
                </a14:m>
                <a:r>
                  <a:rPr lang="en-US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We have no assumption on the of </a:t>
                </a:r>
                <a14:m>
                  <m:oMath xmlns:m="http://schemas.openxmlformats.org/officeDocument/2006/math">
                    <m:r>
                      <a:rPr lang="en-US" i="1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’s entries. If </a:t>
                </a:r>
                <a14:m>
                  <m:oMath xmlns:m="http://schemas.openxmlformats.org/officeDocument/2006/math">
                    <m:r>
                      <a:rPr lang="en-US" b="1" i="1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</m:t>
                    </m:r>
                  </m:oMath>
                </a14:m>
                <a:r>
                  <a:rPr lang="en-US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invertible matrix, by pre-multiplying the equation above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1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p>
                        <m:r>
                          <a:rPr lang="en-GB" b="0" i="1" u="none" strike="noStrike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get: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𝑰</m:t>
                    </m:r>
                  </m:oMath>
                </a14:m>
                <a:r>
                  <a:rPr lang="en-US" b="1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implies tha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</m:t>
                    </m:r>
                  </m:oMath>
                </a14:m>
                <a:r>
                  <a:rPr lang="en-US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identity matrix,</a:t>
                </a:r>
                <a:r>
                  <a:rPr lang="en-US" i="0" u="none" strike="noStrike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contrasts with our assumption (i.e., no assumption on the form of matrix </a:t>
                </a:r>
                <a14:m>
                  <m:oMath xmlns:m="http://schemas.openxmlformats.org/officeDocument/2006/math">
                    <m:r>
                      <a:rPr lang="en-US" b="1" i="1" u="none" strike="noStrik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</m:t>
                    </m:r>
                  </m:oMath>
                </a14:m>
                <a:r>
                  <a:rPr lang="en-US" i="0" u="none" strike="noStrike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Thus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 idempotent matrix is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always invertible. </a:t>
                </a:r>
                <a:endParaRPr lang="en-US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sz="1600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(2.4) “A projection matrix is always invertible”, true or false?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False, invertibility and projection are two separate properties. A matrix can be projection but not invertible.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7982AB-8ED8-EE3E-6401-48356F53D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2015732"/>
                <a:ext cx="10815483" cy="3893455"/>
              </a:xfrm>
              <a:blipFill>
                <a:blip r:embed="rId2"/>
                <a:stretch>
                  <a:fillRect l="-564" t="-1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C0BADDE-003E-AD5B-9843-9F799E27A64A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1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69453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BFD4-35A8-17A6-64D0-ADA4A281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2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7982AB-8ED8-EE3E-6401-48356F53D1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9201" y="2015732"/>
                <a:ext cx="10196052" cy="376563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(2.5) In March 1994, Michigan voters approved a sales tax increase from 4% to 6%. In political advertisements, supporters of the measure referred to this as a two percentage point increase, or an increase of two cents on the dollar. Opponents of the tax increase called it a 50% increase in the sales tax rate. Explain which way of measuring the increase in the sales tax is more accurate.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𝑎𝑙𝑒𝑠</m:t>
                            </m:r>
                          </m:e>
                          <m:e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𝑡𝑎𝑥</m:t>
                            </m:r>
                          </m:e>
                          <m:e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𝑅𝑎𝑡𝑒</m:t>
                            </m:r>
                          </m:e>
                        </m:mr>
                        <m:mr>
                          <m:e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0.04</m:t>
                            </m:r>
                          </m:e>
                        </m:mr>
                        <m:mr>
                          <m:e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0.06</m:t>
                            </m:r>
                          </m:e>
                        </m:mr>
                      </m:m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Supporters view: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cents increase in dollar</a:t>
                </a:r>
                <a:endPara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4+2=6</m:t>
                      </m:r>
                      <m: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the</m:t>
                      </m:r>
                      <m: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new</m:t>
                      </m:r>
                      <m: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tax</m:t>
                      </m:r>
                      <m: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rate</m:t>
                      </m:r>
                      <m: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is</m:t>
                      </m:r>
                      <m:f>
                        <m:fPr>
                          <m:ctrlP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GB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100</m:t>
                          </m:r>
                        </m:den>
                      </m:f>
                      <m: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=0.06 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or</m:t>
                      </m:r>
                      <m: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6% </m:t>
                      </m:r>
                    </m:oMath>
                  </m:oMathPara>
                </a14:m>
                <a:endParaRPr lang="en-GB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Opponents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view: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50% increase in the sales tax rate</a:t>
                </a:r>
                <a:endPara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50% . 0.04=0.02</m:t>
                      </m:r>
                      <m: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the</m:t>
                      </m:r>
                      <m: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new</m:t>
                      </m:r>
                      <m: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tax</m:t>
                      </m:r>
                      <m: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rate</m:t>
                      </m:r>
                      <m: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is</m:t>
                      </m:r>
                      <m: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0.04+0.02=0.06 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or</m:t>
                      </m:r>
                      <m: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6% 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both views are the same.</a:t>
                </a:r>
                <a:endPara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7982AB-8ED8-EE3E-6401-48356F53D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1" y="2015732"/>
                <a:ext cx="10196052" cy="3765636"/>
              </a:xfrm>
              <a:blipFill>
                <a:blip r:embed="rId2"/>
                <a:stretch>
                  <a:fillRect l="-239" t="-324" r="-299" b="-9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1DFAEE8-EE4E-6C3F-A161-C52C6A1D518E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1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69766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3800-DDAB-7C6C-86BE-5BB5EE1F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3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37359F-6693-5D04-4D60-F472F908A8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5" y="2015732"/>
                <a:ext cx="10146027" cy="3450613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GB" sz="18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represent the share price of a stock in the S&amp;P,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8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GB" sz="18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a dummy variable equal to 1 if stock </a:t>
                </a:r>
                <a:r>
                  <a:rPr lang="en-US" sz="1800" b="1" i="1" u="none" strike="noStrike" baseline="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classified in the financial sector and 0 otherwise. Suppose we see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𝑵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stocks total,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e>
                      <m:sub>
                        <m:r>
                          <a:rPr lang="en-GB" sz="18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sub>
                    </m:sSub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these stocks are in the financial sector (which of course means that </a:t>
                </a:r>
                <a14:m>
                  <m:oMath xmlns:m="http://schemas.openxmlformats.org/officeDocument/2006/math">
                    <m:r>
                      <a:rPr lang="en-GB" sz="1800" b="1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𝑵</m:t>
                    </m:r>
                    <m:r>
                      <a:rPr lang="en-GB" sz="1800" b="1" i="1" u="none" strike="noStrike" baseline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e>
                      <m:sub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</a:t>
                </a:r>
                <a:r>
                  <a:rPr lang="en-GB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other sectors).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(3.1) Write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(the average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800" b="1" i="1" u="none" strike="noStrike" baseline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GB" sz="1800" b="1" i="1" u="none" strike="noStrike" baseline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dummy variable,</a:t>
                </a:r>
                <a:r>
                  <a:rPr lang="en-US" sz="2000" i="0" u="none" strike="noStrike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thus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u="none" strike="noStrike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000" b="0" i="1" u="none" strike="noStrike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 u="none" strike="noStrike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u="none" strike="noStrike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000" b="0" i="1" u="none" strike="noStrike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sz="2000" b="0" i="1" u="none" strike="noStrik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b="0" i="1" u="none" strike="noStrike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b="0" i="1" u="none" strike="noStrike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GB" sz="2000" b="0" i="1" u="none" strike="noStrike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GB" sz="2000" b="0" i="0" u="none" strike="noStrik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because: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 u="none" strike="noStrik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b="0" i="1" u="none" strike="noStrik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 u="none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u="none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b="0" i="1" u="none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sz="2000" b="0" i="1" u="none" strike="noStrik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GB" sz="2000" b="0" i="1" u="none" strike="noStrik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sz="2000" b="0" i="1" u="none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GB" sz="2000" b="0" i="1" u="none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(1+...+1)</m:t>
                              </m:r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GB" sz="2000" b="0" i="1" u="none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000" b="0" i="1" u="none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𝑎𝑠</m:t>
                              </m:r>
                              <m:r>
                                <a:rPr lang="en-GB" sz="2000" b="0" i="1" u="none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GB" sz="2000" b="0" i="1" u="none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𝑚𝑎𝑛𝑦</m:t>
                              </m:r>
                              <m:r>
                                <a:rPr lang="en-GB" sz="2000" b="0" i="1" u="none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GB" sz="2000" b="0" i="1" u="none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𝑎𝑠</m:t>
                              </m:r>
                              <m:r>
                                <a:rPr lang="en-GB" sz="2000" b="0" i="1" u="none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GB" sz="2000" b="0" i="1" u="none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𝑠𝑡𝑜𝑐𝑘𝑠</m:t>
                              </m:r>
                            </m:e>
                            <m:e>
                              <m:r>
                                <a:rPr lang="en-GB" sz="2000" b="0" i="1" u="none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𝑖𝑛</m:t>
                              </m:r>
                              <m:r>
                                <a:rPr lang="en-GB" sz="2000" b="0" i="1" u="none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GB" sz="2000" b="0" i="1" u="none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𝑓𝑖𝑛𝑎𝑛𝑐𝑖𝑎𝑙</m:t>
                              </m:r>
                              <m:r>
                                <a:rPr lang="en-GB" sz="2000" b="0" i="1" u="none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GB" sz="2000" b="0" i="1" u="none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𝑠𝑒𝑐𝑡𝑜𝑟</m:t>
                              </m:r>
                              <m:r>
                                <a:rPr lang="en-GB" sz="2000" b="0" i="1" u="none" strike="noStrik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eqArr>
                        </m:lim>
                      </m:limLow>
                      <m:r>
                        <a:rPr lang="en-GB" sz="2000" b="0" i="1" u="none" strike="noStrik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(0+...+0)</m:t>
                              </m:r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𝑚𝑎𝑛𝑦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𝑠𝑡𝑜𝑐𝑘𝑠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𝑖𝑛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𝑜𝑡h𝑒𝑟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𝑠𝑒𝑐𝑡𝑜𝑟𝑠</m:t>
                              </m:r>
                            </m:e>
                          </m:eqArr>
                        </m:lim>
                      </m:limLow>
                      <m:r>
                        <a:rPr lang="en-GB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</a:t>
                </a:r>
                <a:r>
                  <a:rPr lang="en-GB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GB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37359F-6693-5D04-4D60-F472F908A8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5" y="2015732"/>
                <a:ext cx="10146027" cy="3450613"/>
              </a:xfrm>
              <a:blipFill>
                <a:blip r:embed="rId2"/>
                <a:stretch>
                  <a:fillRect l="-541" t="-1767" r="-4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CDBB28A-186F-DB94-F675-90EBDB2E9731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Problem set 1 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6840935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4346</TotalTime>
  <Words>3618</Words>
  <Application>Microsoft Office PowerPoint</Application>
  <PresentationFormat>Widescreen</PresentationFormat>
  <Paragraphs>441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Cambria Math</vt:lpstr>
      <vt:lpstr>Palatino Linotype</vt:lpstr>
      <vt:lpstr>Times New Roman</vt:lpstr>
      <vt:lpstr>Wingdings</vt:lpstr>
      <vt:lpstr>Gallery</vt:lpstr>
      <vt:lpstr>Data Science and Machine Learning in Finance: Problem set 1</vt:lpstr>
      <vt:lpstr>Question 1</vt:lpstr>
      <vt:lpstr>Question 1 (Cont’d)</vt:lpstr>
      <vt:lpstr>Question 1 (Cont’d)</vt:lpstr>
      <vt:lpstr>Question 1 (Cont’d)</vt:lpstr>
      <vt:lpstr>Question 2</vt:lpstr>
      <vt:lpstr>Question 2 (Cont’d)</vt:lpstr>
      <vt:lpstr>Question 2 (Cont’d)</vt:lpstr>
      <vt:lpstr>Question 3</vt:lpstr>
      <vt:lpstr>Question 3 (Cont’d)</vt:lpstr>
      <vt:lpstr>Question 3 (Cont’d)</vt:lpstr>
      <vt:lpstr>Question 3 (Cont’d)</vt:lpstr>
      <vt:lpstr>Question 3 (Cont’d)</vt:lpstr>
      <vt:lpstr>Question 3 (Cont’d)</vt:lpstr>
      <vt:lpstr>Question 3 (Cont’d)</vt:lpstr>
      <vt:lpstr>Question 3 (Cont’d)</vt:lpstr>
      <vt:lpstr>Question 4</vt:lpstr>
      <vt:lpstr>Question 4 (Cont’d)</vt:lpstr>
      <vt:lpstr>Question 4 (Cont’d)</vt:lpstr>
      <vt:lpstr>Question 4 (Cont’d)</vt:lpstr>
      <vt:lpstr>Question 5</vt:lpstr>
      <vt:lpstr>Question 5 (Cont’d)</vt:lpstr>
      <vt:lpstr>Question 5 (Cont’d)</vt:lpstr>
      <vt:lpstr>Question 5 (Cont’d)</vt:lpstr>
      <vt:lpstr>Question 5 (Cont’d)</vt:lpstr>
      <vt:lpstr>Question 5 (Cont’d)</vt:lpstr>
      <vt:lpstr>Question 5 (Cont’d)</vt:lpstr>
      <vt:lpstr>Question 5 (Cont’d)</vt:lpstr>
      <vt:lpstr>Question 5 (Cont’d)</vt:lpstr>
      <vt:lpstr>Question 5 (Cont’d)</vt:lpstr>
      <vt:lpstr>Question 5 (Cont’d)</vt:lpstr>
      <vt:lpstr>Question 5 (Cont’d)</vt:lpstr>
      <vt:lpstr>Question 6</vt:lpstr>
      <vt:lpstr>Question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movaghari</dc:creator>
  <cp:lastModifiedBy>Hadi Movaghari (PGR)</cp:lastModifiedBy>
  <cp:revision>346</cp:revision>
  <dcterms:created xsi:type="dcterms:W3CDTF">2022-05-28T15:29:58Z</dcterms:created>
  <dcterms:modified xsi:type="dcterms:W3CDTF">2023-01-02T09:50:21Z</dcterms:modified>
</cp:coreProperties>
</file>