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60"/>
  </p:notesMasterIdLst>
  <p:sldIdLst>
    <p:sldId id="256" r:id="rId2"/>
    <p:sldId id="260" r:id="rId3"/>
    <p:sldId id="304" r:id="rId4"/>
    <p:sldId id="282" r:id="rId5"/>
    <p:sldId id="285" r:id="rId6"/>
    <p:sldId id="292" r:id="rId7"/>
    <p:sldId id="313" r:id="rId8"/>
    <p:sldId id="314" r:id="rId9"/>
    <p:sldId id="315" r:id="rId10"/>
    <p:sldId id="297" r:id="rId11"/>
    <p:sldId id="320" r:id="rId12"/>
    <p:sldId id="298" r:id="rId13"/>
    <p:sldId id="293" r:id="rId14"/>
    <p:sldId id="316" r:id="rId15"/>
    <p:sldId id="301" r:id="rId16"/>
    <p:sldId id="284" r:id="rId17"/>
    <p:sldId id="311" r:id="rId18"/>
    <p:sldId id="319" r:id="rId19"/>
    <p:sldId id="300" r:id="rId20"/>
    <p:sldId id="299" r:id="rId21"/>
    <p:sldId id="312" r:id="rId22"/>
    <p:sldId id="323" r:id="rId23"/>
    <p:sldId id="273" r:id="rId24"/>
    <p:sldId id="269" r:id="rId25"/>
    <p:sldId id="295" r:id="rId26"/>
    <p:sldId id="287" r:id="rId27"/>
    <p:sldId id="294" r:id="rId28"/>
    <p:sldId id="302" r:id="rId29"/>
    <p:sldId id="278" r:id="rId30"/>
    <p:sldId id="279" r:id="rId31"/>
    <p:sldId id="281" r:id="rId32"/>
    <p:sldId id="309" r:id="rId33"/>
    <p:sldId id="310" r:id="rId34"/>
    <p:sldId id="303" r:id="rId35"/>
    <p:sldId id="290" r:id="rId36"/>
    <p:sldId id="317" r:id="rId37"/>
    <p:sldId id="291" r:id="rId38"/>
    <p:sldId id="318" r:id="rId39"/>
    <p:sldId id="322" r:id="rId40"/>
    <p:sldId id="325" r:id="rId41"/>
    <p:sldId id="321" r:id="rId42"/>
    <p:sldId id="327" r:id="rId43"/>
    <p:sldId id="324" r:id="rId44"/>
    <p:sldId id="326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05" r:id="rId53"/>
    <p:sldId id="289" r:id="rId54"/>
    <p:sldId id="306" r:id="rId55"/>
    <p:sldId id="307" r:id="rId56"/>
    <p:sldId id="308" r:id="rId57"/>
    <p:sldId id="283" r:id="rId58"/>
    <p:sldId id="25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5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o.exlibris.link/TzYSCMH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https://go.exlibris.link/xTZ52RQ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Science &amp; Machine Learning in Finance:</a:t>
            </a:r>
            <a:br>
              <a:rPr lang="en-GB" dirty="0"/>
            </a:br>
            <a:r>
              <a:rPr lang="en-GB" sz="4400" i="1" dirty="0"/>
              <a:t>Introduction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1596" y="3786844"/>
            <a:ext cx="8561746" cy="2541430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  <a:p>
            <a:endParaRPr lang="fa-IR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Joint density (probability)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1600" dirty="0"/>
                  <a:t>Similar to density function for a random variable, we can define a density or probability function for two random variables. </a:t>
                </a:r>
              </a:p>
              <a:p>
                <a:r>
                  <a:rPr lang="en-GB" sz="1600" dirty="0"/>
                  <a:t>Joint probability function for two discrete variables is denoted by a two-way table as follows:</a:t>
                </a:r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b="1" dirty="0"/>
              </a:p>
              <a:p>
                <a:r>
                  <a:rPr lang="en-GB" sz="1600" dirty="0"/>
                  <a:t>Probability rules hold here too, such as: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b="0" dirty="0"/>
                  <a:t>, etc.</a:t>
                </a:r>
              </a:p>
              <a:p>
                <a:r>
                  <a:rPr lang="en-GB" sz="1600" b="1" dirty="0"/>
                  <a:t>Example</a:t>
                </a:r>
                <a:r>
                  <a:rPr lang="en-GB" sz="1600" dirty="0"/>
                  <a:t>: See Problem Set 1, Question 1.</a:t>
                </a:r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 l="-256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3FC76CEF-56C4-1DCA-2050-A099D58282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004403"/>
                  </p:ext>
                </p:extLst>
              </p:nvPr>
            </p:nvGraphicFramePr>
            <p:xfrm>
              <a:off x="2361871" y="3237337"/>
              <a:ext cx="7865808" cy="15945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452">
                      <a:extLst>
                        <a:ext uri="{9D8B030D-6E8A-4147-A177-3AD203B41FA5}">
                          <a16:colId xmlns:a16="http://schemas.microsoft.com/office/drawing/2014/main" val="2838080142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1877003140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1033708932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3654720287"/>
                        </a:ext>
                      </a:extLst>
                    </a:gridCol>
                  </a:tblGrid>
                  <a:tr h="576748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  <a:p>
                          <a:pPr algn="l" rtl="1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64952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6234061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813705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7995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3FC76CEF-56C4-1DCA-2050-A099D58282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004403"/>
                  </p:ext>
                </p:extLst>
              </p:nvPr>
            </p:nvGraphicFramePr>
            <p:xfrm>
              <a:off x="2361871" y="3237337"/>
              <a:ext cx="7865808" cy="15945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452">
                      <a:extLst>
                        <a:ext uri="{9D8B030D-6E8A-4147-A177-3AD203B41FA5}">
                          <a16:colId xmlns:a16="http://schemas.microsoft.com/office/drawing/2014/main" val="2838080142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1877003140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1033708932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3654720287"/>
                        </a:ext>
                      </a:extLst>
                    </a:gridCol>
                  </a:tblGrid>
                  <a:tr h="576748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  <a:p>
                          <a:pPr algn="l" rtl="1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0" t="-1053" r="-200929" b="-18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053" r="-1238" b="-18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64952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" t="-171429" r="-300929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0" t="-171429" r="-200929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71429" r="-1238" b="-2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6234061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" t="-276364" r="-300929" b="-1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813705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" t="-369643" r="-30092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0" t="-369643" r="-20092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369643" r="-1238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9954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ABFE0E-004A-1B35-7318-D509ACEF492C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8651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Independent </a:t>
            </a:r>
            <a:r>
              <a:rPr lang="en-GB" b="1" dirty="0" err="1"/>
              <a:t>r.vs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).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ABFE0E-004A-1B35-7318-D509ACEF492C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28240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Marginal density (probability)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From joint density (probability) function we can obtain marginal density (probability) function for each variable</a:t>
                </a:r>
              </a:p>
              <a:p>
                <a:r>
                  <a:rPr lang="en-GB" dirty="0"/>
                  <a:t>For example, for two discrete random variables with joint probability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18B6206-B5A2-54C5-D873-7F5DC097FE47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02989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Conditional probability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61624" cy="38465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knowing the joint and marginal probability function of two variables, we can obtain the conditional probability function.</a:t>
                </a:r>
                <a:endParaRPr lang="en-GB" dirty="0"/>
              </a:p>
              <a:p>
                <a:r>
                  <a:rPr lang="en-GB" dirty="0"/>
                  <a:t>Conditional probability function for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given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is defined by: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1" dirty="0"/>
                  <a:t>Example</a:t>
                </a:r>
                <a:r>
                  <a:rPr lang="en-GB" dirty="0"/>
                  <a:t>: See Problem Set 1, Question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61624" cy="3846588"/>
              </a:xfrm>
              <a:blipFill>
                <a:blip r:embed="rId2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A10D1A-0B05-19E0-4D49-767CDFEBD939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77206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Conditional probability function: </a:t>
            </a:r>
            <a:r>
              <a:rPr lang="en-GB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4BF-0DCD-83D3-996A-F8066F4D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661624" cy="3846588"/>
          </a:xfrm>
        </p:spPr>
        <p:txBody>
          <a:bodyPr>
            <a:normAutofit/>
          </a:bodyPr>
          <a:lstStyle/>
          <a:p>
            <a:r>
              <a:rPr lang="en-GB" dirty="0"/>
              <a:t>Suppose we have 2 red and 3 blue marbles in a bag.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is the probability of drawing a red marble?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is the probability of drawing a red marble in the second attempt?</a:t>
            </a:r>
          </a:p>
          <a:p>
            <a:r>
              <a:rPr lang="en-GB" dirty="0"/>
              <a:t>In the first question, the chance of drawing a red marble is 2 in </a:t>
            </a:r>
            <a:r>
              <a:rPr lang="en-GB"/>
              <a:t>5.</a:t>
            </a:r>
          </a:p>
          <a:p>
            <a:endParaRPr lang="en-GB" dirty="0"/>
          </a:p>
          <a:p>
            <a:r>
              <a:rPr lang="en-US" dirty="0"/>
              <a:t>But after taking one out the chance changes! </a:t>
            </a:r>
          </a:p>
          <a:p>
            <a:pPr lvl="1"/>
            <a:r>
              <a:rPr lang="en-US" dirty="0"/>
              <a:t>If the first marble is blue, the chance of drawing a red marble is 2 in 4.</a:t>
            </a:r>
          </a:p>
          <a:p>
            <a:pPr lvl="1"/>
            <a:r>
              <a:rPr lang="en-US" dirty="0"/>
              <a:t>If the first marble is red, the chance of drawing another red marble is 1 in 4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10D1A-0B05-19E0-4D49-767CDFEBD939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63494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Joint density for </a:t>
            </a:r>
            <a:r>
              <a:rPr lang="en-GB" b="1" dirty="0" err="1"/>
              <a:t>i.i.d</a:t>
            </a:r>
            <a:r>
              <a:rPr lang="en-GB" b="1" dirty="0"/>
              <a:t>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i.i.d random variables are </a:t>
                </a:r>
                <a:r>
                  <a:rPr lang="en-GB" dirty="0">
                    <a:solidFill>
                      <a:srgbClr val="FF0000"/>
                    </a:solidFill>
                  </a:rPr>
                  <a:t>independent</a:t>
                </a:r>
                <a:r>
                  <a:rPr lang="en-GB" dirty="0"/>
                  <a:t> and </a:t>
                </a:r>
                <a:r>
                  <a:rPr lang="en-GB" dirty="0">
                    <a:solidFill>
                      <a:srgbClr val="FF0000"/>
                    </a:solidFill>
                  </a:rPr>
                  <a:t>identically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rgbClr val="FF0000"/>
                    </a:solidFill>
                  </a:rPr>
                  <a:t>distributed</a:t>
                </a:r>
                <a:r>
                  <a:rPr lang="en-GB" dirty="0"/>
                  <a:t> random variables </a:t>
                </a:r>
              </a:p>
              <a:p>
                <a:r>
                  <a:rPr lang="en-GB" dirty="0"/>
                  <a:t>Joint density for </a:t>
                </a:r>
                <a:r>
                  <a:rPr lang="en-GB" dirty="0" err="1"/>
                  <a:t>i.i.d</a:t>
                </a:r>
                <a:r>
                  <a:rPr lang="en-GB" dirty="0"/>
                  <a:t> random variables equals to the product of marginal density of each variable.</a:t>
                </a:r>
              </a:p>
              <a:p>
                <a:r>
                  <a:rPr lang="en-GB" dirty="0"/>
                  <a:t>Suppose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/>
                  <a:t> be a vector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i.i.d</a:t>
                </a:r>
                <a:r>
                  <a:rPr lang="en-GB" dirty="0"/>
                  <a:t> random variables, 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 err="1"/>
                  <a:t>i.i.d</a:t>
                </a:r>
                <a:r>
                  <a:rPr lang="en-GB" dirty="0"/>
                  <a:t> random variables have a crucial role in statistics and probability</a:t>
                </a:r>
              </a:p>
              <a:p>
                <a:r>
                  <a:rPr lang="en-GB" b="1" dirty="0"/>
                  <a:t>Example</a:t>
                </a:r>
                <a:r>
                  <a:rPr lang="en-GB" dirty="0"/>
                  <a:t>: See Problem Set 2, Questions 4, and 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 l="-577" t="-604" r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0A0129-CC0C-C0CC-CBEC-B76E06B92A83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6800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Mathematical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For discrete random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For continuous random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b="0" dirty="0"/>
              </a:p>
              <a:p>
                <a:r>
                  <a:rPr lang="en-GB" b="1" dirty="0"/>
                  <a:t>Example</a:t>
                </a:r>
                <a:r>
                  <a:rPr lang="en-GB" dirty="0"/>
                  <a:t>: See Problem Set 1, Question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480443E-5CFB-92A6-E75A-1A25BE3661E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81407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Mathematical expectation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376563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Expectation of any arbitrary function of a random variable, say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, is defined by (</a:t>
                </a:r>
                <a:r>
                  <a:rPr lang="en-US" dirty="0">
                    <a:solidFill>
                      <a:srgbClr val="FF0000"/>
                    </a:solidFill>
                  </a:rPr>
                  <a:t>Law of the unconscious statistician</a:t>
                </a:r>
                <a:r>
                  <a:rPr lang="en-GB" b="0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GB" dirty="0"/>
                  <a:t>For discrete random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GB" dirty="0"/>
                  <a:t>For continuous random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b="0" dirty="0"/>
              </a:p>
              <a:p>
                <a:r>
                  <a:rPr lang="en-US" b="0" dirty="0"/>
                  <a:t>This is a theorem used to calculate the expected value of a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0" dirty="0"/>
                  <a:t>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when one knows the probability distribution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but one does not know the distribution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3765636"/>
              </a:xfrm>
              <a:blipFill>
                <a:blip r:embed="rId2"/>
                <a:stretch>
                  <a:fillRect l="-320" t="-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480443E-5CFB-92A6-E75A-1A25BE3661E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14271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Mathematical expectation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38934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Proof</a:t>
                </a:r>
                <a:r>
                  <a:rPr lang="en-US" dirty="0"/>
                  <a:t> (unconscious statistician).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one-to-one increasing function. Then, 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r>
                  <a:rPr lang="en-GB" b="0" dirty="0">
                    <a:latin typeface="Cambria Math" panose="02040503050406030204" pitchFamily="18" charset="0"/>
                  </a:rPr>
                  <a:t>If one knows the distribution of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b="0" dirty="0">
                    <a:latin typeface="Cambria Math" panose="02040503050406030204" pitchFamily="18" charset="0"/>
                  </a:rPr>
                  <a:t>, he can obtain the expectation directly by definition: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GB" b="0" dirty="0"/>
              </a:p>
              <a:p>
                <a:r>
                  <a:rPr lang="en-GB" dirty="0"/>
                  <a:t>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b="0" dirty="0"/>
                  <a:t> in </a:t>
                </a:r>
                <a:r>
                  <a:rPr lang="en-GB" b="0"/>
                  <a:t>the definition above, </a:t>
                </a:r>
                <a:r>
                  <a:rPr lang="en-GB" b="0" dirty="0"/>
                  <a:t>we obtain: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).</m:t>
                          </m:r>
                          <m:sSub>
                            <m:sSubPr>
                              <m:ctrlP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GB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GB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GB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GB" sz="19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).</m:t>
                          </m:r>
                          <m:sSub>
                            <m:sSubPr>
                              <m:ctrlP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GB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b="0" dirty="0"/>
                  <a:t>In the last equation,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b="0" dirty="0"/>
                  <a:t> is a dummy variable and we can replace it with a new variables, say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3893455"/>
              </a:xfrm>
              <a:blipFill>
                <a:blip r:embed="rId2"/>
                <a:stretch>
                  <a:fillRect l="-512" t="-4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480443E-5CFB-92A6-E75A-1A25BE3661E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45033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Conditional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Using conditional distribution, we can define </a:t>
                </a:r>
                <a:r>
                  <a:rPr lang="en-GB" dirty="0">
                    <a:solidFill>
                      <a:srgbClr val="FF0000"/>
                    </a:solidFill>
                  </a:rPr>
                  <a:t>conditional expectation</a:t>
                </a:r>
                <a:r>
                  <a:rPr lang="en-GB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1" dirty="0"/>
                  <a:t>Example</a:t>
                </a:r>
                <a:r>
                  <a:rPr lang="en-GB" dirty="0"/>
                  <a:t>: See Problem Set 1, Question 1 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364C74-F061-670C-BFAC-92DF0A2A1CA5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8520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772816"/>
            <a:ext cx="9520158" cy="2044991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rgbClr val="0070C0"/>
                </a:solidFill>
              </a:rPr>
              <a:t>Section 1</a:t>
            </a:r>
            <a:r>
              <a:rPr lang="en-GB" sz="1800" dirty="0"/>
              <a:t>: Fundamentals</a:t>
            </a:r>
          </a:p>
          <a:p>
            <a:r>
              <a:rPr lang="en-GB" sz="1800" b="1" dirty="0">
                <a:solidFill>
                  <a:srgbClr val="0070C0"/>
                </a:solidFill>
              </a:rPr>
              <a:t>Section 2</a:t>
            </a:r>
            <a:r>
              <a:rPr lang="en-GB" sz="1800" dirty="0"/>
              <a:t>: Popular statistical distribution in finance</a:t>
            </a:r>
          </a:p>
          <a:p>
            <a:r>
              <a:rPr lang="en-GB" sz="1800" b="1" dirty="0">
                <a:solidFill>
                  <a:srgbClr val="0070C0"/>
                </a:solidFill>
              </a:rPr>
              <a:t>Section 3</a:t>
            </a:r>
            <a:r>
              <a:rPr lang="en-GB" sz="1800" dirty="0"/>
              <a:t>: Point estimation</a:t>
            </a:r>
          </a:p>
          <a:p>
            <a:r>
              <a:rPr lang="en-GB" sz="1800" b="1" dirty="0">
                <a:solidFill>
                  <a:srgbClr val="0070C0"/>
                </a:solidFill>
              </a:rPr>
              <a:t>Section 4</a:t>
            </a:r>
            <a:r>
              <a:rPr lang="en-GB" sz="1800" dirty="0"/>
              <a:t>: Hypothesis testing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129E6-6E68-2C33-67E9-F79924C3305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Iterated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Iterated expectation states that the mean of Y is the “weighted mean of conditional means” of Y given X: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It can be shown that (</a:t>
                </a:r>
                <a:r>
                  <a:rPr lang="en-GB" dirty="0">
                    <a:solidFill>
                      <a:srgbClr val="FF0000"/>
                    </a:solidFill>
                  </a:rPr>
                  <a:t>law of iterated expectation</a:t>
                </a:r>
                <a:r>
                  <a:rPr lang="en-GB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b="1" dirty="0"/>
                  <a:t>Example</a:t>
                </a:r>
                <a:r>
                  <a:rPr lang="en-GB" dirty="0"/>
                  <a:t>: See Problem Set 1, Question 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707" b="-2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47205EB-E8EE-EAA4-9E2A-0DCE23551821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8920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Iterated expectation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GB" sz="2900" dirty="0"/>
                  <a:t>Proof of law of iterated expectation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𝑦𝑃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>
                                      <m:f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nary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GB" b="0" dirty="0"/>
              </a:p>
              <a:p>
                <a:r>
                  <a:rPr lang="en-GB" sz="2900" dirty="0"/>
                  <a:t>The last line is given by conditional probability function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nary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 l="-256" t="-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47205EB-E8EE-EAA4-9E2A-0DCE23551821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4556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Variance of a </a:t>
            </a:r>
            <a:r>
              <a:rPr lang="en-GB" b="1" dirty="0" err="1"/>
              <a:t>r.v.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Variance of a </a:t>
                </a:r>
                <a:r>
                  <a:rPr lang="en-GB" dirty="0" err="1"/>
                  <a:t>r.v.</a:t>
                </a: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It can be shown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480443E-5CFB-92A6-E75A-1A25BE3661E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135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E2B-3FB4-0D10-1781-027FC558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15732"/>
            <a:ext cx="9520158" cy="26477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400" dirty="0"/>
              <a:t>Section 2</a:t>
            </a:r>
          </a:p>
          <a:p>
            <a:pPr marL="0" indent="0" algn="ctr">
              <a:buNone/>
            </a:pPr>
            <a:r>
              <a:rPr lang="en-GB" sz="5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statistical distribution in finance</a:t>
            </a:r>
            <a:endParaRPr lang="en-GB" sz="5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507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5794" y="1915815"/>
                <a:ext cx="5225845" cy="423758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 normal distribution with mean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standard deviation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is denoted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GB" b="0" dirty="0"/>
                  <a:t>.</a:t>
                </a:r>
              </a:p>
              <a:p>
                <a:endParaRPr lang="en-GB" b="0" dirty="0"/>
              </a:p>
              <a:p>
                <a:r>
                  <a:rPr lang="en-GB" dirty="0"/>
                  <a:t>Density function of normal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⁡{−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5794" y="1915815"/>
                <a:ext cx="5225845" cy="4237584"/>
              </a:xfrm>
              <a:blipFill>
                <a:blip r:embed="rId2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8BCB4E7-56AA-B1E0-25B6-0C1A532D1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90" y="2369575"/>
            <a:ext cx="5490039" cy="3175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7EB134-9D5F-35BC-F3BF-329E45090C5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40354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Normal distribution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296" y="2053466"/>
                <a:ext cx="10922984" cy="31262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i="1" dirty="0">
                    <a:solidFill>
                      <a:srgbClr val="FF0000"/>
                    </a:solidFill>
                  </a:rPr>
                  <a:t>Some properties of Normal distribution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It is a distribution for continuous variables with real values over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+∞)</m:t>
                    </m:r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Most of the probability (area under curve) is gathered within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around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, approx. 99.7%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Symmetric around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, i.e.,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Mean = Median = Mode</a:t>
                </a:r>
              </a:p>
              <a:p>
                <a:pPr marL="800100" lvl="1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GB" dirty="0"/>
                  <a:t>A normal distribution with mean 0 and standard deviation 1 is called </a:t>
                </a:r>
                <a:r>
                  <a:rPr lang="en-GB" dirty="0">
                    <a:solidFill>
                      <a:srgbClr val="FF0000"/>
                    </a:solidFill>
                  </a:rPr>
                  <a:t>standard normal distribution </a:t>
                </a:r>
                <a:r>
                  <a:rPr lang="en-GB" dirty="0"/>
                  <a:t>and is denoted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296" y="2053466"/>
                <a:ext cx="10922984" cy="3126288"/>
              </a:xfrm>
              <a:blipFill>
                <a:blip r:embed="rId3"/>
                <a:stretch>
                  <a:fillRect l="-614" t="-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DF271DA-C419-51DC-5413-A42917A307D5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8420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Chi-square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2942" y="1915815"/>
                <a:ext cx="5963265" cy="4237584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be independent random variables with standard normal distribution,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denotes Chi-squared distribution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degrees of freedom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1700" dirty="0"/>
                  <a:t>It is skewed to the right</a:t>
                </a:r>
                <a:endParaRPr lang="en-GB" sz="17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1700" dirty="0"/>
                  <a:t>The shape of a chi-square distribution changes with </a:t>
                </a:r>
                <a:r>
                  <a:rPr lang="en-US" sz="1700" i="1" dirty="0"/>
                  <a:t>n</a:t>
                </a:r>
                <a:endParaRPr lang="en-GB" sz="1700" i="1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2942" y="1915815"/>
                <a:ext cx="5963265" cy="4237584"/>
              </a:xfrm>
              <a:blipFill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9972AA4-46F3-DC78-6553-55361ED8A890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7E202-355B-E3A0-67D7-284211FC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960" y="2228032"/>
            <a:ext cx="428117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9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i="1" dirty="0"/>
              <a:t>t</a:t>
            </a:r>
            <a:r>
              <a:rPr lang="en-GB" b="1" dirty="0"/>
              <a:t>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3722" y="1899214"/>
                <a:ext cx="5963265" cy="4237584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then the random variable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with </a:t>
                </a:r>
                <a:r>
                  <a:rPr lang="en-GB" sz="1800" i="1" dirty="0">
                    <a:solidFill>
                      <a:schemeClr val="tx1"/>
                    </a:solidFill>
                  </a:rPr>
                  <a:t>t</a:t>
                </a:r>
                <a:r>
                  <a:rPr lang="en-GB" sz="1800" dirty="0"/>
                  <a:t>-distribution </a:t>
                </a:r>
                <a:r>
                  <a:rPr lang="en-GB" sz="1800" dirty="0">
                    <a:solidFill>
                      <a:schemeClr val="tx1"/>
                    </a:solidFill>
                  </a:rPr>
                  <a:t>is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GB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b="0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denotes </a:t>
                </a:r>
                <a:r>
                  <a:rPr lang="en-GB" i="1" dirty="0"/>
                  <a:t>t</a:t>
                </a:r>
                <a:r>
                  <a:rPr lang="en-GB" dirty="0"/>
                  <a:t>-distribution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degrees of freedom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600" dirty="0"/>
                  <a:t>For large values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, it tends to a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sz="16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600" dirty="0"/>
                  <a:t>It </a:t>
                </a:r>
                <a:r>
                  <a:rPr lang="en-GB" sz="1600"/>
                  <a:t>is symmetric </a:t>
                </a:r>
                <a:r>
                  <a:rPr lang="en-GB" sz="1600" dirty="0"/>
                  <a:t>around 0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GB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3722" y="1899214"/>
                <a:ext cx="5963265" cy="4237584"/>
              </a:xfrm>
              <a:blipFill>
                <a:blip r:embed="rId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6049FC8-6080-08FC-8561-D6C0F7016BD2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A20BD-459E-FDCB-1B8C-5BB27ED6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987" y="2113280"/>
            <a:ext cx="4543548" cy="37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30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i="1" dirty="0"/>
              <a:t>F</a:t>
            </a:r>
            <a:r>
              <a:rPr lang="en-GB" b="1" dirty="0"/>
              <a:t>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3722" y="1899214"/>
                <a:ext cx="5963265" cy="4074866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then the random variable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with </a:t>
                </a:r>
                <a:r>
                  <a:rPr lang="en-GB" sz="1800" i="1" dirty="0">
                    <a:solidFill>
                      <a:schemeClr val="tx1"/>
                    </a:solidFill>
                  </a:rPr>
                  <a:t>F</a:t>
                </a:r>
                <a:r>
                  <a:rPr lang="en-GB" sz="1800" dirty="0"/>
                  <a:t>-distribution </a:t>
                </a:r>
                <a:r>
                  <a:rPr lang="en-GB" sz="1800" dirty="0">
                    <a:solidFill>
                      <a:schemeClr val="tx1"/>
                    </a:solidFill>
                  </a:rPr>
                  <a:t>is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en-GB" b="0" dirty="0"/>
                  <a:t>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denotes </a:t>
                </a:r>
                <a:r>
                  <a:rPr lang="en-GB" i="1" dirty="0"/>
                  <a:t>F</a:t>
                </a:r>
                <a:r>
                  <a:rPr lang="en-GB" dirty="0"/>
                  <a:t>-distribution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and </a:t>
                </a:r>
                <a:r>
                  <a:rPr lang="en-GB" i="1" dirty="0"/>
                  <a:t>m</a:t>
                </a:r>
                <a:r>
                  <a:rPr lang="en-GB" dirty="0"/>
                  <a:t>  degrees of freedom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600" dirty="0"/>
                  <a:t>It is for a continuous random variable with positive values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600" dirty="0"/>
                  <a:t>Skewed to the right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GB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3722" y="1899214"/>
                <a:ext cx="5963265" cy="4074866"/>
              </a:xfrm>
              <a:blipFill>
                <a:blip r:embed="rId2"/>
                <a:stretch>
                  <a:fillRect l="-1125" r="-7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6049FC8-6080-08FC-8561-D6C0F7016BD2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61ED9-20F2-F3D2-73E4-00CA051C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90" y="2527343"/>
            <a:ext cx="43053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69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FCE279-FBC1-7773-0E6B-C3ED74DA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69AA39-3E21-F532-7454-F36743D87D9C}"/>
              </a:ext>
            </a:extLst>
          </p:cNvPr>
          <p:cNvSpPr txBox="1"/>
          <p:nvPr/>
        </p:nvSpPr>
        <p:spPr>
          <a:xfrm>
            <a:off x="9861756" y="275303"/>
            <a:ext cx="209427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Relationship between statistical distributions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D884F-9F03-527F-9444-DEC5BAE4C41C}"/>
              </a:ext>
            </a:extLst>
          </p:cNvPr>
          <p:cNvSpPr txBox="1"/>
          <p:nvPr/>
        </p:nvSpPr>
        <p:spPr>
          <a:xfrm>
            <a:off x="132080" y="6350000"/>
            <a:ext cx="2560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96056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E2B-3FB4-0D10-1781-027FC558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15732"/>
            <a:ext cx="9520158" cy="2647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Section 1</a:t>
            </a:r>
          </a:p>
          <a:p>
            <a:pPr marL="0" indent="0" algn="ctr">
              <a:buNone/>
            </a:pPr>
            <a:r>
              <a:rPr lang="en-GB" sz="5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en-GB" sz="5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36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520"/>
            <a:ext cx="9841227" cy="1011378"/>
          </a:xfrm>
        </p:spPr>
        <p:txBody>
          <a:bodyPr/>
          <a:lstStyle/>
          <a:p>
            <a:r>
              <a:rPr lang="en-GB" b="1" dirty="0"/>
              <a:t>Applications of continuous distributions in Finance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33719"/>
            <a:ext cx="9520158" cy="3450613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Normal, Chi-square,  </a:t>
            </a:r>
            <a:r>
              <a:rPr lang="en-GB" sz="1400" i="1" dirty="0">
                <a:solidFill>
                  <a:srgbClr val="FF0000"/>
                </a:solidFill>
              </a:rPr>
              <a:t>t</a:t>
            </a:r>
            <a:r>
              <a:rPr lang="en-GB" sz="1400" dirty="0">
                <a:solidFill>
                  <a:srgbClr val="FF0000"/>
                </a:solidFill>
              </a:rPr>
              <a:t> and </a:t>
            </a:r>
            <a:r>
              <a:rPr lang="en-GB" sz="1400" i="1" dirty="0">
                <a:solidFill>
                  <a:srgbClr val="FF0000"/>
                </a:solidFill>
              </a:rPr>
              <a:t>F</a:t>
            </a:r>
            <a:r>
              <a:rPr lang="en-GB" sz="1400" dirty="0">
                <a:solidFill>
                  <a:srgbClr val="FF0000"/>
                </a:solidFill>
              </a:rPr>
              <a:t>--- </a:t>
            </a:r>
            <a:r>
              <a:rPr lang="en-GB" sz="1400" dirty="0"/>
              <a:t>Almost in all domain of finance</a:t>
            </a:r>
          </a:p>
          <a:p>
            <a:r>
              <a:rPr lang="en-GB" sz="1400" dirty="0">
                <a:solidFill>
                  <a:srgbClr val="FF0000"/>
                </a:solidFill>
              </a:rPr>
              <a:t>Lognormal --- </a:t>
            </a:r>
            <a:r>
              <a:rPr lang="en-GB" sz="1400" dirty="0"/>
              <a:t>especially in asset pricing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Cong, L. W., Li, Y., &amp; Wang, N. (2021).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Tokenomics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Dynamic adoption and valuation.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Review of Financial Studies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1105-1155.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Stein, E. M., &amp; Stein, J. C. (1991). Stock price distributions with stochastic volatility: an analytic approach.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review of financial studies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(4), 727-752.</a:t>
            </a:r>
          </a:p>
          <a:p>
            <a:r>
              <a:rPr lang="en-GB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 and its extension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especially for return prediction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Higbee, J. D., &amp; McDonald, J. B. (2021). A comparison of the GB2 and skewed generalized log-t distributions with an application in finance.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Econometrics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McDonald, J. B., &amp; Xu, Y. J. (1995). A generalization of the beta distribution with applications.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Econometrics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(1-2), 133-152.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E2819-C0CD-44BD-28FD-696BA5E15F07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26493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>
            <a:normAutofit/>
          </a:bodyPr>
          <a:lstStyle/>
          <a:p>
            <a:r>
              <a:rPr lang="en-GB" b="1" dirty="0"/>
              <a:t>Applications of discrete distributions in Finance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33719"/>
            <a:ext cx="9520158" cy="345061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---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insurance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Cohn, J. B., Liu, Z., &amp; Wardlaw, M. I. (2022). Count (and count-like) data in finance.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Financial Economics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146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529-551.</a:t>
            </a:r>
          </a:p>
          <a:p>
            <a:pPr lvl="1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Han, L., Lutz, C., Sand, B., &amp; Stacey, D. (2021). The effects of a targeted financial constraint on the housing market.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of Financial Studies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(8), 3742-3788.</a:t>
            </a:r>
          </a:p>
          <a:p>
            <a:pPr lvl="1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Sunder, J., Sunder, S. V., &amp; Zhang, J. (2017). Pilot CEOs and corporate innovation.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Financial Economics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209-224.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Tang, X., Shi, J., Han, J., Shu, A., &amp; Xiao, F. (2021). Culturally diverse board and corporate innovation.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Accounting &amp; Finance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(4), 5655-5679.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7EF43-453A-D483-E02D-3D0D36AD880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107049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>
            <a:normAutofit/>
          </a:bodyPr>
          <a:lstStyle/>
          <a:p>
            <a:r>
              <a:rPr lang="en-GB" b="1" dirty="0"/>
              <a:t>Assessing statistical distributions in practice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33719"/>
            <a:ext cx="4369147" cy="345061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main instrument to examine the statistical distribution of a variable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expect a highly skewed distribution on the right side for corporate cash holdings in the USA</a:t>
            </a:r>
          </a:p>
          <a:p>
            <a:pPr lvl="1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Because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third of cash is held by five U.S. companies including Apple, Microsoft, Alphabet, Cisco Systems, and Oracle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7EF43-453A-D483-E02D-3D0D36AD880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FCC46-5F89-5B2C-97A0-3E568E9E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670" y="2133719"/>
            <a:ext cx="5741504" cy="34506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62DA5-307E-E8FC-2037-8C1ECBEE284F}"/>
              </a:ext>
            </a:extLst>
          </p:cNvPr>
          <p:cNvSpPr txBox="1"/>
          <p:nvPr/>
        </p:nvSpPr>
        <p:spPr>
          <a:xfrm>
            <a:off x="5806109" y="5630811"/>
            <a:ext cx="61026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Krantz, M. (2017). A third of cash is held by 5 US companies.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 Today. https://www, 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usatoday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62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>
            <a:normAutofit/>
          </a:bodyPr>
          <a:lstStyle/>
          <a:p>
            <a:r>
              <a:rPr lang="en-GB" b="1" dirty="0"/>
              <a:t>Assessing statistical distributions in practice (Cont’d)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0A48C-B560-F4BE-E310-E470DDC4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32" y="1967804"/>
            <a:ext cx="6859549" cy="4085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C79FB-6899-AEB2-59B2-33BC4EDFB323}"/>
              </a:ext>
            </a:extLst>
          </p:cNvPr>
          <p:cNvSpPr txBox="1"/>
          <p:nvPr/>
        </p:nvSpPr>
        <p:spPr>
          <a:xfrm>
            <a:off x="9609881" y="5637982"/>
            <a:ext cx="20714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Source</a:t>
            </a:r>
            <a:r>
              <a:rPr lang="en-GB" sz="1050" dirty="0"/>
              <a:t>: </a:t>
            </a:r>
          </a:p>
          <a:p>
            <a:r>
              <a:rPr lang="en-GB" sz="1050" dirty="0"/>
              <a:t>Elyasiani and Movaghari (2022)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6D7CAF-625F-62A6-3C37-017AA1CE6B04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A2E46-FF54-EAC9-B37F-C3A4DA43F4AA}"/>
              </a:ext>
            </a:extLst>
          </p:cNvPr>
          <p:cNvSpPr txBox="1"/>
          <p:nvPr/>
        </p:nvSpPr>
        <p:spPr>
          <a:xfrm>
            <a:off x="5844208" y="2838234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Histogram of US firms cash ratio </a:t>
            </a:r>
          </a:p>
          <a:p>
            <a:r>
              <a:rPr lang="en-GB" dirty="0"/>
              <a:t>over 1980-2017 </a:t>
            </a:r>
          </a:p>
        </p:txBody>
      </p:sp>
    </p:spTree>
    <p:extLst>
      <p:ext uri="{BB962C8B-B14F-4D97-AF65-F5344CB8AC3E}">
        <p14:creationId xmlns:p14="http://schemas.microsoft.com/office/powerpoint/2010/main" val="3397762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E2B-3FB4-0D10-1781-027FC558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15732"/>
            <a:ext cx="9520158" cy="2647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Section 3</a:t>
            </a:r>
          </a:p>
          <a:p>
            <a:pPr marL="0" indent="0" algn="ctr">
              <a:buNone/>
            </a:pP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estimation</a:t>
            </a:r>
            <a:endParaRPr lang="en-GB" sz="6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140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Maximum likelihood estimator (MLE)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3522" y="1946906"/>
                <a:ext cx="9520158" cy="3795133"/>
              </a:xfrm>
            </p:spPr>
            <p:txBody>
              <a:bodyPr>
                <a:no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popular method to find point estimators of parameters in statistical models is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likelihood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we have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 the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likelihood function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 the joint density of the sample regarded as a function of parameter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practice, it is often convenient to work with the </a:t>
                </a:r>
                <a:r>
                  <a:rPr lang="en-US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logarithm 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likelihood function, which is called the 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log-likelihood: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3522" y="1946906"/>
                <a:ext cx="9520158" cy="3795133"/>
              </a:xfrm>
              <a:blipFill>
                <a:blip r:embed="rId3"/>
                <a:stretch>
                  <a:fillRect l="-576" b="-4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2A337FE-F634-BEE1-E352-E3FE3EFECB67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88679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Maximum likelihood estimator (MLE)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133719"/>
                <a:ext cx="10205021" cy="3919761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sample is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i.i.d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(independent and identically distributed),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ln</m:t>
                      </m:r>
                      <m:nary>
                        <m:naryPr>
                          <m:chr m:val="∏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value of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maximizes the log-likelihood function:</a:t>
                </a:r>
              </a:p>
              <a:p>
                <a:endPara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ℓ(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Intuitive interpretation of MLE is that it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maximizes the chance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seeing the sample you did see 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133719"/>
                <a:ext cx="10205021" cy="3919761"/>
              </a:xfrm>
              <a:blipFill>
                <a:blip r:embed="rId2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871694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Maximum likelihood estimator (MLE) (Cont’d)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33719"/>
            <a:ext cx="10205021" cy="3919761"/>
          </a:xfrm>
        </p:spPr>
        <p:txBody>
          <a:bodyPr>
            <a:no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See Problem Set 2, Question 4 &amp; 5.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there is no a closed form solution for MLE. In this situation iterative methods (e.g., expectation-maximization (EM) algorithm) is used.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McLachlan, G. J., &amp; Krishnan, T. (2007).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EM algorithm and extensions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271802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Variance of MLEs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39"/>
                <a:ext cx="10205021" cy="391976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large sample size, the variance of an MLE of a single parameter is approximately the inverse of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Fisher information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𝑀𝐿𝐸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𝑛𝐼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𝑛𝐸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lowest possible value for the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Cramer-Rao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lower bound.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multidimensional parameter space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)′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Fisher information is a matrix,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𝑖𝑗</m:t>
                    </m:r>
                  </m:oMath>
                </a14:m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entry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39"/>
                <a:ext cx="10205021" cy="3919761"/>
              </a:xfrm>
              <a:blipFill>
                <a:blip r:embed="rId2"/>
                <a:stretch>
                  <a:fillRect l="-538" t="-156" r="-597" b="-8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129528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Fisher Information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74640"/>
            <a:ext cx="10205021" cy="3405284"/>
          </a:xfrm>
        </p:spPr>
        <p:txBody>
          <a:bodyPr>
            <a:no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 information provides a way to measure:</a:t>
            </a:r>
          </a:p>
          <a:p>
            <a:pPr marL="0" indent="0" algn="ctr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information that a random variable contains about parameter θ of the random variable's probability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77105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4BC4-6945-A543-A914-D96C8F15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D33F0-A8D0-67C3-F8DC-95FAC5643D13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A72A2-18C0-AFE2-932D-F656E4F72AE4}"/>
              </a:ext>
            </a:extLst>
          </p:cNvPr>
          <p:cNvSpPr txBox="1"/>
          <p:nvPr/>
        </p:nvSpPr>
        <p:spPr>
          <a:xfrm>
            <a:off x="1534696" y="2356511"/>
            <a:ext cx="983442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Potential results of a trial is known as </a:t>
            </a:r>
            <a:r>
              <a:rPr lang="en-GB" sz="2000" dirty="0">
                <a:solidFill>
                  <a:srgbClr val="FF0000"/>
                </a:solidFill>
              </a:rPr>
              <a:t>outcome</a:t>
            </a:r>
            <a:r>
              <a:rPr lang="en-GB" sz="2000" dirty="0"/>
              <a:t> or </a:t>
            </a:r>
            <a:r>
              <a:rPr lang="en-GB" sz="2000" dirty="0">
                <a:solidFill>
                  <a:srgbClr val="FF0000"/>
                </a:solidFill>
              </a:rPr>
              <a:t>event.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Example: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CEO Change in the company A in the next fiscal year,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R&amp;D expenditure in company A in the next year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The amount of money held by Company A at the end of this fiscal year</a:t>
            </a:r>
          </a:p>
        </p:txBody>
      </p:sp>
    </p:spTree>
    <p:extLst>
      <p:ext uri="{BB962C8B-B14F-4D97-AF65-F5344CB8AC3E}">
        <p14:creationId xmlns:p14="http://schemas.microsoft.com/office/powerpoint/2010/main" val="1420471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Fisher Information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40"/>
                <a:ext cx="10205021" cy="3975554"/>
              </a:xfrm>
            </p:spPr>
            <p:txBody>
              <a:bodyPr>
                <a:noAutofit/>
              </a:bodyPr>
              <a:lstStyle/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random variable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 assumed to follow a probability distribution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parameter of the distribution, the </a:t>
                </a:r>
                <a:r>
                  <a:rPr lang="en-GB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Fisher Information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calculated as the variance of the partial derivative of the log-likelihood function </a:t>
                </a:r>
                <a:r>
                  <a:rPr lang="en-GB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w.r.t.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𝜕𝜃</m:t>
                            </m:r>
                          </m:den>
                        </m:f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(1)</a:t>
                </a:r>
              </a:p>
              <a:p>
                <a:pPr marL="0" indent="0" algn="ctr">
                  <a:buNone/>
                </a:pPr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following, we show that under some regularity conditions: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(2)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40"/>
                <a:ext cx="10205021" cy="3975554"/>
              </a:xfrm>
              <a:blipFill>
                <a:blip r:embed="rId2"/>
                <a:stretch>
                  <a:fillRect l="-418" t="-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1912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Fisher Information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40"/>
                <a:ext cx="10205021" cy="3405284"/>
              </a:xfrm>
            </p:spPr>
            <p:txBody>
              <a:bodyPr>
                <a:noAutofit/>
              </a:bodyPr>
              <a:lstStyle/>
              <a:p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the variance of a </a:t>
                </a:r>
                <a:r>
                  <a:rPr lang="en-GB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r.v.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by:</a:t>
                </a:r>
              </a:p>
              <a:p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right hand side of Equation (1) can be simplified as follows</a:t>
                </a:r>
              </a:p>
              <a:p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𝜕𝜃</m:t>
                            </m:r>
                          </m:den>
                        </m:f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𝜕𝜃</m:t>
                                </m:r>
                              </m:den>
                            </m:f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ℓ(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(3)</a:t>
                </a:r>
              </a:p>
              <a:p>
                <a:pPr marL="0" indent="0" algn="ctr">
                  <a:buNone/>
                </a:pPr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40"/>
                <a:ext cx="10205021" cy="3405284"/>
              </a:xfrm>
              <a:blipFill>
                <a:blip r:embed="rId2"/>
                <a:stretch>
                  <a:fillRect l="-418" b="-14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753591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Fisher Information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40"/>
                <a:ext cx="10205021" cy="3405284"/>
              </a:xfrm>
            </p:spPr>
            <p:txBody>
              <a:bodyPr>
                <a:noAutofit/>
              </a:bodyPr>
              <a:lstStyle/>
              <a:p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second expectation in Equation (3) is zero because using LOTUS we 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𝜕𝜃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𝜕𝜃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(4)</a:t>
                </a:r>
              </a:p>
              <a:p>
                <a:pPr marL="0" indent="0" algn="ctr">
                  <a:buNone/>
                </a:pPr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other hand, the log-likelihood function is defined by the natural logarithm of likelihood function (density function). Thus: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𝜕𝜃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𝜕𝜃</m:t>
                        </m:r>
                      </m:den>
                    </m:f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𝜕𝜃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(5)</a:t>
                </a:r>
              </a:p>
              <a:p>
                <a:pPr marL="0" indent="0" algn="ctr">
                  <a:buNone/>
                </a:pPr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40"/>
                <a:ext cx="10205021" cy="3405284"/>
              </a:xfrm>
              <a:blipFill>
                <a:blip r:embed="rId2"/>
                <a:stretch>
                  <a:fillRect l="-418" t="-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520437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Fisher Information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40"/>
                <a:ext cx="10205021" cy="3405284"/>
              </a:xfrm>
            </p:spPr>
            <p:txBody>
              <a:bodyPr>
                <a:noAutofit/>
              </a:bodyPr>
              <a:lstStyle/>
              <a:p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Equation (5) in Equation (4) gives: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).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the regularity conditions are hold,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take the partial differentiation outside the integral,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𝜕𝜃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density function, thus,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from there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𝜕𝜃</m:t>
                        </m:r>
                      </m:den>
                    </m:f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finding shows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𝜕𝜃</m:t>
                            </m:r>
                          </m:den>
                        </m:f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ℓ(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𝜕𝜃</m:t>
                                </m:r>
                              </m:den>
                            </m:f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ℓ(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(6)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40"/>
                <a:ext cx="10205021" cy="3405284"/>
              </a:xfrm>
              <a:blipFill>
                <a:blip r:embed="rId2"/>
                <a:stretch>
                  <a:fillRect l="-239" b="-157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45659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Fisher Information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40"/>
                <a:ext cx="10205021" cy="3405284"/>
              </a:xfrm>
            </p:spPr>
            <p:txBody>
              <a:bodyPr>
                <a:noAutofit/>
              </a:bodyPr>
              <a:lstStyle/>
              <a:p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we start from Equation (2) and reach to Equation (6). In other words, we want to show that</a:t>
                </a:r>
                <a:endParaRPr lang="en-GB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𝜕𝜃</m:t>
                                </m:r>
                              </m:den>
                            </m:f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	(7)</a:t>
                </a:r>
              </a:p>
              <a:p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this purpose, we note that using Equation (5):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𝜕𝜃</m:t>
                                </m:r>
                              </m:den>
                            </m:f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𝜕𝜃</m:t>
                                </m:r>
                              </m:den>
                            </m:f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;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;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(8)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40"/>
                <a:ext cx="10205021" cy="3405284"/>
              </a:xfrm>
              <a:blipFill>
                <a:blip r:embed="rId2"/>
                <a:stretch>
                  <a:fillRect l="-418" t="-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192250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Fisher Information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40"/>
                <a:ext cx="10205021" cy="3405284"/>
              </a:xfrm>
            </p:spPr>
            <p:txBody>
              <a:bodyPr>
                <a:noAutofit/>
              </a:bodyPr>
              <a:lstStyle/>
              <a:p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expectation from both side of Equation (8) gives:</a:t>
                </a:r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;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;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𝜕𝜃</m:t>
                                </m:r>
                              </m:den>
                            </m:f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(9)</a:t>
                </a:r>
              </a:p>
              <a:p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Again, assuming regularity conditions, the first term in the last equation is zero which proves Equation (7). </a:t>
                </a:r>
              </a:p>
              <a:p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This, in turn, proves: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ℓ(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40"/>
                <a:ext cx="10205021" cy="3405284"/>
              </a:xfrm>
              <a:blipFill>
                <a:blip r:embed="rId2"/>
                <a:stretch>
                  <a:fillRect l="-418" t="-179" r="-956" b="-14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19581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Fisher Information for </a:t>
            </a:r>
            <a:r>
              <a:rPr lang="en-GB" b="1" dirty="0" err="1"/>
              <a:t>i.i.d</a:t>
            </a:r>
            <a:r>
              <a:rPr lang="en-GB" b="1" dirty="0"/>
              <a:t>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39"/>
                <a:ext cx="10205021" cy="3936225"/>
              </a:xfrm>
            </p:spPr>
            <p:txBody>
              <a:bodyPr>
                <a:noAutofit/>
              </a:bodyPr>
              <a:lstStyle/>
              <a:p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generalize the Fisher information to an </a:t>
                </a:r>
                <a:r>
                  <a:rPr lang="en-GB" sz="1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i.i.d</a:t>
                </a:r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sample of size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 </a:t>
                </a:r>
                <a:r>
                  <a:rPr lang="en-GB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i.i.d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sample,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other hand,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expectation in the right hand side is the definition of Fisher information. Thus, for a sample of size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𝑛𝐼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39"/>
                <a:ext cx="10205021" cy="3936225"/>
              </a:xfrm>
              <a:blipFill>
                <a:blip r:embed="rId2"/>
                <a:stretch>
                  <a:fillRect l="-418" t="-155" b="-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93749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Cramer-Rao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39"/>
                <a:ext cx="10205021" cy="3936225"/>
              </a:xfrm>
            </p:spPr>
            <p:txBody>
              <a:bodyPr>
                <a:noAutofit/>
              </a:bodyPr>
              <a:lstStyle/>
              <a:p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a very important inequality regarding the variance of a MLE, i.e., </a:t>
                </a:r>
                <a:r>
                  <a:rPr lang="en-GB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Cramer-Rao inequality</a:t>
                </a:r>
              </a:p>
              <a:p>
                <a:endParaRPr lang="en-GB" sz="1800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Cramer-Rao inequality says that the variance of an unbiased MLE </a:t>
                </a:r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 cannot be smaller than the inverse of Fisher information</a:t>
                </a:r>
              </a:p>
              <a:p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𝑛𝐼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one estimator achieves the lower bound of the Cramer-Rao inequality (CRLB), it is called an </a:t>
                </a:r>
                <a:r>
                  <a:rPr lang="en-GB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efficient estimator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39"/>
                <a:ext cx="10205021" cy="3936225"/>
              </a:xfrm>
              <a:blipFill>
                <a:blip r:embed="rId2"/>
                <a:stretch>
                  <a:fillRect l="-418" t="-155" b="-4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42104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39"/>
                <a:ext cx="10205021" cy="3936225"/>
              </a:xfrm>
            </p:spPr>
            <p:txBody>
              <a:bodyPr>
                <a:noAutofit/>
              </a:bodyPr>
              <a:lstStyle/>
              <a:p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we have a sample from </a:t>
                </a:r>
                <a:r>
                  <a:rPr lang="en-GB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distribution </a:t>
                </a:r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following probability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  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=0,1,2,…   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&gt;0)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the mean and variance of a </a:t>
                </a:r>
                <a:r>
                  <a:rPr lang="en-GB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r.v.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Poisson distribution is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we want to estimate the MLE of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then, to compute its variance. And compare the result with the lower bound of Cramer-Rao inequality.</a:t>
                </a: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Log-likelihood function of Poisson distribution is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39"/>
                <a:ext cx="10205021" cy="3936225"/>
              </a:xfrm>
              <a:blipFill>
                <a:blip r:embed="rId2"/>
                <a:stretch>
                  <a:fillRect l="-418" t="-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118057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Example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39"/>
                <a:ext cx="10205021" cy="3936225"/>
              </a:xfrm>
            </p:spPr>
            <p:txBody>
              <a:bodyPr>
                <a:noAutofit/>
              </a:bodyPr>
              <a:lstStyle/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First, we find the MLE of</a:t>
                </a:r>
                <a:r>
                  <a:rPr lang="en-GB" sz="18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𝜕𝜆</m:t>
                        </m:r>
                      </m:den>
                    </m:f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=−1+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(1)</a:t>
                </a: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 the equation above to zero gives: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𝑉𝑎𝑟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GB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𝑀𝐿𝐸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obtain the lower bound of Cramer-Rao inequality for an unbiased estimator from Poisson distribution, we compute the Fisher information. Thus, using Equation (1)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39"/>
                <a:ext cx="10205021" cy="3936225"/>
              </a:xfrm>
              <a:blipFill>
                <a:blip r:embed="rId2"/>
                <a:stretch>
                  <a:fillRect l="-418" t="-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07717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Random variable (</a:t>
            </a:r>
            <a:r>
              <a:rPr lang="en-GB" b="1" dirty="0" err="1"/>
              <a:t>r.v.</a:t>
            </a:r>
            <a:r>
              <a:rPr lang="en-GB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</a:t>
                </a:r>
                <a:r>
                  <a:rPr lang="en-GB" dirty="0">
                    <a:solidFill>
                      <a:srgbClr val="FF0000"/>
                    </a:solidFill>
                  </a:rPr>
                  <a:t>random variable </a:t>
                </a:r>
                <a:r>
                  <a:rPr lang="en-GB" dirty="0"/>
                  <a:t>is a numerical description of the outcome of a trial</a:t>
                </a:r>
              </a:p>
              <a:p>
                <a:endParaRPr lang="en-GB" dirty="0"/>
              </a:p>
              <a:p>
                <a:r>
                  <a:rPr lang="en-GB" dirty="0"/>
                  <a:t>There are two types of random variables:</a:t>
                </a:r>
              </a:p>
              <a:p>
                <a:pPr lvl="1"/>
                <a:r>
                  <a:rPr lang="en-GB" dirty="0">
                    <a:solidFill>
                      <a:srgbClr val="FF0000"/>
                    </a:solidFill>
                  </a:rPr>
                  <a:t>Discrete random variable</a:t>
                </a:r>
                <a:r>
                  <a:rPr lang="en-GB" dirty="0"/>
                  <a:t>: takes on discrete values</a:t>
                </a:r>
              </a:p>
              <a:p>
                <a:pPr marL="914400" lvl="2" indent="0">
                  <a:buNone/>
                </a:pPr>
                <a:r>
                  <a:rPr lang="en-GB" sz="1400" dirty="0"/>
                  <a:t>In the example of CEO change, we can define a dummy variable (1 for change and 0 otherwise)</a:t>
                </a:r>
              </a:p>
              <a:p>
                <a:pPr lvl="2"/>
                <a:endParaRPr lang="en-GB" sz="1400" dirty="0"/>
              </a:p>
              <a:p>
                <a:pPr lvl="1"/>
                <a:r>
                  <a:rPr lang="en-GB" dirty="0">
                    <a:solidFill>
                      <a:srgbClr val="FF0000"/>
                    </a:solidFill>
                  </a:rPr>
                  <a:t>Continuous random variable</a:t>
                </a:r>
                <a:r>
                  <a:rPr lang="en-GB" dirty="0"/>
                  <a:t>: takes on any possible values in a range</a:t>
                </a:r>
              </a:p>
              <a:p>
                <a:pPr marL="914400" lvl="2" indent="0">
                  <a:buNone/>
                </a:pPr>
                <a:r>
                  <a:rPr lang="en-GB" dirty="0"/>
                  <a:t>In the example of </a:t>
                </a:r>
                <a:r>
                  <a:rPr lang="en-GB" sz="1600" dirty="0"/>
                  <a:t>R&amp;D expenditure</a:t>
                </a:r>
                <a:r>
                  <a:rPr lang="en-GB" dirty="0"/>
                  <a:t>, it may be any non-negative value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FDE45D-2FF4-403C-6655-2C408DDC82A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39216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Example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74639"/>
                <a:ext cx="10205021" cy="3936225"/>
              </a:xfrm>
            </p:spPr>
            <p:txBody>
              <a:bodyPr>
                <a:noAutofit/>
              </a:bodyPr>
              <a:lstStyle/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Fisher information is given by: </a:t>
                </a:r>
                <a:endParaRPr lang="en-GB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lower bound of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Cramer-Rao inequality for an unbiased estimator is given by: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d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den>
                          </m:f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coincides with the variance of MLE.</a:t>
                </a:r>
              </a:p>
              <a:p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MLE in Poisson distribution is an efficient estimator</a:t>
                </a:r>
              </a:p>
              <a:p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74639"/>
                <a:ext cx="10205021" cy="3936225"/>
              </a:xfrm>
              <a:blipFill>
                <a:blip r:embed="rId2"/>
                <a:stretch>
                  <a:fillRect l="-538" t="-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924823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Applications of Fisher information in Statistics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74639"/>
            <a:ext cx="10205021" cy="393622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applications of Fisher information in Statistics are: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and constructing confidence intervals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Jeffreys’s prior in Bayesian statistics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model complexity in 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minimum </a:t>
            </a:r>
            <a:r>
              <a:rPr lang="en-US" sz="1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length (MLD)</a:t>
            </a:r>
            <a:endParaRPr lang="en-US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Ly, A.,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Marsman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Verhagen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Grasman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Wagenmakers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 (2017). A tutorial on Fisher information.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Mathematical Psychology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40-55.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80523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E2B-3FB4-0D10-1781-027FC558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15732"/>
            <a:ext cx="9520158" cy="2647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Section 4</a:t>
            </a:r>
          </a:p>
          <a:p>
            <a:pPr marL="0" indent="0" algn="ctr">
              <a:buNone/>
            </a:pP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 testing</a:t>
            </a:r>
            <a:endParaRPr lang="en-GB" sz="6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4767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Null and alternative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133719"/>
                <a:ext cx="9520158" cy="391976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a statistical hypothesis testing can be written in one of the following forms:</a:t>
                </a: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                             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                                      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GB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parameter of interest </a:t>
                </a:r>
                <a:r>
                  <a:rPr lang="en-GB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that we want to test its equality to a prespecified value</a:t>
                </a:r>
                <a:r>
                  <a:rPr lang="en-GB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GB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 hypothesis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left one is a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two-tailed test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other ones is a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one-tailed test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133719"/>
                <a:ext cx="9520158" cy="3919761"/>
              </a:xfrm>
              <a:blipFill>
                <a:blip r:embed="rId2"/>
                <a:stretch>
                  <a:fillRect l="-320" t="-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DFE11F-A5B5-BBDB-6A90-E04D60EFDA4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8753333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Type I &amp; II errors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33719"/>
            <a:ext cx="9520158" cy="345061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hypothesis testing, we face two types of errors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See Problem Set 2, Question 2.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FE11F-A5B5-BBDB-6A90-E04D60EFDA4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29C46EA-3D46-96C7-68D2-70EAF5EF95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357014"/>
                  </p:ext>
                </p:extLst>
              </p:nvPr>
            </p:nvGraphicFramePr>
            <p:xfrm>
              <a:off x="1948180" y="2845646"/>
              <a:ext cx="8127999" cy="16510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6008163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0905945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75424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Null hypothesis is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52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Rejected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Type I error</a:t>
                          </a:r>
                        </a:p>
                        <a:p>
                          <a:pPr algn="ctr"/>
                          <a:r>
                            <a:rPr lang="en-GB" b="0" dirty="0"/>
                            <a:t>Probability=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Correct decision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836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Not rejected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Correct decision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Type II error</a:t>
                          </a:r>
                        </a:p>
                        <a:p>
                          <a:pPr algn="ctr"/>
                          <a:r>
                            <a:rPr lang="en-GB" b="0" dirty="0"/>
                            <a:t>Probability=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77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29C46EA-3D46-96C7-68D2-70EAF5EF95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357014"/>
                  </p:ext>
                </p:extLst>
              </p:nvPr>
            </p:nvGraphicFramePr>
            <p:xfrm>
              <a:off x="1948180" y="2845646"/>
              <a:ext cx="8127999" cy="16510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6008163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0905945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75424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Null hypothesis is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522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Rejected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25" t="-61321" r="-100450" b="-1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Correct decision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83675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Not rejected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Correct decision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775" t="-162857" r="-225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776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7996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Significant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133719"/>
                <a:ext cx="9520158" cy="3450613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risk of committing the type I error is called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significance level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is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significance level is a small value, say 0.01, 0.05, or 0.1, and must be set at the beginning of testing. It is usually 0.05.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i="0" dirty="0">
                    <a:latin typeface="+mj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 means that alternative hypothesis only have a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chance of occurring, if the null hypothesis is actually true.</a:t>
                </a: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133719"/>
                <a:ext cx="9520158" cy="3450613"/>
              </a:xfrm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DFE11F-A5B5-BBDB-6A90-E04D60EFDA4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95503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What is p-value?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33719"/>
            <a:ext cx="9520158" cy="3450613"/>
          </a:xfrm>
        </p:spPr>
        <p:txBody>
          <a:bodyPr>
            <a:no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is a data-driven value for hypothesis testing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&gt; 0.05 indicates strong evidence for the null hypothesis.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 0.05 indicates strong evidence against the null hypothesis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See Problem Set 2, Question 2.</a:t>
            </a: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FE11F-A5B5-BBDB-6A90-E04D60EFDA4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491817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447D-CC1F-76CD-72B3-899769BE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Recent criticism of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51AB-CCAE-5B57-7CCE-0638A433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162802" cy="345061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Demidenko, E. (2016). The p-value you can’t buy.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33-38.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Wasserstein, R. L., &amp; Lazar, N. A. (2016). The ASA statement on p-values: context, process, and purpose.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129-133.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Wasserstein, R. L.,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Schirm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L., &amp; Lazar, N. A. (2019). Moving to a world beyond “p&lt; 0.05”.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(sup1), 1-19.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ABF4A-677C-1917-232C-643DF6E7247B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323109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BDD-6AB8-4CBF-B3B7-00C80BA3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81602-1BB0-C074-41F1-CE782812B033}"/>
              </a:ext>
            </a:extLst>
          </p:cNvPr>
          <p:cNvSpPr txBox="1"/>
          <p:nvPr/>
        </p:nvSpPr>
        <p:spPr>
          <a:xfrm>
            <a:off x="1361439" y="5217659"/>
            <a:ext cx="473456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statistics I: basic bivariate techniques, </a:t>
            </a:r>
          </a:p>
          <a:p>
            <a:pPr algn="l"/>
            <a:r>
              <a:rPr lang="en-US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Warner, Rebecca M, </a:t>
            </a:r>
          </a:p>
          <a:p>
            <a:pPr algn="l"/>
            <a:r>
              <a:rPr lang="en-US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https://go.exlibris.link/TzYSCMHg</a:t>
            </a:r>
            <a:endParaRPr lang="en-US" sz="1400" dirty="0">
              <a:solidFill>
                <a:srgbClr val="2424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C8F3-7458-73B1-A77D-2E6100A54F4E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E813E-E483-829B-6021-D7388FE92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85" y="1950883"/>
            <a:ext cx="2536722" cy="3199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81682-E0AC-42F3-C7B1-C38C769B6625}"/>
              </a:ext>
            </a:extLst>
          </p:cNvPr>
          <p:cNvSpPr txBox="1"/>
          <p:nvPr/>
        </p:nvSpPr>
        <p:spPr>
          <a:xfrm>
            <a:off x="7589427" y="5253262"/>
            <a:ext cx="404630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for business and economics</a:t>
            </a:r>
          </a:p>
          <a:p>
            <a:pPr algn="l"/>
            <a:r>
              <a:rPr lang="en-US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Newbold, Paul; Carlson, William L; Thorne, Betty</a:t>
            </a:r>
          </a:p>
          <a:p>
            <a:pPr algn="l"/>
            <a:r>
              <a:rPr lang="en-US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https://go.exlibris.link/xTZ52RQS</a:t>
            </a:r>
            <a:endParaRPr lang="en-US" sz="1400" dirty="0">
              <a:solidFill>
                <a:srgbClr val="2424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BA78D-3473-7D6B-C4AF-EBEBB1F2D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427" y="1910147"/>
            <a:ext cx="2536722" cy="32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20638F-F104-DF35-58A1-7E3C573D51EA}"/>
              </a:ext>
            </a:extLst>
          </p:cNvPr>
          <p:cNvSpPr txBox="1"/>
          <p:nvPr/>
        </p:nvSpPr>
        <p:spPr>
          <a:xfrm>
            <a:off x="4602574" y="2630178"/>
            <a:ext cx="2668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Papoulis, A., &amp; Pillai, S. U. (1990).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variables, and stochastic processes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McGraw-Hill, New York.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1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Probability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For random variables, we can define suitable probability </a:t>
                </a:r>
                <a:r>
                  <a:rPr lang="en-GB" dirty="0">
                    <a:solidFill>
                      <a:srgbClr val="FF0000"/>
                    </a:solidFill>
                  </a:rPr>
                  <a:t>mass</a:t>
                </a:r>
                <a:r>
                  <a:rPr lang="en-GB" dirty="0"/>
                  <a:t> (for discrete variable) or </a:t>
                </a:r>
                <a:r>
                  <a:rPr lang="en-GB" dirty="0">
                    <a:solidFill>
                      <a:srgbClr val="FF0000"/>
                    </a:solidFill>
                  </a:rPr>
                  <a:t>density</a:t>
                </a:r>
                <a:r>
                  <a:rPr lang="en-GB" dirty="0"/>
                  <a:t> (for continuous variable) function  (pdf) to compute probabilities and other quantities (e.g., mean, variance, etc.)</a:t>
                </a:r>
              </a:p>
              <a:p>
                <a:r>
                  <a:rPr lang="en-GB" dirty="0"/>
                  <a:t>Probability mass function is shown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Probability density function is shown by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Based on probability rules: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, for discrete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, for continuous variable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 l="-577" b="-6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FBAFF1-9843-32A1-553F-F3083916A36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018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Cumulative distribution</a:t>
            </a:r>
            <a:r>
              <a:rPr lang="en-GB" b="1" dirty="0"/>
              <a:t> function (</a:t>
            </a:r>
            <a:r>
              <a:rPr lang="en-GB" b="1" dirty="0" err="1"/>
              <a:t>cdf</a:t>
            </a:r>
            <a:r>
              <a:rPr lang="en-GB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53754"/>
                <a:ext cx="9988710" cy="41144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cumulative distribution function (</a:t>
                </a:r>
                <a:r>
                  <a:rPr lang="en-US" dirty="0" err="1"/>
                  <a:t>cdf</a:t>
                </a:r>
                <a:r>
                  <a:rPr lang="en-US" dirty="0"/>
                  <a:t>) of a real-valued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evaluated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is the probability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will take a value less than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GB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300" dirty="0"/>
              </a:p>
              <a:p>
                <a:r>
                  <a:rPr lang="en-GB" dirty="0"/>
                  <a:t>Cumulative probabilities can be calculated using </a:t>
                </a:r>
                <a:r>
                  <a:rPr lang="en-GB" dirty="0" err="1"/>
                  <a:t>cdf</a:t>
                </a:r>
                <a:r>
                  <a:rPr lang="en-GB" dirty="0"/>
                  <a:t> as follows: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GB" dirty="0"/>
                  <a:t>Discrete random variable:             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brk m:alnAt="23"/>
                          </m:r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GB" dirty="0"/>
                  <a:t>Continuous random variables:      </a:t>
                </a:r>
                <a14:m>
                  <m:oMath xmlns:m="http://schemas.openxmlformats.org/officeDocument/2006/math">
                    <m:r>
                      <a:rPr lang="en-GB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3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GB" sz="23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dirty="0"/>
              </a:p>
              <a:p>
                <a:r>
                  <a:rPr lang="en-US" dirty="0"/>
                  <a:t>For a continuous random variable, the pdf can be found by differentiating the </a:t>
                </a:r>
                <a:r>
                  <a:rPr lang="en-US" dirty="0" err="1"/>
                  <a:t>cdf</a:t>
                </a:r>
                <a:r>
                  <a:rPr lang="en-US" dirty="0"/>
                  <a:t>: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100" dirty="0"/>
              </a:p>
              <a:p>
                <a:pPr marL="0" indent="0">
                  <a:buNone/>
                </a:pPr>
                <a:endParaRPr lang="en-GB" dirty="0"/>
              </a:p>
              <a:p>
                <a:pPr algn="ctr"/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53754"/>
                <a:ext cx="9988710" cy="4114427"/>
              </a:xfrm>
              <a:blipFill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FDE45D-2FF4-403C-6655-2C408DDC82A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1466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pdf for a transformation of continuous </a:t>
            </a:r>
            <a:r>
              <a:rPr lang="en-GB" b="1" dirty="0" err="1"/>
              <a:t>r.v.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53754"/>
                <a:ext cx="9988710" cy="41144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Suppose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 a continuous random variable. We want to find the pdf of a transformation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say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First, we consider a one-to-one increasing function. </a:t>
                </a:r>
              </a:p>
              <a:p>
                <a:r>
                  <a:rPr lang="en-GB" dirty="0"/>
                  <a:t>Since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is a one-to-one increasing function, thus, it is an invertible function.</a:t>
                </a:r>
              </a:p>
              <a:p>
                <a:r>
                  <a:rPr lang="en-GB" dirty="0"/>
                  <a:t>By definition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. Then,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Using the above </a:t>
                </a:r>
                <a:r>
                  <a:rPr lang="en-GB" dirty="0" err="1"/>
                  <a:t>cdf</a:t>
                </a:r>
                <a:r>
                  <a:rPr lang="en-GB" dirty="0"/>
                  <a:t> for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, we can obtain the pdf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:</a:t>
                </a:r>
              </a:p>
              <a:p>
                <a:r>
                  <a:rPr lang="en-GB" dirty="0"/>
                  <a:t>By using the chain rule, we have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53754"/>
                <a:ext cx="9988710" cy="4114427"/>
              </a:xfrm>
              <a:blipFill>
                <a:blip r:embed="rId2"/>
                <a:stretch>
                  <a:fillRect l="-549" t="-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FDE45D-2FF4-403C-6655-2C408DDC82A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93387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pdf for a transformation of continuous </a:t>
            </a:r>
            <a:r>
              <a:rPr lang="en-GB" sz="2800" b="1" dirty="0" err="1"/>
              <a:t>r.v.</a:t>
            </a:r>
            <a:r>
              <a:rPr lang="en-GB" sz="2800" b="1" dirty="0"/>
              <a:t>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53754"/>
                <a:ext cx="9988710" cy="411442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For any arbitrary transformation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we can show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53754"/>
                <a:ext cx="9988710" cy="4114427"/>
              </a:xfrm>
              <a:blipFill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FDE45D-2FF4-403C-6655-2C408DDC82A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414618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10050</TotalTime>
  <Words>4542</Words>
  <Application>Microsoft Office PowerPoint</Application>
  <PresentationFormat>Widescreen</PresentationFormat>
  <Paragraphs>559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Data Science &amp; Machine Learning in Finance: Introduction</vt:lpstr>
      <vt:lpstr>Outline</vt:lpstr>
      <vt:lpstr>PowerPoint Presentation</vt:lpstr>
      <vt:lpstr>Outcome</vt:lpstr>
      <vt:lpstr>Random variable (r.v.)</vt:lpstr>
      <vt:lpstr>Probability function</vt:lpstr>
      <vt:lpstr>Cumulative distribution function (cdf)</vt:lpstr>
      <vt:lpstr>pdf for a transformation of continuous r.v.</vt:lpstr>
      <vt:lpstr>pdf for a transformation of continuous r.v. (Cont’d)</vt:lpstr>
      <vt:lpstr>Joint density (probability) function</vt:lpstr>
      <vt:lpstr>Independent r.vs</vt:lpstr>
      <vt:lpstr>Marginal density (probability) function</vt:lpstr>
      <vt:lpstr>Conditional probability function</vt:lpstr>
      <vt:lpstr>Conditional probability function: Example</vt:lpstr>
      <vt:lpstr>Joint density for i.i.d random variables</vt:lpstr>
      <vt:lpstr>Mathematical expectation</vt:lpstr>
      <vt:lpstr>Mathematical expectation (Cont’d)</vt:lpstr>
      <vt:lpstr>Mathematical expectation (Cont’d)</vt:lpstr>
      <vt:lpstr>Conditional expectation</vt:lpstr>
      <vt:lpstr>Iterated expectation</vt:lpstr>
      <vt:lpstr>Iterated expectation (Cont’d)</vt:lpstr>
      <vt:lpstr>Variance of a r.v.</vt:lpstr>
      <vt:lpstr>PowerPoint Presentation</vt:lpstr>
      <vt:lpstr>Normal distribution</vt:lpstr>
      <vt:lpstr>Normal distribution (Cont’d)</vt:lpstr>
      <vt:lpstr>Chi-square distribution</vt:lpstr>
      <vt:lpstr>t-distribution</vt:lpstr>
      <vt:lpstr>F-distribution</vt:lpstr>
      <vt:lpstr>PowerPoint Presentation</vt:lpstr>
      <vt:lpstr>Applications of continuous distributions in Finance</vt:lpstr>
      <vt:lpstr>Applications of discrete distributions in Finance</vt:lpstr>
      <vt:lpstr>Assessing statistical distributions in practice</vt:lpstr>
      <vt:lpstr>Assessing statistical distributions in practice (Cont’d)</vt:lpstr>
      <vt:lpstr>PowerPoint Presentation</vt:lpstr>
      <vt:lpstr>Maximum likelihood estimator (MLE)</vt:lpstr>
      <vt:lpstr>Maximum likelihood estimator (MLE) (Cont’d)</vt:lpstr>
      <vt:lpstr>Maximum likelihood estimator (MLE) (Cont’d)</vt:lpstr>
      <vt:lpstr>Variance of MLEs</vt:lpstr>
      <vt:lpstr>Fisher Information</vt:lpstr>
      <vt:lpstr>Fisher Information (Cont’d)</vt:lpstr>
      <vt:lpstr>Fisher Information (Cont’d)</vt:lpstr>
      <vt:lpstr>Fisher Information (Cont’d)</vt:lpstr>
      <vt:lpstr>Fisher Information (Cont’d)</vt:lpstr>
      <vt:lpstr>Fisher Information (Cont’d)</vt:lpstr>
      <vt:lpstr>Fisher Information (Cont’d)</vt:lpstr>
      <vt:lpstr>Fisher Information for i.i.d sample</vt:lpstr>
      <vt:lpstr>Cramer-Rao inequality</vt:lpstr>
      <vt:lpstr>Example</vt:lpstr>
      <vt:lpstr>Example (Cont’d)</vt:lpstr>
      <vt:lpstr>Example (Cont’d)</vt:lpstr>
      <vt:lpstr>Applications of Fisher information in Statistics</vt:lpstr>
      <vt:lpstr>PowerPoint Presentation</vt:lpstr>
      <vt:lpstr>Null and alternative hypothesis</vt:lpstr>
      <vt:lpstr>Type I &amp; II errors</vt:lpstr>
      <vt:lpstr>Significant level</vt:lpstr>
      <vt:lpstr>What is p-value?</vt:lpstr>
      <vt:lpstr>Recent criticism of p-value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532</cp:revision>
  <dcterms:created xsi:type="dcterms:W3CDTF">2022-05-28T15:29:58Z</dcterms:created>
  <dcterms:modified xsi:type="dcterms:W3CDTF">2023-02-09T19:47:14Z</dcterms:modified>
</cp:coreProperties>
</file>