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4"/>
  </p:notesMasterIdLst>
  <p:sldIdLst>
    <p:sldId id="256" r:id="rId2"/>
    <p:sldId id="260" r:id="rId3"/>
    <p:sldId id="304" r:id="rId4"/>
    <p:sldId id="282" r:id="rId5"/>
    <p:sldId id="285" r:id="rId6"/>
    <p:sldId id="292" r:id="rId7"/>
    <p:sldId id="297" r:id="rId8"/>
    <p:sldId id="298" r:id="rId9"/>
    <p:sldId id="293" r:id="rId10"/>
    <p:sldId id="301" r:id="rId11"/>
    <p:sldId id="284" r:id="rId12"/>
    <p:sldId id="300" r:id="rId13"/>
    <p:sldId id="299" r:id="rId14"/>
    <p:sldId id="273" r:id="rId15"/>
    <p:sldId id="269" r:id="rId16"/>
    <p:sldId id="295" r:id="rId17"/>
    <p:sldId id="287" r:id="rId18"/>
    <p:sldId id="294" r:id="rId19"/>
    <p:sldId id="302" r:id="rId20"/>
    <p:sldId id="278" r:id="rId21"/>
    <p:sldId id="279" r:id="rId22"/>
    <p:sldId id="281" r:id="rId23"/>
    <p:sldId id="303" r:id="rId24"/>
    <p:sldId id="290" r:id="rId25"/>
    <p:sldId id="291" r:id="rId26"/>
    <p:sldId id="305" r:id="rId27"/>
    <p:sldId id="289" r:id="rId28"/>
    <p:sldId id="306" r:id="rId29"/>
    <p:sldId id="307" r:id="rId30"/>
    <p:sldId id="308" r:id="rId31"/>
    <p:sldId id="283" r:id="rId32"/>
    <p:sldId id="25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5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6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o.exlibris.link/TzYSCMH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o.exlibris.link/xTZ52RQ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Science &amp; Machine Learning in Finance:</a:t>
            </a:r>
            <a:br>
              <a:rPr lang="en-GB" dirty="0"/>
            </a:br>
            <a:r>
              <a:rPr lang="en-GB" sz="4400" i="1" dirty="0"/>
              <a:t>Introduction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1596" y="3786844"/>
            <a:ext cx="8561746" cy="2541430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</a:p>
          <a:p>
            <a:endParaRPr lang="fa-IR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Joint density for </a:t>
            </a:r>
            <a:r>
              <a:rPr lang="en-GB" b="1" dirty="0" err="1"/>
              <a:t>i.i.d</a:t>
            </a:r>
            <a:r>
              <a:rPr lang="en-GB" b="1" dirty="0"/>
              <a:t>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i.i.d random variables are </a:t>
                </a:r>
                <a:r>
                  <a:rPr lang="en-GB" dirty="0">
                    <a:solidFill>
                      <a:srgbClr val="FF0000"/>
                    </a:solidFill>
                  </a:rPr>
                  <a:t>independent</a:t>
                </a:r>
                <a:r>
                  <a:rPr lang="en-GB" dirty="0"/>
                  <a:t> and </a:t>
                </a:r>
                <a:r>
                  <a:rPr lang="en-GB" dirty="0">
                    <a:solidFill>
                      <a:srgbClr val="FF0000"/>
                    </a:solidFill>
                  </a:rPr>
                  <a:t>identically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rgbClr val="FF0000"/>
                    </a:solidFill>
                  </a:rPr>
                  <a:t>distributed</a:t>
                </a:r>
                <a:r>
                  <a:rPr lang="en-GB" dirty="0"/>
                  <a:t> random variables </a:t>
                </a:r>
              </a:p>
              <a:p>
                <a:r>
                  <a:rPr lang="en-GB" dirty="0"/>
                  <a:t>Joint density for </a:t>
                </a:r>
                <a:r>
                  <a:rPr lang="en-GB" dirty="0" err="1"/>
                  <a:t>i.i.d</a:t>
                </a:r>
                <a:r>
                  <a:rPr lang="en-GB" dirty="0"/>
                  <a:t> random variables equals to the product of density of each variable.</a:t>
                </a:r>
              </a:p>
              <a:p>
                <a:r>
                  <a:rPr lang="en-GB" dirty="0"/>
                  <a:t>Suppose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/>
                  <a:t> be a vector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i.i.d</a:t>
                </a:r>
                <a:r>
                  <a:rPr lang="en-GB" dirty="0"/>
                  <a:t> random variables, 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 err="1"/>
                  <a:t>i.i.d</a:t>
                </a:r>
                <a:r>
                  <a:rPr lang="en-GB" dirty="0"/>
                  <a:t> random variables have a crucial role in statistics and probabilities </a:t>
                </a:r>
              </a:p>
              <a:p>
                <a:r>
                  <a:rPr lang="en-GB" b="1" dirty="0"/>
                  <a:t>Example</a:t>
                </a:r>
                <a:r>
                  <a:rPr lang="en-GB" dirty="0"/>
                  <a:t>: See Problem Set 2, Questions 4, and 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  <a:blipFill>
                <a:blip r:embed="rId2"/>
                <a:stretch>
                  <a:fillRect l="-577" t="-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0A0129-CC0C-C0CC-CBEC-B76E06B92A83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6800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Mathematical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For discrete random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For continuous random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b="0" dirty="0"/>
              </a:p>
              <a:p>
                <a:r>
                  <a:rPr lang="en-GB" b="1" dirty="0"/>
                  <a:t>Example</a:t>
                </a:r>
                <a:r>
                  <a:rPr lang="en-GB" dirty="0"/>
                  <a:t>: See Problem Set 1, Question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480443E-5CFB-92A6-E75A-1A25BE3661EF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81407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Conditional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Using conditional distribution, we can define conditional expectation: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1" dirty="0"/>
                  <a:t>Example</a:t>
                </a:r>
                <a:r>
                  <a:rPr lang="en-GB" dirty="0"/>
                  <a:t>: See Problem Set 1, Question 1 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364C74-F061-670C-BFAC-92DF0A2A1CA5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85205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Iterated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Iterated expectation states that the mean of Y is the weighted average of the conditional expectation of Y given X: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It can be shown that (</a:t>
                </a:r>
                <a:r>
                  <a:rPr lang="en-GB" dirty="0">
                    <a:solidFill>
                      <a:srgbClr val="FF0000"/>
                    </a:solidFill>
                  </a:rPr>
                  <a:t>law of iterated expectation</a:t>
                </a:r>
                <a:r>
                  <a:rPr lang="en-GB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r>
                  <a:rPr lang="en-GB" b="1" dirty="0"/>
                  <a:t>Example</a:t>
                </a:r>
                <a:r>
                  <a:rPr lang="en-GB" dirty="0"/>
                  <a:t>: See Problem Set 1, Question 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707" b="-2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47205EB-E8EE-EAA4-9E2A-0DCE23551821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38920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EE2B-3FB4-0D10-1781-027FC558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015732"/>
            <a:ext cx="9520158" cy="26477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400" dirty="0"/>
              <a:t>Section 2</a:t>
            </a:r>
          </a:p>
          <a:p>
            <a:pPr marL="0" indent="0" algn="ctr">
              <a:buNone/>
            </a:pPr>
            <a:r>
              <a:rPr lang="en-GB" sz="5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statistical distribution in finance</a:t>
            </a:r>
            <a:endParaRPr lang="en-GB" sz="5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950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5794" y="1915815"/>
                <a:ext cx="5225845" cy="423758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 normal distribution with mean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standard deviation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is denoted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GB" b="0" dirty="0"/>
                  <a:t>.</a:t>
                </a:r>
              </a:p>
              <a:p>
                <a:endParaRPr lang="en-GB" b="0" dirty="0"/>
              </a:p>
              <a:p>
                <a:r>
                  <a:rPr lang="en-GB" dirty="0"/>
                  <a:t>Density function of normal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⁡{−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5794" y="1915815"/>
                <a:ext cx="5225845" cy="4237584"/>
              </a:xfrm>
              <a:blipFill>
                <a:blip r:embed="rId2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8BCB4E7-56AA-B1E0-25B6-0C1A532D1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90" y="2369575"/>
            <a:ext cx="5490039" cy="3175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7EB134-9D5F-35BC-F3BF-329E45090C56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40354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Normal distribution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296" y="2053466"/>
                <a:ext cx="10922984" cy="312628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GB" b="1" i="1" dirty="0">
                    <a:solidFill>
                      <a:srgbClr val="FF0000"/>
                    </a:solidFill>
                  </a:rPr>
                  <a:t>Some properties of Normal distribution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It is a distribution for continuous variables with real values over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However, most of the probability (area under curve) is gathered within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around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, approx. 99.7%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Symmetric around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, i.e.,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Mean = Median = Mode</a:t>
                </a:r>
              </a:p>
              <a:p>
                <a:pPr marL="800100" lvl="1" indent="-3429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GB" dirty="0"/>
                  <a:t>A normal distribution with mean 0 and standard deviation 1 is called </a:t>
                </a:r>
                <a:r>
                  <a:rPr lang="en-GB" dirty="0">
                    <a:solidFill>
                      <a:srgbClr val="FF0000"/>
                    </a:solidFill>
                  </a:rPr>
                  <a:t>standard normal distribution </a:t>
                </a:r>
                <a:r>
                  <a:rPr lang="en-GB" dirty="0"/>
                  <a:t>and is denoted by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296" y="2053466"/>
                <a:ext cx="10922984" cy="3126288"/>
              </a:xfrm>
              <a:blipFill>
                <a:blip r:embed="rId3"/>
                <a:stretch>
                  <a:fillRect l="-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DF271DA-C419-51DC-5413-A42917A307D5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8420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Chi-square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2942" y="1915815"/>
                <a:ext cx="5963265" cy="4237584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be independent random variables with standard normal distribution,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denotes Chi-squared distribution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degrees of freedom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1700" dirty="0"/>
                  <a:t>It is skewed to the right</a:t>
                </a:r>
                <a:endParaRPr lang="en-GB" sz="17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1700" dirty="0"/>
                  <a:t>The shape of a chi-square distribution changes with </a:t>
                </a:r>
                <a:r>
                  <a:rPr lang="en-US" sz="1700" i="1" dirty="0"/>
                  <a:t>n</a:t>
                </a:r>
                <a:endParaRPr lang="en-GB" sz="1700" i="1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2942" y="1915815"/>
                <a:ext cx="5963265" cy="4237584"/>
              </a:xfrm>
              <a:blipFill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9972AA4-46F3-DC78-6553-55361ED8A890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7E202-355B-E3A0-67D7-284211FC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960" y="2228032"/>
            <a:ext cx="4281170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9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i="1" dirty="0"/>
              <a:t>t</a:t>
            </a:r>
            <a:r>
              <a:rPr lang="en-GB" b="1" dirty="0"/>
              <a:t>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3722" y="1899214"/>
                <a:ext cx="5963265" cy="4237584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then the random variable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with </a:t>
                </a:r>
                <a:r>
                  <a:rPr lang="en-GB" sz="1800" i="1" dirty="0">
                    <a:solidFill>
                      <a:schemeClr val="tx1"/>
                    </a:solidFill>
                  </a:rPr>
                  <a:t>t</a:t>
                </a:r>
                <a:r>
                  <a:rPr lang="en-GB" sz="1800" dirty="0"/>
                  <a:t>-distribution </a:t>
                </a:r>
                <a:r>
                  <a:rPr lang="en-GB" sz="1800" dirty="0">
                    <a:solidFill>
                      <a:schemeClr val="tx1"/>
                    </a:solidFill>
                  </a:rPr>
                  <a:t>is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GB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b="0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denotes </a:t>
                </a:r>
                <a:r>
                  <a:rPr lang="en-GB" i="1" dirty="0"/>
                  <a:t>t</a:t>
                </a:r>
                <a:r>
                  <a:rPr lang="en-GB" dirty="0"/>
                  <a:t>-distribution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degrees of freedom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600" dirty="0"/>
                  <a:t>For large values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, it tends to a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600" dirty="0"/>
                  <a:t>It is Symmetric around 0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GB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3722" y="1899214"/>
                <a:ext cx="5963265" cy="4237584"/>
              </a:xfrm>
              <a:blipFill>
                <a:blip r:embed="rId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6049FC8-6080-08FC-8561-D6C0F7016BD2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A20BD-459E-FDCB-1B8C-5BB27ED6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987" y="2113280"/>
            <a:ext cx="4543548" cy="37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3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i="1" dirty="0"/>
              <a:t>F</a:t>
            </a:r>
            <a:r>
              <a:rPr lang="en-GB" b="1" dirty="0"/>
              <a:t>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3722" y="1899214"/>
                <a:ext cx="5963265" cy="4074866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then the random variable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with </a:t>
                </a:r>
                <a:r>
                  <a:rPr lang="en-GB" sz="1800" i="1" dirty="0">
                    <a:solidFill>
                      <a:schemeClr val="tx1"/>
                    </a:solidFill>
                  </a:rPr>
                  <a:t>F</a:t>
                </a:r>
                <a:r>
                  <a:rPr lang="en-GB" sz="1800" dirty="0"/>
                  <a:t>-distribution </a:t>
                </a:r>
                <a:r>
                  <a:rPr lang="en-GB" sz="1800" dirty="0">
                    <a:solidFill>
                      <a:schemeClr val="tx1"/>
                    </a:solidFill>
                  </a:rPr>
                  <a:t>is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en-GB" b="0" dirty="0"/>
                  <a:t>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denotes </a:t>
                </a:r>
                <a:r>
                  <a:rPr lang="en-GB" i="1" dirty="0"/>
                  <a:t>F</a:t>
                </a:r>
                <a:r>
                  <a:rPr lang="en-GB" dirty="0"/>
                  <a:t>-distribution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and </a:t>
                </a:r>
                <a:r>
                  <a:rPr lang="en-GB" i="1" dirty="0"/>
                  <a:t>m</a:t>
                </a:r>
                <a:r>
                  <a:rPr lang="en-GB" dirty="0"/>
                  <a:t>  degrees of freedom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600" dirty="0"/>
                  <a:t>It is for a continuous random variable with positive values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GB" sz="1600" dirty="0"/>
                  <a:t>Skewed to the right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GB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3722" y="1899214"/>
                <a:ext cx="5963265" cy="4074866"/>
              </a:xfrm>
              <a:blipFill>
                <a:blip r:embed="rId2"/>
                <a:stretch>
                  <a:fillRect l="-1125" r="-7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6049FC8-6080-08FC-8561-D6C0F7016BD2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61ED9-20F2-F3D2-73E4-00CA051C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190" y="2527343"/>
            <a:ext cx="43053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6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772816"/>
            <a:ext cx="9520158" cy="2044991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rgbClr val="0070C0"/>
                </a:solidFill>
              </a:rPr>
              <a:t>Section 1</a:t>
            </a:r>
            <a:r>
              <a:rPr lang="en-GB" sz="1800" dirty="0"/>
              <a:t>: Fundamentals</a:t>
            </a:r>
          </a:p>
          <a:p>
            <a:r>
              <a:rPr lang="en-GB" sz="1800" b="1" dirty="0">
                <a:solidFill>
                  <a:srgbClr val="0070C0"/>
                </a:solidFill>
              </a:rPr>
              <a:t>Section 2</a:t>
            </a:r>
            <a:r>
              <a:rPr lang="en-GB" sz="1800" dirty="0"/>
              <a:t>: Popular statistical distribution in finance</a:t>
            </a:r>
          </a:p>
          <a:p>
            <a:r>
              <a:rPr lang="en-GB" sz="1800" b="1" dirty="0">
                <a:solidFill>
                  <a:srgbClr val="0070C0"/>
                </a:solidFill>
              </a:rPr>
              <a:t>Section 3</a:t>
            </a:r>
            <a:r>
              <a:rPr lang="en-GB" sz="1800" dirty="0"/>
              <a:t>: Point estimation</a:t>
            </a:r>
          </a:p>
          <a:p>
            <a:r>
              <a:rPr lang="en-GB" sz="1800" b="1" dirty="0">
                <a:solidFill>
                  <a:srgbClr val="0070C0"/>
                </a:solidFill>
              </a:rPr>
              <a:t>Section 4</a:t>
            </a:r>
            <a:r>
              <a:rPr lang="en-GB" sz="1800" dirty="0"/>
              <a:t>: Hypothesis testing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129E6-6E68-2C33-67E9-F79924C3305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FCE279-FBC1-7773-0E6B-C3ED74DA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69AA39-3E21-F532-7454-F36743D87D9C}"/>
              </a:ext>
            </a:extLst>
          </p:cNvPr>
          <p:cNvSpPr txBox="1"/>
          <p:nvPr/>
        </p:nvSpPr>
        <p:spPr>
          <a:xfrm>
            <a:off x="9861756" y="275303"/>
            <a:ext cx="209427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Relationship between statistical distributions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D884F-9F03-527F-9444-DEC5BAE4C41C}"/>
              </a:ext>
            </a:extLst>
          </p:cNvPr>
          <p:cNvSpPr txBox="1"/>
          <p:nvPr/>
        </p:nvSpPr>
        <p:spPr>
          <a:xfrm>
            <a:off x="132080" y="6350000"/>
            <a:ext cx="2560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960567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520"/>
            <a:ext cx="9841227" cy="1011378"/>
          </a:xfrm>
        </p:spPr>
        <p:txBody>
          <a:bodyPr/>
          <a:lstStyle/>
          <a:p>
            <a:r>
              <a:rPr lang="en-GB" b="1" dirty="0"/>
              <a:t>Applications of continuous distributions in Finance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1C52C-68B8-8FC2-CEC9-E6EE726D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33719"/>
            <a:ext cx="9520158" cy="3450613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Normal, Chi-square,  </a:t>
            </a:r>
            <a:r>
              <a:rPr lang="en-GB" sz="1400" i="1" dirty="0">
                <a:solidFill>
                  <a:srgbClr val="FF0000"/>
                </a:solidFill>
              </a:rPr>
              <a:t>t</a:t>
            </a:r>
            <a:r>
              <a:rPr lang="en-GB" sz="1400" dirty="0">
                <a:solidFill>
                  <a:srgbClr val="FF0000"/>
                </a:solidFill>
              </a:rPr>
              <a:t> and </a:t>
            </a:r>
            <a:r>
              <a:rPr lang="en-GB" sz="1400" i="1" dirty="0">
                <a:solidFill>
                  <a:srgbClr val="FF0000"/>
                </a:solidFill>
              </a:rPr>
              <a:t>F</a:t>
            </a:r>
            <a:r>
              <a:rPr lang="en-GB" sz="1400" dirty="0">
                <a:solidFill>
                  <a:srgbClr val="FF0000"/>
                </a:solidFill>
              </a:rPr>
              <a:t>--- </a:t>
            </a:r>
            <a:r>
              <a:rPr lang="en-GB" sz="1400" dirty="0"/>
              <a:t>Almost in all domain of finance</a:t>
            </a:r>
          </a:p>
          <a:p>
            <a:r>
              <a:rPr lang="en-GB" sz="1400" dirty="0">
                <a:solidFill>
                  <a:srgbClr val="FF0000"/>
                </a:solidFill>
              </a:rPr>
              <a:t>Lognormal --- </a:t>
            </a:r>
            <a:r>
              <a:rPr lang="en-GB" sz="1400" dirty="0"/>
              <a:t>especially in asset pricing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Cong, L. W., Li, Y., &amp; Wang, N. (2021).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Tokenomics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Dynamic adoption and valuation.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Review of Financial Studies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1105-1155.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Stein, E. M., &amp; Stein, J. C. (1991). Stock price distributions with stochastic volatility: an analytic approach.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review of financial studies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(4), 727-752.</a:t>
            </a:r>
          </a:p>
          <a:p>
            <a:r>
              <a:rPr lang="en-GB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 and its extension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especially for return prediction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Higbee, J. D., &amp; McDonald, J. B. (2021). A comparison of the GB2 and skewed generalized log-t distributions with an application in finance.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Econometrics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McDonald, J. B., &amp; Xu, Y. J. (1995). A generalization of the beta distribution with applications.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Econometrics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(1-2), 133-152.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E2819-C0CD-44BD-28FD-696BA5E15F07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26493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>
            <a:normAutofit/>
          </a:bodyPr>
          <a:lstStyle/>
          <a:p>
            <a:r>
              <a:rPr lang="en-GB" b="1" dirty="0"/>
              <a:t>Applications of discrete distributions in Finance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1C52C-68B8-8FC2-CEC9-E6EE726D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33719"/>
            <a:ext cx="9520158" cy="3450613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---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insurance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Cohn, J. B., Liu, Z., &amp; Wardlaw, M. I. (2022). Count (and count-like) data in finance.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Financial Economics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146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529-551.</a:t>
            </a:r>
          </a:p>
          <a:p>
            <a:pPr lvl="1"/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Han, L., Lutz, C., Sand, B., &amp; Stacey, D. (2021). The effects of a targeted financial constraint on the housing market.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of Financial Studies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(8), 3742-3788.</a:t>
            </a:r>
          </a:p>
          <a:p>
            <a:pPr lvl="1"/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Sunder, J., Sunder, S. V., &amp; Zhang, J. (2017). Pilot CEOs and corporate innovation.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Financial Economics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209-224.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binomial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Tang, X., Shi, J., Han, J., Shu, A., &amp; Xiao, F. (2021). Culturally diverse board and corporate innovation.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Accounting &amp; Finance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(4), 5655-5679.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7EF43-453A-D483-E02D-3D0D36AD8806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107049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EE2B-3FB4-0D10-1781-027FC558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015732"/>
            <a:ext cx="9520158" cy="2647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Section 3</a:t>
            </a:r>
          </a:p>
          <a:p>
            <a:pPr marL="0" indent="0" algn="ctr">
              <a:buNone/>
            </a:pP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estimation</a:t>
            </a:r>
            <a:endParaRPr lang="en-GB" sz="60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140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Maximum likelihood estimator (MLE)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3522" y="1946906"/>
                <a:ext cx="9520158" cy="3795133"/>
              </a:xfrm>
            </p:spPr>
            <p:txBody>
              <a:bodyPr>
                <a:noAutofit/>
              </a:bodyPr>
              <a:lstStyle/>
              <a:p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popular method to find point estimators of parameters in statistical models is </a:t>
                </a:r>
                <a:r>
                  <a:rPr lang="en-GB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likelihood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we have a sample of size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then the </a:t>
                </a:r>
                <a:r>
                  <a:rPr lang="en-US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likelihood function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 the joint density of the sample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practice, it is often convenient to work with the </a:t>
                </a:r>
                <a:r>
                  <a:rPr lang="en-US" sz="1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logarithm </a:t>
                </a:r>
                <a:r>
                  <a:rPr lang="en-US" sz="1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likelihood function, which is called the </a:t>
                </a:r>
                <a:r>
                  <a:rPr lang="en-US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log-likelihood: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sample is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i.i.d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(independent and identically distributed),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ln</m:t>
                      </m:r>
                      <m:nary>
                        <m:naryPr>
                          <m:chr m:val="∏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3522" y="1946906"/>
                <a:ext cx="9520158" cy="3795133"/>
              </a:xfrm>
              <a:blipFill>
                <a:blip r:embed="rId3"/>
                <a:stretch>
                  <a:fillRect l="-384" b="-131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2A337FE-F634-BEE1-E352-E3FE3EFECB67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988679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Maximum likelihood estimator (MLE)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133719"/>
                <a:ext cx="9939549" cy="391976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value of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maximizes the log-likelihood function: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GB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</m:t>
                          </m:r>
                          <m:r>
                            <a:rPr lang="en-GB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GB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GB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GB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See Problem Set 2, Question 4 &amp; 5.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some cases, there is no a closed form solution for MLE. In this situation iterative methods (e.g., expectation-maximization (EM) algorithm) is used. </a:t>
                </a:r>
              </a:p>
              <a:p>
                <a:pPr marL="457200" lvl="1" indent="0">
                  <a:buNone/>
                </a:pPr>
                <a:r>
                  <a:rPr lang="en-US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McLachlan, G. J., &amp; Krishnan, T. (2007). </a:t>
                </a:r>
                <a:r>
                  <a:rPr lang="en-US" b="0" i="1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EM algorithm and extensions</a:t>
                </a:r>
                <a:r>
                  <a:rPr lang="en-US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John Wiley &amp; Sons.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133719"/>
                <a:ext cx="9939549" cy="3919761"/>
              </a:xfrm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BBD736-E6E7-4AAC-8CD8-84D48B99770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271802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EE2B-3FB4-0D10-1781-027FC558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015732"/>
            <a:ext cx="9520158" cy="2647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Section 4</a:t>
            </a:r>
          </a:p>
          <a:p>
            <a:pPr marL="0" indent="0" algn="ctr">
              <a:buNone/>
            </a:pP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 testing</a:t>
            </a:r>
            <a:endParaRPr lang="en-GB" sz="60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4767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Null and alternative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133719"/>
                <a:ext cx="9520158" cy="391976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a statistical hypothesis testing can be written in one of the following forms:</a:t>
                </a: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                             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                                      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GB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parameter of interest </a:t>
                </a:r>
                <a:r>
                  <a:rPr lang="en-GB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that we want to test its equality to a prespecified value</a:t>
                </a:r>
                <a:r>
                  <a:rPr lang="en-GB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GB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hypothesis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 hypothesis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left one is a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two-tailed test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other ones is a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one-tailed test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133719"/>
                <a:ext cx="9520158" cy="3919761"/>
              </a:xfrm>
              <a:blipFill>
                <a:blip r:embed="rId2"/>
                <a:stretch>
                  <a:fillRect l="-320" t="-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DFE11F-A5B5-BBDB-6A90-E04D60EFDA4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875333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Type I and Type II errors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1C52C-68B8-8FC2-CEC9-E6EE726D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33719"/>
            <a:ext cx="9520158" cy="345061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hypothesis testing, we face two types of errors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See Problem Set 2, Question 2.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FE11F-A5B5-BBDB-6A90-E04D60EFDA4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29C46EA-3D46-96C7-68D2-70EAF5EF95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357014"/>
                  </p:ext>
                </p:extLst>
              </p:nvPr>
            </p:nvGraphicFramePr>
            <p:xfrm>
              <a:off x="1948180" y="2845646"/>
              <a:ext cx="8127999" cy="16510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6008163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00905945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75424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Null hypothesis is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52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Rejected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Type I error</a:t>
                          </a:r>
                        </a:p>
                        <a:p>
                          <a:pPr algn="ctr"/>
                          <a:r>
                            <a:rPr lang="en-GB" b="0" dirty="0"/>
                            <a:t>Probability=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GB" b="0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Correct decision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836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Not rejected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Correct decision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Type II error</a:t>
                          </a:r>
                        </a:p>
                        <a:p>
                          <a:pPr algn="ctr"/>
                          <a:r>
                            <a:rPr lang="en-GB" b="0" dirty="0"/>
                            <a:t>Probability=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GB" b="0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77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29C46EA-3D46-96C7-68D2-70EAF5EF95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357014"/>
                  </p:ext>
                </p:extLst>
              </p:nvPr>
            </p:nvGraphicFramePr>
            <p:xfrm>
              <a:off x="1948180" y="2845646"/>
              <a:ext cx="8127999" cy="16510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6008163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00905945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75424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Null hypothesis is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522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Rejected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25" t="-61321" r="-100450" b="-1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Correct decision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83675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/>
                            <a:t>Not rejected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Correct decision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775" t="-162857" r="-225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776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7996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Significant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133719"/>
                <a:ext cx="9520158" cy="3450613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risk of committing the type I error is called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significance level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is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significance level is a small value, say 0.01, 0.05, or 0.1, and must be set at the beginning of testing. It is Usually 0.05.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i="0" dirty="0">
                    <a:latin typeface="+mj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 means that alternative hypothesis only have a 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chance of occurring, if the null hypothesis is actually true.</a:t>
                </a: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5B1C52C-68B8-8FC2-CEC9-E6EE726D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133719"/>
                <a:ext cx="9520158" cy="3450613"/>
              </a:xfrm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DFE11F-A5B5-BBDB-6A90-E04D60EFDA4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9550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EE2B-3FB4-0D10-1781-027FC558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015732"/>
            <a:ext cx="9520158" cy="2647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Section 1</a:t>
            </a:r>
          </a:p>
          <a:p>
            <a:pPr marL="0" indent="0" algn="ctr">
              <a:buNone/>
            </a:pPr>
            <a:r>
              <a:rPr lang="en-GB" sz="5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  <a:endParaRPr lang="en-GB" sz="5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361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1011378"/>
          </a:xfrm>
        </p:spPr>
        <p:txBody>
          <a:bodyPr/>
          <a:lstStyle/>
          <a:p>
            <a:r>
              <a:rPr lang="en-GB" b="1" dirty="0"/>
              <a:t>What is p-value?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1C52C-68B8-8FC2-CEC9-E6EE726D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33719"/>
            <a:ext cx="9520158" cy="3450613"/>
          </a:xfrm>
        </p:spPr>
        <p:txBody>
          <a:bodyPr>
            <a:no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is a data-driven value for hypothesis testing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&gt; 0.05 indicates strong evidence for the null hypothesis.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&lt; 0.05 indicates strong evidence against the null hypothesis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See Problem Set 2, Question 2.</a:t>
            </a:r>
          </a:p>
          <a:p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FE11F-A5B5-BBDB-6A90-E04D60EFDA4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49181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447D-CC1F-76CD-72B3-899769BE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Recent criticism of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51AB-CCAE-5B57-7CCE-0638A433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162802" cy="3450613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Demidenko, E. (2016). The p-value you can’t buy.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Statistician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33-38.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Wasserstein, R. L., &amp; Lazar, N. A. (2016). The ASA statement on p-values: context, process, and purpose.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Statistician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129-133.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Wasserstein, R. L.,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Schirm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L., &amp; Lazar, N. A. (2019). Moving to a world beyond “p&lt; 0.05”.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Statistician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(sup1), 1-19.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ABF4A-677C-1917-232C-643DF6E7247B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323109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FBDD-6AB8-4CBF-B3B7-00C80BA3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81602-1BB0-C074-41F1-CE782812B033}"/>
              </a:ext>
            </a:extLst>
          </p:cNvPr>
          <p:cNvSpPr txBox="1"/>
          <p:nvPr/>
        </p:nvSpPr>
        <p:spPr>
          <a:xfrm>
            <a:off x="1361439" y="5217659"/>
            <a:ext cx="473456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statistics I: basic bivariate techniques, </a:t>
            </a:r>
          </a:p>
          <a:p>
            <a:pPr algn="l"/>
            <a:r>
              <a:rPr lang="en-US" sz="1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Warner, Rebecca M, </a:t>
            </a:r>
          </a:p>
          <a:p>
            <a:pPr algn="l"/>
            <a:r>
              <a:rPr lang="en-US" sz="1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https://go.exlibris.link/TzYSCMHg</a:t>
            </a:r>
            <a:endParaRPr lang="en-US" sz="1400" dirty="0">
              <a:solidFill>
                <a:srgbClr val="2424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C8F3-7458-73B1-A77D-2E6100A54F4E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E813E-E483-829B-6021-D7388FE92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85" y="1950883"/>
            <a:ext cx="2536722" cy="3199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81682-E0AC-42F3-C7B1-C38C769B6625}"/>
              </a:ext>
            </a:extLst>
          </p:cNvPr>
          <p:cNvSpPr txBox="1"/>
          <p:nvPr/>
        </p:nvSpPr>
        <p:spPr>
          <a:xfrm>
            <a:off x="7589427" y="5253262"/>
            <a:ext cx="404630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for business and economics</a:t>
            </a:r>
          </a:p>
          <a:p>
            <a:pPr algn="l"/>
            <a:r>
              <a:rPr lang="en-US" sz="1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Newbold, Paul; Carlson, William L; Thorne, Betty</a:t>
            </a:r>
          </a:p>
          <a:p>
            <a:pPr algn="l"/>
            <a:r>
              <a:rPr lang="en-US" sz="1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https://go.exlibris.link/xTZ52RQS</a:t>
            </a:r>
            <a:endParaRPr lang="en-US" sz="1400" dirty="0">
              <a:solidFill>
                <a:srgbClr val="2424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BA78D-3473-7D6B-C4AF-EBEBB1F2D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427" y="1910147"/>
            <a:ext cx="253672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1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4BC4-6945-A543-A914-D96C8F15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D33F0-A8D0-67C3-F8DC-95FAC5643D13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A72A2-18C0-AFE2-932D-F656E4F72AE4}"/>
              </a:ext>
            </a:extLst>
          </p:cNvPr>
          <p:cNvSpPr txBox="1"/>
          <p:nvPr/>
        </p:nvSpPr>
        <p:spPr>
          <a:xfrm>
            <a:off x="1534696" y="2356511"/>
            <a:ext cx="9834424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Potential results of a trial is known as </a:t>
            </a:r>
            <a:r>
              <a:rPr lang="en-GB" sz="2000" dirty="0">
                <a:solidFill>
                  <a:srgbClr val="FF0000"/>
                </a:solidFill>
              </a:rPr>
              <a:t>outcome</a:t>
            </a:r>
            <a:r>
              <a:rPr lang="en-GB" sz="2000" dirty="0"/>
              <a:t> or </a:t>
            </a:r>
            <a:r>
              <a:rPr lang="en-GB" sz="2000" dirty="0">
                <a:solidFill>
                  <a:srgbClr val="FF0000"/>
                </a:solidFill>
              </a:rPr>
              <a:t>event.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Example: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/>
              <a:t>CEO Change in the company A in the next fiscal year,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/>
              <a:t>R&amp;D expenditure in company A in the next year</a:t>
            </a:r>
          </a:p>
        </p:txBody>
      </p:sp>
    </p:spTree>
    <p:extLst>
      <p:ext uri="{BB962C8B-B14F-4D97-AF65-F5344CB8AC3E}">
        <p14:creationId xmlns:p14="http://schemas.microsoft.com/office/powerpoint/2010/main" val="142047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</a:t>
                </a:r>
                <a:r>
                  <a:rPr lang="en-GB" dirty="0">
                    <a:solidFill>
                      <a:srgbClr val="FF0000"/>
                    </a:solidFill>
                  </a:rPr>
                  <a:t>random variable </a:t>
                </a:r>
                <a:r>
                  <a:rPr lang="en-GB" dirty="0"/>
                  <a:t>is a numerical description of the outcome of a trial</a:t>
                </a:r>
              </a:p>
              <a:p>
                <a:endParaRPr lang="en-GB" dirty="0"/>
              </a:p>
              <a:p>
                <a:r>
                  <a:rPr lang="en-GB" dirty="0"/>
                  <a:t>There are two types of random variables:</a:t>
                </a:r>
              </a:p>
              <a:p>
                <a:pPr lvl="1"/>
                <a:r>
                  <a:rPr lang="en-GB" dirty="0">
                    <a:solidFill>
                      <a:srgbClr val="FF0000"/>
                    </a:solidFill>
                  </a:rPr>
                  <a:t>Discrete random variable</a:t>
                </a:r>
                <a:r>
                  <a:rPr lang="en-GB" dirty="0"/>
                  <a:t>: takes on discrete values</a:t>
                </a:r>
              </a:p>
              <a:p>
                <a:pPr marL="914400" lvl="2" indent="0">
                  <a:buNone/>
                </a:pPr>
                <a:r>
                  <a:rPr lang="en-GB" sz="1400" dirty="0"/>
                  <a:t>In the example of CEO change, we can define a dummy variable (1 for change and 0 otherwise)</a:t>
                </a:r>
              </a:p>
              <a:p>
                <a:pPr lvl="2"/>
                <a:endParaRPr lang="en-GB" sz="1400" dirty="0"/>
              </a:p>
              <a:p>
                <a:pPr lvl="1"/>
                <a:r>
                  <a:rPr lang="en-GB" dirty="0">
                    <a:solidFill>
                      <a:srgbClr val="FF0000"/>
                    </a:solidFill>
                  </a:rPr>
                  <a:t>Continuous random variable</a:t>
                </a:r>
                <a:r>
                  <a:rPr lang="en-GB" dirty="0"/>
                  <a:t>: takes on any possible values in a range</a:t>
                </a:r>
              </a:p>
              <a:p>
                <a:pPr marL="914400" lvl="2" indent="0">
                  <a:buNone/>
                </a:pPr>
                <a:r>
                  <a:rPr lang="en-GB" dirty="0"/>
                  <a:t>In the example of </a:t>
                </a:r>
                <a:r>
                  <a:rPr lang="en-GB" sz="1600" dirty="0"/>
                  <a:t>R&amp;D expenditure</a:t>
                </a:r>
                <a:r>
                  <a:rPr lang="en-GB" dirty="0"/>
                  <a:t>, it may be any non-negative value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FDE45D-2FF4-403C-6655-2C408DDC82A6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33921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Density (probability)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For random variables, we can define suitable </a:t>
                </a:r>
                <a:r>
                  <a:rPr lang="en-GB" dirty="0">
                    <a:solidFill>
                      <a:srgbClr val="FF0000"/>
                    </a:solidFill>
                  </a:rPr>
                  <a:t>probability</a:t>
                </a:r>
                <a:r>
                  <a:rPr lang="en-GB" dirty="0"/>
                  <a:t> (for discrete variable) or </a:t>
                </a:r>
                <a:r>
                  <a:rPr lang="en-GB" dirty="0">
                    <a:solidFill>
                      <a:srgbClr val="FF0000"/>
                    </a:solidFill>
                  </a:rPr>
                  <a:t>density</a:t>
                </a:r>
                <a:r>
                  <a:rPr lang="en-GB" dirty="0"/>
                  <a:t> (for continuous variable) function to compute probabilities and other quantities (e.g., mean, variance, etc.)</a:t>
                </a:r>
              </a:p>
              <a:p>
                <a:r>
                  <a:rPr lang="en-GB" dirty="0"/>
                  <a:t>Probability function (for discrete variables) is shown by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Density function (for continuous variables) is shown by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Based on probability rules: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, for discrete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, for continuous variable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  <a:blipFill>
                <a:blip r:embed="rId2"/>
                <a:stretch>
                  <a:fillRect l="-577" r="-1281" b="-6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FBAFF1-9843-32A1-553F-F3083916A36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7018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Joint density (probability)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1600" dirty="0"/>
                  <a:t>Similar to density function for a random variable, we can define a density or probability function for two random variables. </a:t>
                </a:r>
              </a:p>
              <a:p>
                <a:r>
                  <a:rPr lang="en-GB" sz="1600" dirty="0"/>
                  <a:t>Joint probability function for two discrete variables is denoted by a two-way table as follows:</a:t>
                </a:r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b="1" dirty="0"/>
              </a:p>
              <a:p>
                <a:r>
                  <a:rPr lang="en-GB" sz="1600" dirty="0"/>
                  <a:t>Probability rules hold here too, such as: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b="0" dirty="0"/>
                  <a:t>, etc.</a:t>
                </a:r>
              </a:p>
              <a:p>
                <a:r>
                  <a:rPr lang="en-GB" sz="1600" b="1" dirty="0"/>
                  <a:t>Example</a:t>
                </a:r>
                <a:r>
                  <a:rPr lang="en-GB" sz="1600" dirty="0"/>
                  <a:t>: See Problem Set 1, Question 1.</a:t>
                </a:r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  <a:blipFill>
                <a:blip r:embed="rId2"/>
                <a:stretch>
                  <a:fillRect l="-256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3FC76CEF-56C4-1DCA-2050-A099D58282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1004403"/>
                  </p:ext>
                </p:extLst>
              </p:nvPr>
            </p:nvGraphicFramePr>
            <p:xfrm>
              <a:off x="2361871" y="3237337"/>
              <a:ext cx="7865808" cy="15945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452">
                      <a:extLst>
                        <a:ext uri="{9D8B030D-6E8A-4147-A177-3AD203B41FA5}">
                          <a16:colId xmlns:a16="http://schemas.microsoft.com/office/drawing/2014/main" val="2838080142"/>
                        </a:ext>
                      </a:extLst>
                    </a:gridCol>
                    <a:gridCol w="1966452">
                      <a:extLst>
                        <a:ext uri="{9D8B030D-6E8A-4147-A177-3AD203B41FA5}">
                          <a16:colId xmlns:a16="http://schemas.microsoft.com/office/drawing/2014/main" val="1877003140"/>
                        </a:ext>
                      </a:extLst>
                    </a:gridCol>
                    <a:gridCol w="1966452">
                      <a:extLst>
                        <a:ext uri="{9D8B030D-6E8A-4147-A177-3AD203B41FA5}">
                          <a16:colId xmlns:a16="http://schemas.microsoft.com/office/drawing/2014/main" val="1033708932"/>
                        </a:ext>
                      </a:extLst>
                    </a:gridCol>
                    <a:gridCol w="1966452">
                      <a:extLst>
                        <a:ext uri="{9D8B030D-6E8A-4147-A177-3AD203B41FA5}">
                          <a16:colId xmlns:a16="http://schemas.microsoft.com/office/drawing/2014/main" val="3654720287"/>
                        </a:ext>
                      </a:extLst>
                    </a:gridCol>
                  </a:tblGrid>
                  <a:tr h="576748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  <a:p>
                          <a:pPr algn="l" rtl="1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64952"/>
                      </a:ext>
                    </a:extLst>
                  </a:tr>
                  <a:tr h="3392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6234061"/>
                      </a:ext>
                    </a:extLst>
                  </a:tr>
                  <a:tr h="3392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813705"/>
                      </a:ext>
                    </a:extLst>
                  </a:tr>
                  <a:tr h="3392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7995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3FC76CEF-56C4-1DCA-2050-A099D58282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1004403"/>
                  </p:ext>
                </p:extLst>
              </p:nvPr>
            </p:nvGraphicFramePr>
            <p:xfrm>
              <a:off x="2361871" y="3237337"/>
              <a:ext cx="7865808" cy="15945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452">
                      <a:extLst>
                        <a:ext uri="{9D8B030D-6E8A-4147-A177-3AD203B41FA5}">
                          <a16:colId xmlns:a16="http://schemas.microsoft.com/office/drawing/2014/main" val="2838080142"/>
                        </a:ext>
                      </a:extLst>
                    </a:gridCol>
                    <a:gridCol w="1966452">
                      <a:extLst>
                        <a:ext uri="{9D8B030D-6E8A-4147-A177-3AD203B41FA5}">
                          <a16:colId xmlns:a16="http://schemas.microsoft.com/office/drawing/2014/main" val="1877003140"/>
                        </a:ext>
                      </a:extLst>
                    </a:gridCol>
                    <a:gridCol w="1966452">
                      <a:extLst>
                        <a:ext uri="{9D8B030D-6E8A-4147-A177-3AD203B41FA5}">
                          <a16:colId xmlns:a16="http://schemas.microsoft.com/office/drawing/2014/main" val="1033708932"/>
                        </a:ext>
                      </a:extLst>
                    </a:gridCol>
                    <a:gridCol w="1966452">
                      <a:extLst>
                        <a:ext uri="{9D8B030D-6E8A-4147-A177-3AD203B41FA5}">
                          <a16:colId xmlns:a16="http://schemas.microsoft.com/office/drawing/2014/main" val="3654720287"/>
                        </a:ext>
                      </a:extLst>
                    </a:gridCol>
                  </a:tblGrid>
                  <a:tr h="576748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  <a:p>
                          <a:pPr algn="l" rtl="1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0" t="-1053" r="-200929" b="-18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053" r="-1238" b="-18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64952"/>
                      </a:ext>
                    </a:extLst>
                  </a:tr>
                  <a:tr h="3392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0" t="-171429" r="-300929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0" t="-171429" r="-200929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71429" r="-1238" b="-2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6234061"/>
                      </a:ext>
                    </a:extLst>
                  </a:tr>
                  <a:tr h="3392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0" t="-276364" r="-300929" b="-1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813705"/>
                      </a:ext>
                    </a:extLst>
                  </a:tr>
                  <a:tr h="3392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0" t="-369643" r="-30092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0" t="-369643" r="-20092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369643" r="-1238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9954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ABFE0E-004A-1B35-7318-D509ACEF492C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48651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Marginal density (probability)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From joint density (probability) function we can obtain marginal density (probability) function for each variable</a:t>
                </a:r>
              </a:p>
              <a:p>
                <a:r>
                  <a:rPr lang="en-GB" dirty="0"/>
                  <a:t>For example, for two discrete random variables with joint probability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18B6206-B5A2-54C5-D873-7F5DC097FE47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02989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E74-38E7-E5CE-CD7B-DF2D15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Conditional probability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661624" cy="38465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knowing the joint and marginal probability function of two variables, we can obtain the conditional probability function.</a:t>
                </a:r>
                <a:endParaRPr lang="en-GB" dirty="0"/>
              </a:p>
              <a:p>
                <a:r>
                  <a:rPr lang="en-GB" dirty="0"/>
                  <a:t>Conditional probability function for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given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is defined as: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b="1" dirty="0"/>
                  <a:t>Example</a:t>
                </a:r>
                <a:r>
                  <a:rPr lang="en-GB" dirty="0"/>
                  <a:t>: See Problem Set 1, Question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14BF-0DCD-83D3-996A-F8066F4D7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661624" cy="3846588"/>
              </a:xfrm>
              <a:blipFill>
                <a:blip r:embed="rId2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A10D1A-0B05-19E0-4D49-767CDFEBD939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Introduction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7720671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6143</TotalTime>
  <Words>2328</Words>
  <Application>Microsoft Office PowerPoint</Application>
  <PresentationFormat>Widescreen</PresentationFormat>
  <Paragraphs>303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Palatino Linotype</vt:lpstr>
      <vt:lpstr>Times New Roman</vt:lpstr>
      <vt:lpstr>Wingdings</vt:lpstr>
      <vt:lpstr>Gallery</vt:lpstr>
      <vt:lpstr>Data Science &amp; Machine Learning in Finance: Introduction</vt:lpstr>
      <vt:lpstr>Outline</vt:lpstr>
      <vt:lpstr>PowerPoint Presentation</vt:lpstr>
      <vt:lpstr>Outcome</vt:lpstr>
      <vt:lpstr>Random variable</vt:lpstr>
      <vt:lpstr>Density (probability) function</vt:lpstr>
      <vt:lpstr>Joint density (probability) function</vt:lpstr>
      <vt:lpstr>Marginal density (probability) function</vt:lpstr>
      <vt:lpstr>Conditional probability function</vt:lpstr>
      <vt:lpstr>Joint density for i.i.d random variables</vt:lpstr>
      <vt:lpstr>Mathematical expectation</vt:lpstr>
      <vt:lpstr>Conditional expectation</vt:lpstr>
      <vt:lpstr>Iterated expectation</vt:lpstr>
      <vt:lpstr>PowerPoint Presentation</vt:lpstr>
      <vt:lpstr>Normal distribution</vt:lpstr>
      <vt:lpstr>Normal distribution (Cont’d)</vt:lpstr>
      <vt:lpstr>Chi-square distribution</vt:lpstr>
      <vt:lpstr>t-distribution</vt:lpstr>
      <vt:lpstr>F-distribution</vt:lpstr>
      <vt:lpstr>PowerPoint Presentation</vt:lpstr>
      <vt:lpstr>Applications of continuous distributions in Finance</vt:lpstr>
      <vt:lpstr>Applications of discrete distributions in Finance</vt:lpstr>
      <vt:lpstr>PowerPoint Presentation</vt:lpstr>
      <vt:lpstr>Maximum likelihood estimator (MLE)</vt:lpstr>
      <vt:lpstr>Maximum likelihood estimator (MLE) (Cont’d)</vt:lpstr>
      <vt:lpstr>PowerPoint Presentation</vt:lpstr>
      <vt:lpstr>Null and alternative hypothesis</vt:lpstr>
      <vt:lpstr>Type I and Type II errors</vt:lpstr>
      <vt:lpstr>Significant level</vt:lpstr>
      <vt:lpstr>What is p-value?</vt:lpstr>
      <vt:lpstr>Recent criticism of p-value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367</cp:revision>
  <dcterms:created xsi:type="dcterms:W3CDTF">2022-05-28T15:29:58Z</dcterms:created>
  <dcterms:modified xsi:type="dcterms:W3CDTF">2023-01-04T21:22:48Z</dcterms:modified>
</cp:coreProperties>
</file>