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1"/>
  </p:sldMasterIdLst>
  <p:notesMasterIdLst>
    <p:notesMasterId r:id="rId12"/>
  </p:notesMasterIdLst>
  <p:sldIdLst>
    <p:sldId id="347" r:id="rId2"/>
    <p:sldId id="342" r:id="rId3"/>
    <p:sldId id="314" r:id="rId4"/>
    <p:sldId id="408" r:id="rId5"/>
    <p:sldId id="407" r:id="rId6"/>
    <p:sldId id="315" r:id="rId7"/>
    <p:sldId id="316" r:id="rId8"/>
    <p:sldId id="405" r:id="rId9"/>
    <p:sldId id="406" r:id="rId10"/>
    <p:sldId id="32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026"/>
    <a:srgbClr val="B85826"/>
    <a:srgbClr val="B83A26"/>
    <a:srgbClr val="FAEB61"/>
    <a:srgbClr val="00579C"/>
    <a:srgbClr val="FFCC66"/>
    <a:srgbClr val="6D7F9F"/>
    <a:srgbClr val="F2A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06" autoAdjust="0"/>
    <p:restoredTop sz="99832" autoAdjust="0"/>
  </p:normalViewPr>
  <p:slideViewPr>
    <p:cSldViewPr>
      <p:cViewPr varScale="1">
        <p:scale>
          <a:sx n="77" d="100"/>
          <a:sy n="77" d="100"/>
        </p:scale>
        <p:origin x="203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204CEFB-271D-44B4-B4CB-F6CA4180B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599BA0D-5317-4D75-B029-8A0B69CC63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C2F95AC-C9E0-41C0-AF38-6AE96BADF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1D424D90-A172-4D9A-9D9B-E3B17D5ECA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B69473A-A5C3-4FEA-8544-45224C874D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E56500AE-BA39-49B1-BEF3-7B3EE727D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B90F77F-F9CA-48CC-AAB4-C87FDD9A0E9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7229A-FD7B-4EE1-B04E-0F548EF78E33}" type="slidenum">
              <a:rPr lang="en-US"/>
              <a:pPr/>
              <a:t>1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5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F925FCA-D4C0-412D-A507-7500A13D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240463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800"/>
              <a:t>Copyright © 2011 Pearson Addison-Wesley. All rights reserved.</a:t>
            </a:r>
          </a:p>
        </p:txBody>
      </p:sp>
      <p:pic>
        <p:nvPicPr>
          <p:cNvPr id="3" name="Picture 3" descr="AW_URL_black_CMYK">
            <a:extLst>
              <a:ext uri="{FF2B5EF4-FFF2-40B4-BE49-F238E27FC236}">
                <a16:creationId xmlns:a16="http://schemas.microsoft.com/office/drawing/2014/main" id="{3444A0E0-E2CD-477C-A7F5-62D3DFCE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73775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0138009007_Stock_Watson_SE">
            <a:extLst>
              <a:ext uri="{FF2B5EF4-FFF2-40B4-BE49-F238E27FC236}">
                <a16:creationId xmlns:a16="http://schemas.microsoft.com/office/drawing/2014/main" id="{06B1F793-CE2F-414F-83E2-038BD3B7EE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4595813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87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D450762-9C02-46A1-9E87-BA2C5D42D3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235D2CBC-AE9B-4FA3-B901-6FBCF6029D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850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3E30C2D-117F-44F1-BB9C-5D75B94E90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C4CF929C-299E-4C81-B14A-C2F4C6CA8A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18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BBDAAD4-8F33-49EA-A19D-40EE9D2D41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1FF62CB-48F9-41E4-B659-A4330EF9FC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96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0641127-662E-42B8-AE5B-78DE5D016D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AD5B3090-1C13-4570-A688-BC6A096425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135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10D0566-2D6F-4C31-A01C-DD12F80372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6A515B38-B40C-4815-9516-7C0C29E035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31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207947-9D8B-4A1A-B556-610D634316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728D1831-E41B-4193-A979-9CA768AB1C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59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C370721-357E-4D6D-9CD5-55E0CCA151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3EAF6808-9674-4E77-A85D-F8D7E17FE3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7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547E919-0D23-4751-92E3-5F240301D8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543583FF-6AF6-4D97-9E7F-2493AA3A23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16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CC468A3-D484-4386-B899-B2DEC1BDCB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DF30FEDF-0B24-4C31-8224-93D2043565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FD1A7FE-8E4E-44F4-BA58-25FF5DD5C2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84E21D58-016E-4741-8C16-E815429631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3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4D01EA-A9A8-4641-89E1-8C739D303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41A485-DFE3-4A31-AA40-47C43205A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EAF1ABEB-8C58-4F76-AE30-4DD94E9C42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9600" y="6172200"/>
            <a:ext cx="914400" cy="685800"/>
          </a:xfrm>
          <a:prstGeom prst="rect">
            <a:avLst/>
          </a:prstGeom>
          <a:solidFill>
            <a:srgbClr val="F2A1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sp>
        <p:nvSpPr>
          <p:cNvPr id="1029" name="Rectangle 11">
            <a:extLst>
              <a:ext uri="{FF2B5EF4-FFF2-40B4-BE49-F238E27FC236}">
                <a16:creationId xmlns:a16="http://schemas.microsoft.com/office/drawing/2014/main" id="{71DE3CD6-9BE3-45D8-8BBD-626FBA60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6459538"/>
            <a:ext cx="457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800"/>
              <a:t>Copyright © 2011 Pearson Addison-Wesley. All rights reserved.     </a:t>
            </a:r>
          </a:p>
        </p:txBody>
      </p:sp>
      <p:sp>
        <p:nvSpPr>
          <p:cNvPr id="166919" name="Rectangle 7">
            <a:extLst>
              <a:ext uri="{FF2B5EF4-FFF2-40B4-BE49-F238E27FC236}">
                <a16:creationId xmlns:a16="http://schemas.microsoft.com/office/drawing/2014/main" id="{7B297306-B588-4904-B6AA-79B1DA8FA5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/>
            </a:lvl1pPr>
          </a:lstStyle>
          <a:p>
            <a:r>
              <a:rPr lang="en-US" altLang="zh-TW"/>
              <a:t>1-</a:t>
            </a:r>
            <a:fld id="{9834BA1E-3F3C-494C-AA26-A92B66C3776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D6275079-1605-4218-A0A6-3AD94D94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F2A1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E616B0D2-7707-45CB-96CF-97C8725D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0"/>
            <a:ext cx="152400" cy="6705600"/>
          </a:xfrm>
          <a:prstGeom prst="rect">
            <a:avLst/>
          </a:prstGeom>
          <a:solidFill>
            <a:srgbClr val="F2A1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  <p:sldLayoutId id="2147484990" r:id="rId6"/>
    <p:sldLayoutId id="2147484991" r:id="rId7"/>
    <p:sldLayoutId id="2147484992" r:id="rId8"/>
    <p:sldLayoutId id="2147484993" r:id="rId9"/>
    <p:sldLayoutId id="2147484994" r:id="rId10"/>
    <p:sldLayoutId id="21474849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ＭＳ Ｐゴシック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ＭＳ Ｐゴシック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ＭＳ Ｐゴシック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ＭＳ Ｐゴシック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50925" y="1990725"/>
          <a:ext cx="6996113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110" imgH="5113140" progId="Word.Document.8">
                  <p:embed/>
                </p:oleObj>
              </mc:Choice>
              <mc:Fallback>
                <p:oleObj name="Document" r:id="rId3" imgW="8724110" imgH="5113140" progId="Word.Document.8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990725"/>
                        <a:ext cx="6996113" cy="410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BD115A1-56AD-A57D-0C19-AE5A2053B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2">
                <a:extLst>
                  <a:ext uri="{FF2B5EF4-FFF2-40B4-BE49-F238E27FC236}">
                    <a16:creationId xmlns:a16="http://schemas.microsoft.com/office/drawing/2014/main" id="{304F653B-BEFF-49CE-BD24-D9D1C304C54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66700" y="1295400"/>
                <a:ext cx="8610600" cy="992187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>
                    <a:latin typeface="Comic Sans MS" panose="030F0702030302020204" pitchFamily="66" charset="0"/>
                  </a:rPr>
                  <a:t>Summary: properties of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4515" name="Rectangle 2">
                <a:extLst>
                  <a:ext uri="{FF2B5EF4-FFF2-40B4-BE49-F238E27FC236}">
                    <a16:creationId xmlns:a16="http://schemas.microsoft.com/office/drawing/2014/main" id="{304F653B-BEFF-49CE-BD24-D9D1C304C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6700" y="1295400"/>
                <a:ext cx="8610600" cy="992187"/>
              </a:xfrm>
              <a:blipFill>
                <a:blip r:embed="rId2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6" name="Rectangle 3">
                <a:extLst>
                  <a:ext uri="{FF2B5EF4-FFF2-40B4-BE49-F238E27FC236}">
                    <a16:creationId xmlns:a16="http://schemas.microsoft.com/office/drawing/2014/main" id="{7D545BAD-4C71-487D-A486-B170BEB0808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2667000"/>
                <a:ext cx="8294688" cy="39624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Aft>
                    <a:spcPts val="1200"/>
                  </a:spcAft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 is</a:t>
                </a:r>
                <a:r>
                  <a:rPr lang="en-US" altLang="en-US" sz="2000" b="1" dirty="0">
                    <a:latin typeface="Comic Sans MS" panose="030F0702030302020204" pitchFamily="66" charset="0"/>
                  </a:rPr>
                  <a:t>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unbiased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 algn="ctr" eaLnBrk="1" hangingPunct="1">
                  <a:lnSpc>
                    <a:spcPct val="90000"/>
                  </a:lnSpc>
                  <a:spcAft>
                    <a:spcPts val="1200"/>
                  </a:spcAft>
                  <a:buNone/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E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en-US" sz="2000" i="1" dirty="0" err="1">
                    <a:latin typeface="Comic Sans MS" panose="030F0702030302020204" pitchFamily="66" charset="0"/>
                    <a:sym typeface="Symbol" panose="05050102010706020507" pitchFamily="18" charset="2"/>
                  </a:rPr>
                  <a:t>μ</a:t>
                </a:r>
                <a:r>
                  <a:rPr lang="en-US" altLang="en-US" sz="2000" i="1" baseline="-25000" dirty="0" err="1">
                    <a:latin typeface="Comic Sans MS" panose="030F0702030302020204" pitchFamily="66" charset="0"/>
                  </a:rPr>
                  <a:t>Y</a:t>
                </a:r>
                <a:endParaRPr lang="en-US" altLang="en-US" sz="2000" baseline="-25000" dirty="0">
                  <a:latin typeface="Comic Sans MS" panose="030F0702030302020204" pitchFamily="66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ts val="1200"/>
                  </a:spcAft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 is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consistent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 algn="ctr" eaLnBrk="1" hangingPunct="1">
                  <a:lnSpc>
                    <a:spcPct val="9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groupChr>
                        <m:groupChrPr>
                          <m:chr m:val="→"/>
                          <m:vertJc m:val="bot"/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sSub>
                        <m:sSub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en-US" sz="2000" baseline="-25000" dirty="0">
                  <a:latin typeface="Comic Sans MS" panose="030F0702030302020204" pitchFamily="66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ts val="1200"/>
                  </a:spcAft>
                </a:pPr>
                <a:r>
                  <a:rPr lang="en-US" altLang="en-US" sz="2000" baseline="-250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is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efficient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: </a:t>
                </a:r>
              </a:p>
              <a:p>
                <a:pPr marL="0" indent="0" algn="ctr" eaLnBrk="1" hangingPunct="1">
                  <a:lnSpc>
                    <a:spcPct val="9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latin typeface="Comic Sans MS" panose="030F0702030302020204" pitchFamily="66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ts val="1200"/>
                  </a:spcAft>
                  <a:buNone/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which means,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has a smaller variance than all other 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linear unbiased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estimators.</a:t>
                </a:r>
                <a:endParaRPr lang="en-US" altLang="en-US" sz="2000" baseline="-25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4516" name="Rectangle 3">
                <a:extLst>
                  <a:ext uri="{FF2B5EF4-FFF2-40B4-BE49-F238E27FC236}">
                    <a16:creationId xmlns:a16="http://schemas.microsoft.com/office/drawing/2014/main" id="{7D545BAD-4C71-487D-A486-B170BEB0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2667000"/>
                <a:ext cx="8294688" cy="3962400"/>
              </a:xfrm>
              <a:blipFill>
                <a:blip r:embed="rId3"/>
                <a:stretch>
                  <a:fillRect l="-1029" t="-2923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0DD013E-53CE-27D0-BDC6-33A34F6A1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FFAD07-718B-42ED-BAEC-6D1A10DA171F}"/>
              </a:ext>
            </a:extLst>
          </p:cNvPr>
          <p:cNvSpPr/>
          <p:nvPr/>
        </p:nvSpPr>
        <p:spPr>
          <a:xfrm>
            <a:off x="1066800" y="2590800"/>
            <a:ext cx="7010400" cy="14850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TW" sz="3200" b="1" dirty="0">
                <a:solidFill>
                  <a:schemeClr val="accent6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Sub</a:t>
            </a:r>
            <a:r>
              <a:rPr lang="en-GB" altLang="zh-TW" sz="3200" b="1" dirty="0">
                <a:solidFill>
                  <a:schemeClr val="accent6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u</a:t>
            </a:r>
            <a:r>
              <a:rPr lang="en-US" altLang="zh-TW" sz="3200" b="1" dirty="0">
                <a:solidFill>
                  <a:schemeClr val="accent6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nit 2-3: </a:t>
            </a:r>
          </a:p>
          <a:p>
            <a:pPr algn="ctr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chemeClr val="accent6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The Central Limit Theorem</a:t>
            </a:r>
            <a:r>
              <a:rPr lang="en-US" altLang="zh-TW" sz="3200" b="1" dirty="0">
                <a:solidFill>
                  <a:schemeClr val="accent6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endParaRPr lang="zh-TW" altLang="zh-TW" sz="3200" b="1" dirty="0">
              <a:solidFill>
                <a:schemeClr val="accent6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zh-TW" sz="1050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zh-TW" altLang="zh-TW" sz="105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8008A-9A17-D7E1-221A-06448C15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60F6B9CD-9395-41A4-B34D-0F7E527E1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243" y="1367632"/>
            <a:ext cx="8610600" cy="992187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Comic Sans MS" panose="030F0702030302020204" pitchFamily="66" charset="0"/>
              </a:rPr>
              <a:t>Review: Normal distribution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8" name="Rectangle 3">
                <a:extLst>
                  <a:ext uri="{FF2B5EF4-FFF2-40B4-BE49-F238E27FC236}">
                    <a16:creationId xmlns:a16="http://schemas.microsoft.com/office/drawing/2014/main" id="{DDA8E46B-303B-42A1-A1F9-A1611546562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1547" y="2803112"/>
                <a:ext cx="4611757" cy="3048000"/>
              </a:xfrm>
            </p:spPr>
            <p:txBody>
              <a:bodyPr/>
              <a:lstStyle/>
              <a:p>
                <a:r>
                  <a:rPr lang="en-GB" sz="2000" dirty="0">
                    <a:latin typeface="Comic Sans MS" panose="030F0702030302020204" pitchFamily="66" charset="0"/>
                  </a:rPr>
                  <a:t>A normal distribution with mean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and standard deviation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GB" sz="2000" b="0" dirty="0">
                    <a:latin typeface="Comic Sans MS" panose="030F0702030302020204" pitchFamily="66" charset="0"/>
                  </a:rPr>
                  <a:t>.</a:t>
                </a:r>
              </a:p>
              <a:p>
                <a:endParaRPr lang="en-GB" sz="2000" b="0" dirty="0">
                  <a:latin typeface="Comic Sans MS" panose="030F0702030302020204" pitchFamily="66" charset="0"/>
                </a:endParaRPr>
              </a:p>
              <a:p>
                <a:r>
                  <a:rPr lang="en-GB" sz="2000" dirty="0">
                    <a:latin typeface="Comic Sans MS" panose="030F0702030302020204" pitchFamily="66" charset="0"/>
                  </a:rPr>
                  <a:t>Density function of normal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⁡{−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000" b="0" dirty="0">
                  <a:latin typeface="Comic Sans MS" panose="030F0702030302020204" pitchFamily="66" charset="0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7348" name="Rectangle 3">
                <a:extLst>
                  <a:ext uri="{FF2B5EF4-FFF2-40B4-BE49-F238E27FC236}">
                    <a16:creationId xmlns:a16="http://schemas.microsoft.com/office/drawing/2014/main" id="{DDA8E46B-303B-42A1-A1F9-A1611546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1547" y="2803112"/>
                <a:ext cx="4611757" cy="3048000"/>
              </a:xfrm>
              <a:blipFill>
                <a:blip r:embed="rId2"/>
                <a:stretch>
                  <a:fillRect l="-1984" t="-2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5AC49E-71A3-C572-A47C-2168A027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EEFE1F-F704-E862-D823-F94A7A727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809" y="2739232"/>
            <a:ext cx="4595191" cy="31758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60F6B9CD-9395-41A4-B34D-0F7E527E1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243" y="1367632"/>
            <a:ext cx="8610600" cy="992187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Comic Sans MS" panose="030F0702030302020204" pitchFamily="66" charset="0"/>
              </a:rPr>
              <a:t>Review: Normal distribution (Cont’d)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8" name="Rectangle 3">
                <a:extLst>
                  <a:ext uri="{FF2B5EF4-FFF2-40B4-BE49-F238E27FC236}">
                    <a16:creationId xmlns:a16="http://schemas.microsoft.com/office/drawing/2014/main" id="{DDA8E46B-303B-42A1-A1F9-A1611546562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1547" y="2819400"/>
                <a:ext cx="8660296" cy="3048000"/>
              </a:xfrm>
            </p:spPr>
            <p:txBody>
              <a:bodyPr/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latin typeface="Comic Sans MS" panose="030F0702030302020204" pitchFamily="66" charset="0"/>
                  </a:rPr>
                  <a:t>It is a distribution for continuous variables with real values over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latin typeface="Comic Sans MS" panose="030F0702030302020204" pitchFamily="66" charset="0"/>
                  </a:rPr>
                  <a:t>Most of the probability (area under curve) is gathered within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 around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, approx. 99.7%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latin typeface="Comic Sans MS" panose="030F0702030302020204" pitchFamily="66" charset="0"/>
                  </a:rPr>
                  <a:t>Symmetric around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>
                    <a:latin typeface="Comic Sans MS" panose="030F0702030302020204" pitchFamily="66" charset="0"/>
                  </a:rPr>
                  <a:t>Mean = Median = Mode</a:t>
                </a:r>
              </a:p>
              <a:p>
                <a:pPr marL="800100" lvl="1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GB" sz="2000" dirty="0">
                    <a:latin typeface="Comic Sans MS" panose="030F0702030302020204" pitchFamily="66" charset="0"/>
                  </a:rPr>
                  <a:t>A normal distribution with mean 0 and standard deviation 1 is called </a:t>
                </a:r>
                <a:r>
                  <a:rPr lang="en-GB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standard normal distribution </a:t>
                </a:r>
                <a:r>
                  <a:rPr lang="en-GB" sz="2000" dirty="0">
                    <a:latin typeface="Comic Sans MS" panose="030F0702030302020204" pitchFamily="66" charset="0"/>
                  </a:rPr>
                  <a:t>and is denoted by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7348" name="Rectangle 3">
                <a:extLst>
                  <a:ext uri="{FF2B5EF4-FFF2-40B4-BE49-F238E27FC236}">
                    <a16:creationId xmlns:a16="http://schemas.microsoft.com/office/drawing/2014/main" id="{DDA8E46B-303B-42A1-A1F9-A1611546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1547" y="2819400"/>
                <a:ext cx="8660296" cy="3048000"/>
              </a:xfrm>
              <a:blipFill>
                <a:blip r:embed="rId2"/>
                <a:stretch>
                  <a:fillRect t="-2800" r="-2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5AC49E-71A3-C572-A47C-2168A027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3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2">
                <a:extLst>
                  <a:ext uri="{FF2B5EF4-FFF2-40B4-BE49-F238E27FC236}">
                    <a16:creationId xmlns:a16="http://schemas.microsoft.com/office/drawing/2014/main" id="{60F6B9CD-9395-41A4-B34D-0F7E527E1233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66700" y="1524000"/>
                <a:ext cx="8610600" cy="992187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>
                    <a:latin typeface="Comic Sans MS" panose="030F0702030302020204" pitchFamily="66" charset="0"/>
                  </a:rPr>
                  <a:t>The sampling distribution of</a:t>
                </a:r>
                <a14:m>
                  <m:oMath xmlns:m="http://schemas.openxmlformats.org/officeDocument/2006/math">
                    <m:r>
                      <a:rPr lang="en-GB" alt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dirty="0">
                    <a:latin typeface="Comic Sans MS" panose="030F0702030302020204" pitchFamily="66" charset="0"/>
                  </a:rPr>
                  <a:t> when </a:t>
                </a:r>
                <a:r>
                  <a:rPr lang="en-US" altLang="en-US" i="1" dirty="0">
                    <a:latin typeface="Comic Sans MS" panose="030F0702030302020204" pitchFamily="66" charset="0"/>
                  </a:rPr>
                  <a:t>n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 is large</a:t>
                </a:r>
                <a:br>
                  <a:rPr lang="en-US" altLang="en-US" dirty="0">
                    <a:latin typeface="Comic Sans MS" panose="030F0702030302020204" pitchFamily="66" charset="0"/>
                  </a:rPr>
                </a:br>
                <a:r>
                  <a:rPr lang="en-US" altLang="en-US" dirty="0">
                    <a:latin typeface="Comic Sans MS" panose="030F0702030302020204" pitchFamily="66" charset="0"/>
                  </a:rPr>
                  <a:t>(Asymptotic </a:t>
                </a:r>
                <a:r>
                  <a:rPr lang="en-US" altLang="en-US" dirty="0" err="1">
                    <a:latin typeface="Comic Sans MS" panose="030F0702030302020204" pitchFamily="66" charset="0"/>
                  </a:rPr>
                  <a:t>behaviour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347" name="Rectangle 2">
                <a:extLst>
                  <a:ext uri="{FF2B5EF4-FFF2-40B4-BE49-F238E27FC236}">
                    <a16:creationId xmlns:a16="http://schemas.microsoft.com/office/drawing/2014/main" id="{60F6B9CD-9395-41A4-B34D-0F7E527E1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6700" y="1524000"/>
                <a:ext cx="8610600" cy="992187"/>
              </a:xfrm>
              <a:blipFill>
                <a:blip r:embed="rId2"/>
                <a:stretch>
                  <a:fillRect l="-1487" t="-3681" b="-15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48" name="Rectangle 3">
                <a:extLst>
                  <a:ext uri="{FF2B5EF4-FFF2-40B4-BE49-F238E27FC236}">
                    <a16:creationId xmlns:a16="http://schemas.microsoft.com/office/drawing/2014/main" id="{DDA8E46B-303B-42A1-A1F9-A1611546562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1243" y="2974182"/>
                <a:ext cx="8294688" cy="3048000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For small sample sizes,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Comic Sans MS" panose="030F0702030302020204" pitchFamily="66" charset="0"/>
                  </a:rPr>
                  <a:t> is complicated, but if </a:t>
                </a:r>
                <a:r>
                  <a:rPr lang="en-US" altLang="en-US" sz="2400" i="1" dirty="0">
                    <a:latin typeface="Comic Sans MS" panose="030F0702030302020204" pitchFamily="66" charset="0"/>
                  </a:rPr>
                  <a:t>n</a:t>
                </a:r>
                <a:r>
                  <a:rPr lang="en-US" altLang="en-US" sz="2400" dirty="0">
                    <a:latin typeface="Comic Sans MS" panose="030F0702030302020204" pitchFamily="66" charset="0"/>
                  </a:rPr>
                  <a:t> is large, the sampling distribution is simple!</a:t>
                </a:r>
              </a:p>
              <a:p>
                <a:pPr marL="917575" lvl="2" indent="-341313" eaLnBrk="1" hangingPunct="1">
                  <a:buFontTx/>
                  <a:buAutoNum type="arabicPeriod"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As </a:t>
                </a:r>
                <a:r>
                  <a:rPr lang="en-US" altLang="en-US" i="1" dirty="0">
                    <a:latin typeface="Comic Sans MS" panose="030F0702030302020204" pitchFamily="66" charset="0"/>
                  </a:rPr>
                  <a:t>n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 increases, the distribution of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becomes more tightly centered around</a:t>
                </a:r>
                <a:r>
                  <a:rPr lang="en-US" altLang="en-US" b="1" dirty="0">
                    <a:latin typeface="Comic Sans MS" panose="030F0702030302020204" pitchFamily="66" charset="0"/>
                  </a:rPr>
                  <a:t> </a:t>
                </a:r>
                <a:r>
                  <a:rPr lang="en-US" altLang="en-US" i="1" dirty="0" err="1">
                    <a:latin typeface="Comic Sans MS" panose="030F0702030302020204" pitchFamily="66" charset="0"/>
                    <a:sym typeface="Symbol" panose="05050102010706020507" pitchFamily="18" charset="2"/>
                  </a:rPr>
                  <a:t>μ</a:t>
                </a:r>
                <a:r>
                  <a:rPr lang="en-US" altLang="en-US" i="1" baseline="-25000" dirty="0" err="1">
                    <a:latin typeface="Comic Sans MS" panose="030F0702030302020204" pitchFamily="66" charset="0"/>
                  </a:rPr>
                  <a:t>Y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 (</a:t>
                </a:r>
                <a:r>
                  <a:rPr lang="en-US" alt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Law of Large Numbers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)</a:t>
                </a:r>
              </a:p>
              <a:p>
                <a:pPr marL="917575" lvl="2" indent="-341313" eaLnBrk="1" hangingPunct="1">
                  <a:buFontTx/>
                  <a:buAutoNum type="arabicPeriod"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917575" lvl="2" indent="-341313" eaLnBrk="1" hangingPunct="1">
                  <a:buFontTx/>
                  <a:buAutoNum type="arabicPeriod"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Moreover,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becomes </a:t>
                </a:r>
                <a:r>
                  <a:rPr lang="en-US" altLang="en-US" b="1" dirty="0">
                    <a:latin typeface="Comic Sans MS" panose="030F0702030302020204" pitchFamily="66" charset="0"/>
                  </a:rPr>
                  <a:t>normal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 (</a:t>
                </a:r>
                <a:r>
                  <a:rPr lang="en-US" alt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Central Limit Theorem</a:t>
                </a:r>
                <a:r>
                  <a:rPr lang="en-US" altLang="en-US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>
          <p:sp>
            <p:nvSpPr>
              <p:cNvPr id="57348" name="Rectangle 3">
                <a:extLst>
                  <a:ext uri="{FF2B5EF4-FFF2-40B4-BE49-F238E27FC236}">
                    <a16:creationId xmlns:a16="http://schemas.microsoft.com/office/drawing/2014/main" id="{DDA8E46B-303B-42A1-A1F9-A1611546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243" y="2974182"/>
                <a:ext cx="8294688" cy="3048000"/>
              </a:xfrm>
              <a:blipFill>
                <a:blip r:embed="rId3"/>
                <a:stretch>
                  <a:fillRect l="-1176" t="-1400" r="-19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5AC49E-71A3-C572-A47C-2168A0279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9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454F5D4A-C658-4196-AA01-D1E84B1AF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783" y="1368287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The </a:t>
            </a:r>
            <a:r>
              <a:rPr lang="en-US" altLang="en-US" sz="2400" i="1" dirty="0">
                <a:latin typeface="Comic Sans MS" panose="030F0702030302020204" pitchFamily="66" charset="0"/>
              </a:rPr>
              <a:t>Law of Large Numbers</a:t>
            </a:r>
            <a:r>
              <a:rPr lang="en-US" altLang="en-US" sz="2400" dirty="0">
                <a:latin typeface="Comic Sans MS" panose="030F0702030302020204" pitchFamily="66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72" name="Rectangle 3">
                <a:extLst>
                  <a:ext uri="{FF2B5EF4-FFF2-40B4-BE49-F238E27FC236}">
                    <a16:creationId xmlns:a16="http://schemas.microsoft.com/office/drawing/2014/main" id="{3654491F-80ED-416C-8879-4F443AF9FAC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2057400"/>
                <a:ext cx="8458200" cy="3352800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endParaRPr lang="en-US" altLang="en-US" sz="2000" dirty="0">
                  <a:latin typeface="Comic Sans MS" panose="030F0702030302020204" pitchFamily="66" charset="0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If (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Y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,…,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Y</a:t>
                </a:r>
                <a:r>
                  <a:rPr lang="en-US" altLang="en-US" sz="2000" i="1" baseline="-25000" dirty="0">
                    <a:latin typeface="Comic Sans MS" panose="030F0702030302020204" pitchFamily="66" charset="0"/>
                  </a:rPr>
                  <a:t>n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) are </a:t>
                </a:r>
                <a:r>
                  <a:rPr lang="en-US" altLang="en-US" sz="2000" dirty="0" err="1">
                    <a:latin typeface="Comic Sans MS" panose="030F0702030302020204" pitchFamily="66" charset="0"/>
                  </a:rPr>
                  <a:t>i.i.d.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is a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consistent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estimator of </a:t>
                </a:r>
                <a:r>
                  <a:rPr lang="en-US" altLang="en-US" sz="2000" i="1" dirty="0" err="1">
                    <a:latin typeface="Comic Sans MS" panose="030F0702030302020204" pitchFamily="66" charset="0"/>
                    <a:sym typeface="Symbol" panose="05050102010706020507" pitchFamily="18" charset="2"/>
                  </a:rPr>
                  <a:t>μ</a:t>
                </a:r>
                <a:r>
                  <a:rPr lang="en-US" altLang="en-US" sz="2000" i="1" baseline="-25000" dirty="0" err="1">
                    <a:latin typeface="Comic Sans MS" panose="030F0702030302020204" pitchFamily="66" charset="0"/>
                  </a:rPr>
                  <a:t>Y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, that is:</a:t>
                </a:r>
              </a:p>
              <a:p>
                <a:pPr marL="0" indent="0" eaLnBrk="1" hangingPunct="1">
                  <a:buFontTx/>
                  <a:buNone/>
                </a:pPr>
                <a:endParaRPr lang="en-US" altLang="en-US" sz="2000" dirty="0">
                  <a:latin typeface="Comic Sans MS" panose="030F0702030302020204" pitchFamily="66" charset="0"/>
                </a:endParaRPr>
              </a:p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en-US" sz="2000" dirty="0">
                  <a:latin typeface="Comic Sans MS" panose="030F0702030302020204" pitchFamily="66" charset="0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en-US" sz="2000" dirty="0">
                  <a:latin typeface="Comic Sans MS" panose="030F0702030302020204" pitchFamily="66" charset="0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Which can be written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sSub>
                      <m:sSubPr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converges in probability to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).</a:t>
                </a:r>
              </a:p>
              <a:p>
                <a:pPr marL="0" indent="0" eaLnBrk="1" hangingPunct="1"/>
                <a:endParaRPr lang="en-US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58372" name="Rectangle 3">
                <a:extLst>
                  <a:ext uri="{FF2B5EF4-FFF2-40B4-BE49-F238E27FC236}">
                    <a16:creationId xmlns:a16="http://schemas.microsoft.com/office/drawing/2014/main" id="{3654491F-80ED-416C-8879-4F443AF9F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2057400"/>
                <a:ext cx="8458200" cy="3352800"/>
              </a:xfrm>
              <a:blipFill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C770950-25E6-12E3-E780-AAE4C095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FD757719-A530-420C-86EF-719F9F302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880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i="1" dirty="0">
                <a:latin typeface="Comic Sans MS" panose="030F0702030302020204" pitchFamily="66" charset="0"/>
              </a:rPr>
              <a:t>Law of Large Numbers</a:t>
            </a:r>
            <a:br>
              <a:rPr lang="en-US" altLang="en-US" dirty="0">
                <a:latin typeface="Comic Sans MS" panose="030F0702030302020204" pitchFamily="66" charset="0"/>
              </a:rPr>
            </a:br>
            <a:endParaRPr lang="en-US" altLang="en-US" b="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B5056-4DC5-73A1-0303-C4EE11DE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9DFBA-2CE5-C26C-54CB-8E1E8343097D}"/>
              </a:ext>
            </a:extLst>
          </p:cNvPr>
          <p:cNvSpPr txBox="1"/>
          <p:nvPr/>
        </p:nvSpPr>
        <p:spPr>
          <a:xfrm>
            <a:off x="3238500" y="3505200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Simulation!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FD757719-A530-420C-86EF-719F9F302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96" y="125730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i="1" dirty="0">
                <a:latin typeface="Comic Sans MS" panose="030F0702030302020204" pitchFamily="66" charset="0"/>
              </a:rPr>
              <a:t>Central Limit Theorem</a:t>
            </a:r>
            <a:r>
              <a:rPr lang="en-US" altLang="en-US" dirty="0">
                <a:latin typeface="Comic Sans MS" panose="030F0702030302020204" pitchFamily="66" charset="0"/>
              </a:rPr>
              <a:t> (CLT)</a:t>
            </a:r>
            <a:r>
              <a:rPr lang="en-US" altLang="en-US" b="0" dirty="0">
                <a:latin typeface="Comic Sans MS" panose="030F0702030302020204" pitchFamily="66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6" name="Rectangle 3">
                <a:extLst>
                  <a:ext uri="{FF2B5EF4-FFF2-40B4-BE49-F238E27FC236}">
                    <a16:creationId xmlns:a16="http://schemas.microsoft.com/office/drawing/2014/main" id="{9F02AF7C-9F89-420A-806B-6B344EE74C9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2096" y="2514600"/>
                <a:ext cx="8763000" cy="30861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If 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Y</a:t>
                </a:r>
                <a:r>
                  <a:rPr lang="en-US" altLang="en-US" sz="20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,…,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Y</a:t>
                </a:r>
                <a:r>
                  <a:rPr lang="en-US" altLang="en-US" sz="2000" i="1" baseline="-25000" dirty="0">
                    <a:latin typeface="Comic Sans MS" panose="030F0702030302020204" pitchFamily="66" charset="0"/>
                  </a:rPr>
                  <a:t>n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are </a:t>
                </a:r>
                <a:r>
                  <a:rPr lang="en-US" altLang="en-US" sz="2000" dirty="0" err="1">
                    <a:latin typeface="Comic Sans MS" panose="030F0702030302020204" pitchFamily="66" charset="0"/>
                  </a:rPr>
                  <a:t>i.i.d.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, then when 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n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is large: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the distribution of</a:t>
                </a:r>
                <a:r>
                  <a:rPr lang="en-US" altLang="en-US" sz="20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is well approximated by a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normal distribution 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with mean </a:t>
                </a:r>
                <a:r>
                  <a:rPr lang="en-US" altLang="en-US" sz="2000" i="1" dirty="0" err="1">
                    <a:latin typeface="Comic Sans MS" panose="030F0702030302020204" pitchFamily="66" charset="0"/>
                    <a:sym typeface="Symbol" panose="05050102010706020507" pitchFamily="18" charset="2"/>
                  </a:rPr>
                  <a:t>μ</a:t>
                </a:r>
                <a:r>
                  <a:rPr lang="en-US" altLang="en-US" sz="2000" i="1" baseline="-25000" dirty="0" err="1">
                    <a:latin typeface="Comic Sans MS" panose="030F0702030302020204" pitchFamily="66" charset="0"/>
                  </a:rPr>
                  <a:t>Y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)</a:t>
                </a:r>
                <a:endParaRPr lang="en-GB" altLang="en-US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en-US" sz="2000" dirty="0">
                    <a:latin typeface="Comic Sans MS" panose="030F0702030302020204" pitchFamily="66" charset="0"/>
                  </a:rPr>
                  <a:t> is approximately distributed 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N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(0,1) (standard normal)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en-US" sz="2000" dirty="0">
                    <a:latin typeface="Comic Sans MS" panose="030F0702030302020204" pitchFamily="66" charset="0"/>
                  </a:rPr>
                  <a:t>The larger is </a:t>
                </a:r>
                <a:r>
                  <a:rPr lang="en-US" altLang="en-US" sz="2000" i="1" dirty="0">
                    <a:latin typeface="Comic Sans MS" panose="030F0702030302020204" pitchFamily="66" charset="0"/>
                  </a:rPr>
                  <a:t>n</a:t>
                </a:r>
                <a:r>
                  <a:rPr lang="en-US" altLang="en-US" sz="2000" dirty="0">
                    <a:latin typeface="Comic Sans MS" panose="030F0702030302020204" pitchFamily="66" charset="0"/>
                  </a:rPr>
                  <a:t>, the better is the approximation.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9396" name="Rectangle 3">
                <a:extLst>
                  <a:ext uri="{FF2B5EF4-FFF2-40B4-BE49-F238E27FC236}">
                    <a16:creationId xmlns:a16="http://schemas.microsoft.com/office/drawing/2014/main" id="{9F02AF7C-9F89-420A-806B-6B344EE7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2096" y="2514600"/>
                <a:ext cx="8763000" cy="3086100"/>
              </a:xfrm>
              <a:blipFill>
                <a:blip r:embed="rId2"/>
                <a:stretch>
                  <a:fillRect l="-974" b="-120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C5B5056-4DC5-73A1-0303-C4EE11DE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8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FD757719-A530-420C-86EF-719F9F302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880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i="1" dirty="0">
                <a:latin typeface="Comic Sans MS" panose="030F0702030302020204" pitchFamily="66" charset="0"/>
              </a:rPr>
              <a:t>Central Limit Theorem</a:t>
            </a:r>
            <a:r>
              <a:rPr lang="en-US" altLang="en-US" dirty="0">
                <a:latin typeface="Comic Sans MS" panose="030F0702030302020204" pitchFamily="66" charset="0"/>
              </a:rPr>
              <a:t> (CLT)</a:t>
            </a:r>
            <a:r>
              <a:rPr lang="en-US" altLang="en-US" b="0" dirty="0">
                <a:latin typeface="Comic Sans MS" panose="030F0702030302020204" pitchFamily="66" charset="0"/>
              </a:rPr>
              <a:t>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B5056-4DC5-73A1-0303-C4EE11DE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9DFBA-2CE5-C26C-54CB-8E1E8343097D}"/>
              </a:ext>
            </a:extLst>
          </p:cNvPr>
          <p:cNvSpPr txBox="1"/>
          <p:nvPr/>
        </p:nvSpPr>
        <p:spPr>
          <a:xfrm>
            <a:off x="3238500" y="3505200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Simulation!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94833"/>
      </p:ext>
    </p:extLst>
  </p:cSld>
  <p:clrMapOvr>
    <a:masterClrMapping/>
  </p:clrMapOvr>
</p:sld>
</file>

<file path=ppt/theme/theme1.xml><?xml version="1.0" encoding="utf-8"?>
<a:theme xmlns:a="http://schemas.openxmlformats.org/drawingml/2006/main" name="M01_StockWatson123635_03_Econ_C01">
  <a:themeElements>
    <a:clrScheme name="M01_StockWatson123635_03_Econ_C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01_StockWatson123635_03_Econ_C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5" charset="0"/>
          </a:defRPr>
        </a:defPPr>
      </a:lstStyle>
    </a:lnDef>
  </a:objectDefaults>
  <a:extraClrSchemeLst>
    <a:extraClrScheme>
      <a:clrScheme name="M01_StockWatson123635_03_Econ_C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7560</TotalTime>
  <Words>426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 Math</vt:lpstr>
      <vt:lpstr>Comic Sans MS</vt:lpstr>
      <vt:lpstr>Times New Roman</vt:lpstr>
      <vt:lpstr>Verdana</vt:lpstr>
      <vt:lpstr>M01_StockWatson123635_03_Econ_C01</vt:lpstr>
      <vt:lpstr>Document</vt:lpstr>
      <vt:lpstr>PowerPoint Presentation</vt:lpstr>
      <vt:lpstr>PowerPoint Presentation</vt:lpstr>
      <vt:lpstr>Review: Normal distribution</vt:lpstr>
      <vt:lpstr>Review: Normal distribution (Cont’d)</vt:lpstr>
      <vt:lpstr>The sampling distribution of Y ̅ when n is large (Asymptotic behaviour of Y ̅)</vt:lpstr>
      <vt:lpstr>The Law of Large Numbers:</vt:lpstr>
      <vt:lpstr>The Law of Large Numbers </vt:lpstr>
      <vt:lpstr>The Central Limit Theorem (CLT): </vt:lpstr>
      <vt:lpstr>The Central Limit Theorem (CLT): </vt:lpstr>
      <vt:lpstr>Summary: properties of Y ̅ </vt:lpstr>
    </vt:vector>
  </TitlesOfParts>
  <Company>Stephanie Lindsey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Econometrics</dc:title>
  <dc:subject>Multinational Business Finance</dc:subject>
  <dc:creator>Stephanie Lindsey</dc:creator>
  <cp:lastModifiedBy>Hadi Movaghari (PGR)</cp:lastModifiedBy>
  <cp:revision>211</cp:revision>
  <cp:lastPrinted>2008-10-27T20:14:13Z</cp:lastPrinted>
  <dcterms:created xsi:type="dcterms:W3CDTF">2011-02-02T15:20:09Z</dcterms:created>
  <dcterms:modified xsi:type="dcterms:W3CDTF">2023-09-27T10:45:15Z</dcterms:modified>
</cp:coreProperties>
</file>