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4"/>
  </p:notesMasterIdLst>
  <p:sldIdLst>
    <p:sldId id="256" r:id="rId2"/>
    <p:sldId id="260" r:id="rId3"/>
    <p:sldId id="263" r:id="rId4"/>
    <p:sldId id="279" r:id="rId5"/>
    <p:sldId id="267" r:id="rId6"/>
    <p:sldId id="261" r:id="rId7"/>
    <p:sldId id="269" r:id="rId8"/>
    <p:sldId id="268" r:id="rId9"/>
    <p:sldId id="270" r:id="rId10"/>
    <p:sldId id="275" r:id="rId11"/>
    <p:sldId id="271" r:id="rId12"/>
    <p:sldId id="277" r:id="rId13"/>
    <p:sldId id="276" r:id="rId14"/>
    <p:sldId id="272" r:id="rId15"/>
    <p:sldId id="273" r:id="rId16"/>
    <p:sldId id="274" r:id="rId17"/>
    <p:sldId id="262" r:id="rId18"/>
    <p:sldId id="266" r:id="rId19"/>
    <p:sldId id="278" r:id="rId20"/>
    <p:sldId id="265" r:id="rId21"/>
    <p:sldId id="28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2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neuralnet/neuralne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adi.Movaghari@glasgow.ac.u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adigilan/AIFinance_neural_networks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Artificial Intelligence in Finance</a:t>
            </a:r>
            <a:br>
              <a:rPr lang="en-GB" dirty="0"/>
            </a:br>
            <a:r>
              <a:rPr lang="en-GB" sz="4400" i="1" dirty="0">
                <a:solidFill>
                  <a:schemeClr val="accent2">
                    <a:lumMod val="50000"/>
                  </a:schemeClr>
                </a:solidFill>
              </a:rPr>
              <a:t>Multilayer Perceptron in R</a:t>
            </a:r>
            <a:endParaRPr lang="en-GB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  <a:endParaRPr lang="fa-IR" cap="none" dirty="0"/>
          </a:p>
          <a:p>
            <a:endParaRPr lang="fa-IR" cap="none" dirty="0"/>
          </a:p>
          <a:p>
            <a:pPr algn="l"/>
            <a:r>
              <a:rPr lang="en-GB" cap="none" dirty="0"/>
              <a:t>tutorial 1: Tuesday, 31.01.2023, 12-13,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Main Building 226, East Quad LT</a:t>
            </a:r>
            <a:endParaRPr lang="en-GB" cap="none" dirty="0"/>
          </a:p>
          <a:p>
            <a:r>
              <a:rPr lang="en-GB" cap="none" dirty="0"/>
              <a:t>tutorial 2: Thursday, 02.02.2023, 12-13, </a:t>
            </a:r>
            <a:r>
              <a:rPr lang="en-GB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JMS 639 LT</a:t>
            </a:r>
            <a:endParaRPr lang="fa-IR" cap="none" dirty="0"/>
          </a:p>
          <a:p>
            <a:endParaRPr lang="fa-IR" cap="none" dirty="0"/>
          </a:p>
          <a:p>
            <a:endParaRPr lang="en-GB" b="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2: Summarizing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produce the standard deviation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apply(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, 2, </a:t>
            </a:r>
            <a:r>
              <a:rPr lang="en-GB" dirty="0" err="1">
                <a:solidFill>
                  <a:srgbClr val="FF0000"/>
                </a:solidFill>
              </a:rPr>
              <a:t>sd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/>
              <a:t>apply, </a:t>
            </a:r>
            <a:r>
              <a:rPr lang="en-GB" sz="1600" dirty="0" err="1"/>
              <a:t>lapply</a:t>
            </a:r>
            <a:r>
              <a:rPr lang="en-GB" sz="1600" dirty="0"/>
              <a:t>, </a:t>
            </a:r>
            <a:r>
              <a:rPr lang="en-GB" sz="1600" dirty="0" err="1"/>
              <a:t>sapply</a:t>
            </a:r>
            <a:r>
              <a:rPr lang="en-GB" sz="1600" dirty="0"/>
              <a:t>, </a:t>
            </a:r>
            <a:r>
              <a:rPr lang="en-GB" sz="1600" dirty="0" err="1"/>
              <a:t>tapply</a:t>
            </a:r>
            <a:r>
              <a:rPr lang="en-GB" sz="1600" dirty="0"/>
              <a:t> are functions to </a:t>
            </a:r>
            <a:r>
              <a:rPr lang="en-US" sz="1600" dirty="0"/>
              <a:t>make the operations easier.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the argument 2 refers to column. You can produce </a:t>
            </a:r>
            <a:r>
              <a:rPr lang="en-US" sz="1600" dirty="0" err="1"/>
              <a:t>sd</a:t>
            </a:r>
            <a:r>
              <a:rPr lang="en-US" sz="1600" dirty="0"/>
              <a:t> for each row by argument 1 (But it doesn’t mean!)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/>
              <a:t>sd</a:t>
            </a:r>
            <a:r>
              <a:rPr lang="en-US" sz="1600" dirty="0"/>
              <a:t> is a built-in function to calculate standard deviation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8E5B-2608-5999-4F1A-990D12BD4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6909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3: 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produce a histogram plot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hist(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>
                <a:solidFill>
                  <a:srgbClr val="FF0000"/>
                </a:solidFill>
              </a:rPr>
              <a:t>="credit score", col="green",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			main="histogram of credit score")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FF0000"/>
                </a:solidFill>
              </a:rPr>
              <a:t>hist</a:t>
            </a:r>
            <a:r>
              <a:rPr lang="it-IT" dirty="0"/>
              <a:t> is a built-in function to produce </a:t>
            </a:r>
            <a:r>
              <a:rPr lang="en-GB" dirty="0"/>
              <a:t>histogram plot</a:t>
            </a: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/>
              <a:t> argument to determine the x-axis label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</a:rPr>
              <a:t>col</a:t>
            </a:r>
            <a:r>
              <a:rPr lang="en-GB" dirty="0"/>
              <a:t> to change the colour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argument to change the title of the figure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put names between “ ”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DC4E7-6AE5-49D7-5065-36D0CC02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60" y="2866140"/>
            <a:ext cx="3589081" cy="31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3: Visualizing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produce a </a:t>
            </a:r>
            <a:r>
              <a:rPr lang="en-GB" dirty="0" err="1"/>
              <a:t>scaterplot</a:t>
            </a:r>
            <a:endParaRPr lang="en-GB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plot(</a:t>
            </a:r>
            <a:r>
              <a:rPr lang="en-US" dirty="0" err="1">
                <a:solidFill>
                  <a:srgbClr val="FF0000"/>
                </a:solidFill>
              </a:rPr>
              <a:t>mydata$dti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>
                <a:solidFill>
                  <a:srgbClr val="FF0000"/>
                </a:solidFill>
              </a:rPr>
              <a:t>="debt-to-income ratio", </a:t>
            </a:r>
            <a:r>
              <a:rPr lang="en-US" dirty="0" err="1">
                <a:solidFill>
                  <a:srgbClr val="FF0000"/>
                </a:solidFill>
              </a:rPr>
              <a:t>ylab</a:t>
            </a:r>
            <a:r>
              <a:rPr lang="en-US" dirty="0">
                <a:solidFill>
                  <a:srgbClr val="FF0000"/>
                </a:solidFill>
              </a:rPr>
              <a:t>="credit score")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lines(lowess(</a:t>
            </a:r>
            <a:r>
              <a:rPr lang="en-US" dirty="0" err="1">
                <a:solidFill>
                  <a:srgbClr val="FF0000"/>
                </a:solidFill>
              </a:rPr>
              <a:t>mydata$dti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), col="red", </a:t>
            </a: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>
                <a:solidFill>
                  <a:srgbClr val="FF0000"/>
                </a:solidFill>
              </a:rPr>
              <a:t>=2)</a:t>
            </a: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lowess</a:t>
            </a:r>
            <a:r>
              <a:rPr lang="en-US" dirty="0"/>
              <a:t> fits a smooth curve (It is a good technique</a:t>
            </a:r>
          </a:p>
          <a:p>
            <a:pPr marL="0" indent="0">
              <a:buNone/>
            </a:pPr>
            <a:r>
              <a:rPr lang="en-US" dirty="0"/>
              <a:t>to discover patterns in data)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</a:rPr>
              <a:t>lines </a:t>
            </a:r>
            <a:r>
              <a:rPr lang="en-GB" sz="2100" dirty="0"/>
              <a:t>add the smooth curve to existing plot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/>
              <a:t> changes the thickness of the line plot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10184-9AD3-71A7-16C4-C43A32F8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12" y="2753974"/>
            <a:ext cx="3912163" cy="32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4: Standardizing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US" dirty="0"/>
              <a:t>Neural networks work best when the data are standardized.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standardize the variables: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&lt;- scale ( </a:t>
            </a:r>
            <a:r>
              <a:rPr lang="en-US" dirty="0" err="1">
                <a:solidFill>
                  <a:srgbClr val="FF0000"/>
                </a:solidFill>
              </a:rPr>
              <a:t>mydata</a:t>
            </a:r>
            <a:r>
              <a:rPr lang="en-US" dirty="0">
                <a:solidFill>
                  <a:srgbClr val="FF0000"/>
                </a:solidFill>
              </a:rPr>
              <a:t>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scale is a built-in function to scale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0487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4: Standardizing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We standardized input variables. Thus, they must have 0 mean and 1 standard deviation. To check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apply(</a:t>
            </a: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, 2, 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apply(</a:t>
            </a: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, 2, mean)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We also can use </a:t>
            </a:r>
            <a:r>
              <a:rPr lang="en-US" sz="2200" i="1" dirty="0"/>
              <a:t>max-min</a:t>
            </a:r>
            <a:r>
              <a:rPr lang="en-US" sz="2200" dirty="0"/>
              <a:t> technique to standardize data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6F36A-9C00-72B2-9AAA-2AC0EBD9725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9102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5: 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23887"/>
            <a:ext cx="9520158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learn a neural network, we need to split data into training and test set.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Because it is important to have a model which works well for unseen data- the </a:t>
            </a:r>
            <a:r>
              <a:rPr lang="en-GB" dirty="0">
                <a:solidFill>
                  <a:srgbClr val="FF0000"/>
                </a:solidFill>
              </a:rPr>
              <a:t>out-of-sample</a:t>
            </a:r>
            <a:r>
              <a:rPr lang="en-GB" dirty="0"/>
              <a:t> prediction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training set is used to learn the model. The test set is used to prediction.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9C3CF-8C74-10E1-B8AE-EDEAF0B9C36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0525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5: Splitting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06" y="2123887"/>
            <a:ext cx="9894648" cy="3450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put 80% of our data into training set and the remaining 20% into test set: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 err="1">
                <a:solidFill>
                  <a:srgbClr val="FF0000"/>
                </a:solidFill>
              </a:rPr>
              <a:t>train.index</a:t>
            </a:r>
            <a:r>
              <a:rPr lang="en-GB" sz="1600" dirty="0">
                <a:solidFill>
                  <a:srgbClr val="FF0000"/>
                </a:solidFill>
              </a:rPr>
              <a:t> &lt;- 0.8 * </a:t>
            </a:r>
            <a:r>
              <a:rPr lang="en-GB" sz="1600" dirty="0" err="1">
                <a:solidFill>
                  <a:srgbClr val="FF0000"/>
                </a:solidFill>
              </a:rPr>
              <a:t>nrow</a:t>
            </a:r>
            <a:r>
              <a:rPr lang="en-GB" sz="1600" dirty="0">
                <a:solidFill>
                  <a:srgbClr val="FF0000"/>
                </a:solidFill>
              </a:rPr>
              <a:t>(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train&lt;-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[1:train.index , 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test&lt;- 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[</a:t>
            </a:r>
            <a:r>
              <a:rPr lang="en-GB" sz="1600" dirty="0" err="1">
                <a:solidFill>
                  <a:srgbClr val="FF0000"/>
                </a:solidFill>
              </a:rPr>
              <a:t>train.index:nrow</a:t>
            </a:r>
            <a:r>
              <a:rPr lang="en-GB" sz="1600" dirty="0">
                <a:solidFill>
                  <a:srgbClr val="FF0000"/>
                </a:solidFill>
              </a:rPr>
              <a:t>(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),]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tail(train)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head(test)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600" dirty="0" err="1">
                <a:solidFill>
                  <a:srgbClr val="FF0000"/>
                </a:solidFill>
              </a:rPr>
              <a:t>nrow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is a built-in function which shows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number of rows in a </a:t>
            </a:r>
            <a:r>
              <a:rPr lang="en-GB" sz="1800" dirty="0" err="1"/>
              <a:t>data.frame</a:t>
            </a:r>
            <a:r>
              <a:rPr lang="en-GB" sz="1800" dirty="0"/>
              <a:t> or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8927B-96BD-6769-836E-A22C4029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2536025"/>
            <a:ext cx="4894160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5C492-AFA7-271E-E8C1-2CFBEE1835F2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59084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‘</a:t>
            </a:r>
            <a:r>
              <a:rPr lang="en-GB" dirty="0" err="1"/>
              <a:t>neuralnet</a:t>
            </a:r>
            <a:r>
              <a:rPr lang="en-GB" dirty="0"/>
              <a:t>’ package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("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https://cran.r-project.org/web/packages/neuralnet/neuralnet.pdf</a:t>
            </a:r>
            <a:r>
              <a:rPr lang="en-GB" dirty="0"/>
              <a:t> </a:t>
            </a:r>
          </a:p>
          <a:p>
            <a:r>
              <a:rPr lang="en-GB" dirty="0"/>
              <a:t>You can cite the package in your publication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citation("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F0D4B-7193-DE68-B3D6-6648B1F6FE09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7420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7: 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fit a neural networks model with 2 neurons in the hidden layer: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&lt;-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neuralnet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(fico ~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int.rate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installment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log.annual.inc +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data = train, hidden = 2)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argument that introduces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inputs and output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of integers specifying the number of hidden neurons (vertices) in each layer. For example, 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= c(2,3)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model with 2 and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 in the first and second layer, respectively.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A656-7B98-C5A6-2E89-A56E041BF3E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3757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7: Fitting the model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A656-7B98-C5A6-2E89-A56E041BF3E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A6898-F3AE-CE5A-A553-5D9B0111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21" y="2022647"/>
            <a:ext cx="5329084" cy="3742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E681DC-B2E1-A0E5-FE8A-5F1AD6C90E83}"/>
              </a:ext>
            </a:extLst>
          </p:cNvPr>
          <p:cNvSpPr txBox="1"/>
          <p:nvPr/>
        </p:nvSpPr>
        <p:spPr>
          <a:xfrm>
            <a:off x="1349478" y="2188051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To plot the fitted model: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plot(fit)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fit is the name of fitted model</a:t>
            </a:r>
          </a:p>
        </p:txBody>
      </p:sp>
    </p:spTree>
    <p:extLst>
      <p:ext uri="{BB962C8B-B14F-4D97-AF65-F5344CB8AC3E}">
        <p14:creationId xmlns:p14="http://schemas.microsoft.com/office/powerpoint/2010/main" val="598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General idea on MLP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Script file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Importing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Summarizing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Visualizing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Standardizing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Splitting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The package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Fitting the model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Out-of-sample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95056-43A3-16AD-4E2B-44EF5F53E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8: out-of-sample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prediction&lt;- predict(fit,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=test)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built-in function for prediction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fitted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argument that introduces the dataset used for prediction</a:t>
            </a: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54F95-AA25-2EDE-4FEA-021DD84F22E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9251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54F95-AA25-2EDE-4FEA-021DD84F22E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7E2C4-0249-2DD6-D4E8-78DABF72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172844"/>
            <a:ext cx="2880000" cy="357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722BD-6348-B2F3-F36C-1A8207E6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48" y="2170187"/>
            <a:ext cx="2861524" cy="3574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867CD-5911-A0B3-A09C-C58A5CCF5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620" y="2170187"/>
            <a:ext cx="2880000" cy="3577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ADE9F-7C43-B4DA-7AE5-D961DAEA6C8A}"/>
              </a:ext>
            </a:extLst>
          </p:cNvPr>
          <p:cNvSpPr txBox="1"/>
          <p:nvPr/>
        </p:nvSpPr>
        <p:spPr>
          <a:xfrm>
            <a:off x="8620380" y="5744836"/>
            <a:ext cx="29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online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403763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Hadi.Movaghari@glasgow.ac</a:t>
            </a:r>
            <a:r>
              <a:rPr lang="en-GB">
                <a:hlinkClick r:id="rId3"/>
              </a:rPr>
              <a:t>.uk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797AA-AB24-EB49-BD13-B59B877B1174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idea on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(NN) are important standard machine learning procedures for classification 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regression.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(MLP)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Rosenblatt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(1958)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type of NN.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elf-organizing map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SOM),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vector quantization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LVQ), </a:t>
            </a:r>
            <a:r>
              <a:rPr lang="en-GB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adial basis function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RBF), etc.  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types differ in the manner of operation, architecture, and learning.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MLP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Layers that take inputs based on existing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Layers that use backpropagation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weights of the input variables in order to improve the predictive power of the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Output of predictions based on the data from the input and hidden layers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8B000-FCD3-3C4B-987B-FCD4938DCC7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368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idea on MLP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8B000-FCD3-3C4B-987B-FCD4938DCC7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AC045-790B-182F-E1B4-1B562674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018224"/>
            <a:ext cx="8372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</a:t>
            </a:r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https://github.com/hadigilan/AIFinance_neural_networks.git</a:t>
            </a:r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CE22EA-FA8B-744C-B996-93D5265ACF4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600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Personal loan information to predict the credit scores.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Independent variables: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int.rate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interest rate of the loan. Borrowers judged by LendingClub.com to be riskier are assigned higher interest rates.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installment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monthly 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installments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owed by the borrower if the loan is funded.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log.annual.inc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natural log of the self-reported annual income of the borrower.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dti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debt-to-income ratio of the borrower (amount of debt divided by annual income).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Dependent variable: 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fico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(credit score of the borrower) 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422EC-BDE4-791A-CAC7-C3E6D144890C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916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We assume that your data format is csv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 &lt;- read.csv("C:/loan.csv")</a:t>
            </a:r>
          </a:p>
          <a:p>
            <a:pPr marL="457200" lvl="1" indent="0">
              <a:buNone/>
            </a:pPr>
            <a:endParaRPr lang="en-GB" dirty="0">
              <a:highlight>
                <a:srgbClr val="00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read.csv is a function to read csv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Put the path of your file between “ 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Use </a:t>
            </a:r>
            <a:r>
              <a:rPr lang="en-GB" sz="1600" dirty="0"/>
              <a:t>\\ or / </a:t>
            </a:r>
            <a:r>
              <a:rPr lang="en-GB" sz="1800" dirty="0"/>
              <a:t>to separate paths.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B68ED-1167-9839-3615-31310106382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9983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the first rows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head(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head is a function to show the first elements of each objects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the last rows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tail(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see the dimensions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dim(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Our data has 1868 rows (observations) and 5 columns (variables)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36478-ABE9-C9D9-A314-410243DE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04" y="3625644"/>
            <a:ext cx="4991100" cy="153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B7357-420E-1DB0-4164-8E1D2B96C10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54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2: Summarizing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descriptive statistics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summary(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500" dirty="0"/>
              <a:t>summary is a function which produces min, max, mean, median, first and third quartiles. It doesn't give SD.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8E5B-2608-5999-4F1A-990D12BD4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51A30-EAE3-B76E-ADDE-B7605E34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606134"/>
            <a:ext cx="773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7138</TotalTime>
  <Words>1515</Words>
  <Application>Microsoft Office PowerPoint</Application>
  <PresentationFormat>Widescreen</PresentationFormat>
  <Paragraphs>215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Palatino Linotype</vt:lpstr>
      <vt:lpstr>Times New Roman</vt:lpstr>
      <vt:lpstr>Wingdings</vt:lpstr>
      <vt:lpstr>Gallery</vt:lpstr>
      <vt:lpstr>Artificial Intelligence in Finance Multilayer Perceptron in R</vt:lpstr>
      <vt:lpstr>Outline</vt:lpstr>
      <vt:lpstr>General idea on MLP</vt:lpstr>
      <vt:lpstr>General idea on MLP (Cont’d)</vt:lpstr>
      <vt:lpstr>Open your script file!</vt:lpstr>
      <vt:lpstr>Part 1: Importing data</vt:lpstr>
      <vt:lpstr>Part 1: Importing data (Cont’d)</vt:lpstr>
      <vt:lpstr>Part 1: Importing data (Cont’d)</vt:lpstr>
      <vt:lpstr>Part 2: Summarizing data</vt:lpstr>
      <vt:lpstr>Part 2: Summarizing data (Cont’d)</vt:lpstr>
      <vt:lpstr>Part 3: Visualizing Data</vt:lpstr>
      <vt:lpstr>Part 3: Visualizing Data (Cont’d)</vt:lpstr>
      <vt:lpstr>Part 4: Standardizing Data</vt:lpstr>
      <vt:lpstr>Part 4: Standardizing Data (Cont’d)</vt:lpstr>
      <vt:lpstr>Part 5: Splitting data</vt:lpstr>
      <vt:lpstr>Part 5: Splitting data (Cont’d)</vt:lpstr>
      <vt:lpstr>Part 6: The package</vt:lpstr>
      <vt:lpstr>Part 7: Fitting the model</vt:lpstr>
      <vt:lpstr>Part 7: Fitting the model (Cont’d)</vt:lpstr>
      <vt:lpstr>Part 8: out-of-sample prediction</vt:lpstr>
      <vt:lpstr>Bibliography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300</cp:revision>
  <dcterms:created xsi:type="dcterms:W3CDTF">2022-05-28T15:29:58Z</dcterms:created>
  <dcterms:modified xsi:type="dcterms:W3CDTF">2023-01-25T21:48:33Z</dcterms:modified>
</cp:coreProperties>
</file>