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3"/>
  </p:notesMasterIdLst>
  <p:sldIdLst>
    <p:sldId id="256" r:id="rId2"/>
    <p:sldId id="264" r:id="rId3"/>
    <p:sldId id="266" r:id="rId4"/>
    <p:sldId id="267" r:id="rId5"/>
    <p:sldId id="268" r:id="rId6"/>
    <p:sldId id="272" r:id="rId7"/>
    <p:sldId id="270" r:id="rId8"/>
    <p:sldId id="274" r:id="rId9"/>
    <p:sldId id="273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b="1" dirty="0"/>
              <a:t>Econometrics 2:</a:t>
            </a:r>
            <a:br>
              <a:rPr lang="en-GB" sz="8000" dirty="0"/>
            </a:br>
            <a:r>
              <a:rPr lang="en-GB" sz="6600" i="1" dirty="0"/>
              <a:t>Panel data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863814"/>
          </a:xfrm>
        </p:spPr>
        <p:txBody>
          <a:bodyPr>
            <a:normAutofit fontScale="92500" lnSpcReduction="20000"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Time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09A2-5601-8FD5-12DB-39A2189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far, we consider only individual specific effects in the model.</a:t>
            </a:r>
          </a:p>
          <a:p>
            <a:endParaRPr lang="en-GB" dirty="0"/>
          </a:p>
          <a:p>
            <a:r>
              <a:rPr lang="en-GB" dirty="0"/>
              <a:t>These models are called </a:t>
            </a:r>
            <a:r>
              <a:rPr lang="en-GB" dirty="0">
                <a:solidFill>
                  <a:srgbClr val="FF0000"/>
                </a:solidFill>
              </a:rPr>
              <a:t>one-way</a:t>
            </a:r>
            <a:r>
              <a:rPr lang="en-GB" dirty="0"/>
              <a:t> models. </a:t>
            </a:r>
          </a:p>
          <a:p>
            <a:endParaRPr lang="en-GB" dirty="0"/>
          </a:p>
          <a:p>
            <a:r>
              <a:rPr lang="en-GB" dirty="0"/>
              <a:t>We can add time effects to each of the previous models. In this case, we would have </a:t>
            </a:r>
            <a:r>
              <a:rPr lang="en-GB" dirty="0">
                <a:solidFill>
                  <a:srgbClr val="FF0000"/>
                </a:solidFill>
              </a:rPr>
              <a:t>two-way panel data models</a:t>
            </a:r>
            <a:r>
              <a:rPr lang="en-GB"/>
              <a:t>.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CE6C3-A26E-14A0-EAF5-7B45207F794B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323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8E73-4EFA-3A9A-E4BD-A0F14A70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90" y="2171344"/>
            <a:ext cx="2448910" cy="3650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0439E-F8CA-C6DC-DE7E-335F85706B23}"/>
              </a:ext>
            </a:extLst>
          </p:cNvPr>
          <p:cNvSpPr txBox="1"/>
          <p:nvPr/>
        </p:nvSpPr>
        <p:spPr>
          <a:xfrm>
            <a:off x="126436" y="5016080"/>
            <a:ext cx="3520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B.H.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(2021).  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Analysis of Panel Data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sixth Ed. Springer.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5849C-3D3B-2500-1E3D-F2FE533CFB0B}"/>
              </a:ext>
            </a:extLst>
          </p:cNvPr>
          <p:cNvSpPr txBox="1"/>
          <p:nvPr/>
        </p:nvSpPr>
        <p:spPr>
          <a:xfrm>
            <a:off x="8965324" y="4750914"/>
            <a:ext cx="310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Econometric analysis of cross section and panel data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MIT press.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DB4B74-6FAB-2B53-3686-8D258A5B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50" y="2171344"/>
            <a:ext cx="2481856" cy="365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952B71-4692-CBB5-ED98-E2084D76D71F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014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data in econometrics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81203"/>
            <a:ext cx="9520158" cy="3352681"/>
          </a:xfrm>
        </p:spPr>
        <p:txBody>
          <a:bodyPr>
            <a:normAutofit/>
          </a:bodyPr>
          <a:lstStyle/>
          <a:p>
            <a:r>
              <a:rPr lang="en-GB" dirty="0"/>
              <a:t>There are three types of data which econometricians might use for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/>
              <a:t>Cross-sectional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/>
              <a:t>Time series data (e.g., d</a:t>
            </a:r>
            <a:r>
              <a:rPr lang="en-GB" dirty="0"/>
              <a:t>aily, weekly, 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/>
              <a:t>Panel data (cross-sectional time series data / longitudinal data)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800" dirty="0">
                <a:solidFill>
                  <a:srgbClr val="FF0000"/>
                </a:solidFill>
              </a:rPr>
              <a:t>Balanced panel</a:t>
            </a:r>
            <a:r>
              <a:rPr lang="en-GB" sz="1800" dirty="0"/>
              <a:t>: Equal number of observation for all subjects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800" dirty="0">
                <a:solidFill>
                  <a:srgbClr val="FF0000"/>
                </a:solidFill>
              </a:rPr>
              <a:t>Unbalanced panel</a:t>
            </a:r>
            <a:r>
              <a:rPr lang="en-GB" sz="1800" dirty="0"/>
              <a:t>: Unequal number of observations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75BFB-C4D5-D70D-32A0-1689737247D3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4383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E2EAC62-C9E3-193D-CD41-E5A01FA33B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714349"/>
                  </p:ext>
                </p:extLst>
              </p:nvPr>
            </p:nvGraphicFramePr>
            <p:xfrm>
              <a:off x="725556" y="1093303"/>
              <a:ext cx="9044609" cy="4830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3216">
                      <a:extLst>
                        <a:ext uri="{9D8B030D-6E8A-4147-A177-3AD203B41FA5}">
                          <a16:colId xmlns:a16="http://schemas.microsoft.com/office/drawing/2014/main" val="2703532662"/>
                        </a:ext>
                      </a:extLst>
                    </a:gridCol>
                    <a:gridCol w="629478">
                      <a:extLst>
                        <a:ext uri="{9D8B030D-6E8A-4147-A177-3AD203B41FA5}">
                          <a16:colId xmlns:a16="http://schemas.microsoft.com/office/drawing/2014/main" val="3582891282"/>
                        </a:ext>
                      </a:extLst>
                    </a:gridCol>
                    <a:gridCol w="1706219">
                      <a:extLst>
                        <a:ext uri="{9D8B030D-6E8A-4147-A177-3AD203B41FA5}">
                          <a16:colId xmlns:a16="http://schemas.microsoft.com/office/drawing/2014/main" val="3516059362"/>
                        </a:ext>
                      </a:extLst>
                    </a:gridCol>
                    <a:gridCol w="844826">
                      <a:extLst>
                        <a:ext uri="{9D8B030D-6E8A-4147-A177-3AD203B41FA5}">
                          <a16:colId xmlns:a16="http://schemas.microsoft.com/office/drawing/2014/main" val="843156104"/>
                        </a:ext>
                      </a:extLst>
                    </a:gridCol>
                    <a:gridCol w="2170044">
                      <a:extLst>
                        <a:ext uri="{9D8B030D-6E8A-4147-A177-3AD203B41FA5}">
                          <a16:colId xmlns:a16="http://schemas.microsoft.com/office/drawing/2014/main" val="1636324942"/>
                        </a:ext>
                      </a:extLst>
                    </a:gridCol>
                    <a:gridCol w="563217">
                      <a:extLst>
                        <a:ext uri="{9D8B030D-6E8A-4147-A177-3AD203B41FA5}">
                          <a16:colId xmlns:a16="http://schemas.microsoft.com/office/drawing/2014/main" val="2141341893"/>
                        </a:ext>
                      </a:extLst>
                    </a:gridCol>
                    <a:gridCol w="2567609">
                      <a:extLst>
                        <a:ext uri="{9D8B030D-6E8A-4147-A177-3AD203B41FA5}">
                          <a16:colId xmlns:a16="http://schemas.microsoft.com/office/drawing/2014/main" val="2869186034"/>
                        </a:ext>
                      </a:extLst>
                    </a:gridCol>
                  </a:tblGrid>
                  <a:tr h="4554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Individual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488509"/>
                      </a:ext>
                    </a:extLst>
                  </a:tr>
                  <a:tr h="509642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7153"/>
                      </a:ext>
                    </a:extLst>
                  </a:tr>
                  <a:tr h="77307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9779769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768722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609930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5330354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58254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E2EAC62-C9E3-193D-CD41-E5A01FA33B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714349"/>
                  </p:ext>
                </p:extLst>
              </p:nvPr>
            </p:nvGraphicFramePr>
            <p:xfrm>
              <a:off x="725556" y="1093303"/>
              <a:ext cx="9044609" cy="4830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3216">
                      <a:extLst>
                        <a:ext uri="{9D8B030D-6E8A-4147-A177-3AD203B41FA5}">
                          <a16:colId xmlns:a16="http://schemas.microsoft.com/office/drawing/2014/main" val="2703532662"/>
                        </a:ext>
                      </a:extLst>
                    </a:gridCol>
                    <a:gridCol w="629478">
                      <a:extLst>
                        <a:ext uri="{9D8B030D-6E8A-4147-A177-3AD203B41FA5}">
                          <a16:colId xmlns:a16="http://schemas.microsoft.com/office/drawing/2014/main" val="3582891282"/>
                        </a:ext>
                      </a:extLst>
                    </a:gridCol>
                    <a:gridCol w="1706219">
                      <a:extLst>
                        <a:ext uri="{9D8B030D-6E8A-4147-A177-3AD203B41FA5}">
                          <a16:colId xmlns:a16="http://schemas.microsoft.com/office/drawing/2014/main" val="3516059362"/>
                        </a:ext>
                      </a:extLst>
                    </a:gridCol>
                    <a:gridCol w="844826">
                      <a:extLst>
                        <a:ext uri="{9D8B030D-6E8A-4147-A177-3AD203B41FA5}">
                          <a16:colId xmlns:a16="http://schemas.microsoft.com/office/drawing/2014/main" val="843156104"/>
                        </a:ext>
                      </a:extLst>
                    </a:gridCol>
                    <a:gridCol w="2170044">
                      <a:extLst>
                        <a:ext uri="{9D8B030D-6E8A-4147-A177-3AD203B41FA5}">
                          <a16:colId xmlns:a16="http://schemas.microsoft.com/office/drawing/2014/main" val="1636324942"/>
                        </a:ext>
                      </a:extLst>
                    </a:gridCol>
                    <a:gridCol w="563217">
                      <a:extLst>
                        <a:ext uri="{9D8B030D-6E8A-4147-A177-3AD203B41FA5}">
                          <a16:colId xmlns:a16="http://schemas.microsoft.com/office/drawing/2014/main" val="2141341893"/>
                        </a:ext>
                      </a:extLst>
                    </a:gridCol>
                    <a:gridCol w="2567609">
                      <a:extLst>
                        <a:ext uri="{9D8B030D-6E8A-4147-A177-3AD203B41FA5}">
                          <a16:colId xmlns:a16="http://schemas.microsoft.com/office/drawing/2014/main" val="2869186034"/>
                        </a:ext>
                      </a:extLst>
                    </a:gridCol>
                  </a:tblGrid>
                  <a:tr h="4554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Individual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488509"/>
                      </a:ext>
                    </a:extLst>
                  </a:tr>
                  <a:tr h="509642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7153"/>
                      </a:ext>
                    </a:extLst>
                  </a:tr>
                  <a:tr h="77307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14" t="-125197" r="-360714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3034" t="-125197" r="-144944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969" t="-125197" r="-475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779769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768722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14" t="-325197" r="-360714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3034" t="-325197" r="-144944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969" t="-325197" r="-475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09930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5330354"/>
                      </a:ext>
                    </a:extLst>
                  </a:tr>
                  <a:tr h="77307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14" t="-525197" r="-360714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3034" t="-525197" r="-144944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969" t="-525197" r="-47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825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ABF8D819-2CAF-7EA3-29EA-5332BF83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88902"/>
            <a:ext cx="9520158" cy="715617"/>
          </a:xfrm>
        </p:spPr>
        <p:txBody>
          <a:bodyPr/>
          <a:lstStyle/>
          <a:p>
            <a:r>
              <a:rPr lang="en-GB" b="1" dirty="0"/>
              <a:t>Types of data – Cont’d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BC014-5A76-8E77-1F4B-FE01B7ED5B07}"/>
              </a:ext>
            </a:extLst>
          </p:cNvPr>
          <p:cNvSpPr txBox="1"/>
          <p:nvPr/>
        </p:nvSpPr>
        <p:spPr>
          <a:xfrm>
            <a:off x="1979942" y="3747051"/>
            <a:ext cx="7603435" cy="53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476457C3-7D1E-00B8-D2E8-80315337099F}"/>
              </a:ext>
            </a:extLst>
          </p:cNvPr>
          <p:cNvSpPr/>
          <p:nvPr/>
        </p:nvSpPr>
        <p:spPr>
          <a:xfrm>
            <a:off x="9770164" y="3558208"/>
            <a:ext cx="229593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Cross-sectional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549BE-D742-07C6-D521-ACD7A618F6E1}"/>
              </a:ext>
            </a:extLst>
          </p:cNvPr>
          <p:cNvSpPr txBox="1"/>
          <p:nvPr/>
        </p:nvSpPr>
        <p:spPr>
          <a:xfrm>
            <a:off x="4735993" y="1972916"/>
            <a:ext cx="1649895" cy="4084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6F187E6F-3616-728B-381F-79C6A02FD71A}"/>
              </a:ext>
            </a:extLst>
          </p:cNvPr>
          <p:cNvSpPr/>
          <p:nvPr/>
        </p:nvSpPr>
        <p:spPr>
          <a:xfrm>
            <a:off x="4442791" y="5829299"/>
            <a:ext cx="2236305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14970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Pooled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This model combines information on individuals and time series and operates like a traditional regression model:</a:t>
                </a:r>
              </a:p>
              <a:p>
                <a:endParaRPr lang="en-GB" dirty="0"/>
              </a:p>
              <a:p>
                <a:r>
                  <a:rPr lang="en-GB" dirty="0"/>
                  <a:t>A pooled regression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this model, the intercept term (i.e.,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) is common between individuals.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8119DA-1F24-2574-B6C1-4FF29A163919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333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Fixed effects (FE)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This model assumes that </a:t>
                </a:r>
                <a:r>
                  <a:rPr lang="en-US" dirty="0"/>
                  <a:t>there is unobservable heterogeneity across individuals and introduces </a:t>
                </a:r>
                <a:r>
                  <a:rPr lang="en-US" dirty="0">
                    <a:solidFill>
                      <a:srgbClr val="FF0000"/>
                    </a:solidFill>
                  </a:rPr>
                  <a:t>individuals-</a:t>
                </a:r>
                <a:r>
                  <a:rPr lang="en-GB" dirty="0">
                    <a:solidFill>
                      <a:srgbClr val="FF0000"/>
                    </a:solidFill>
                  </a:rPr>
                  <a:t>specific effect </a:t>
                </a:r>
                <a:r>
                  <a:rPr lang="en-GB" dirty="0"/>
                  <a:t>to capture this</a:t>
                </a:r>
                <a:r>
                  <a:rPr lang="en-US" dirty="0"/>
                  <a:t> heterogeneity</a:t>
                </a:r>
              </a:p>
              <a:p>
                <a:endParaRPr lang="en-US" dirty="0"/>
              </a:p>
              <a:p>
                <a:r>
                  <a:rPr lang="en-GB" dirty="0"/>
                  <a:t>A FE model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the FE model the intercept term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is a non-random parameter.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C2E052-E4DC-D2AD-64D5-2E9D03A3B236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697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Fixed effects (FE) model –(Cont’d)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333297"/>
                <a:ext cx="9520158" cy="3133048"/>
              </a:xfrm>
            </p:spPr>
            <p:txBody>
              <a:bodyPr/>
              <a:lstStyle/>
              <a:p>
                <a:r>
                  <a:rPr lang="en-GB" dirty="0"/>
                  <a:t>It can be shown that: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It means that </a:t>
                </a:r>
                <a:r>
                  <a:rPr lang="en-US" dirty="0"/>
                  <a:t>the fixed effects are the leftover variation in the dependent variable that cannot be explained by the regressors.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333297"/>
                <a:ext cx="9520158" cy="3133048"/>
              </a:xfrm>
              <a:blipFill>
                <a:blip r:embed="rId2"/>
                <a:stretch>
                  <a:fillRect l="-577" r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1835A2-6C31-161F-2C81-F1AE068D1194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528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Random effects (RE)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278490"/>
                <a:ext cx="9520158" cy="34506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If we assume that individual-specific effects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are random variables, then we have a random effect model. </a:t>
                </a:r>
              </a:p>
              <a:p>
                <a:endParaRPr lang="en-GB" dirty="0"/>
              </a:p>
              <a:p>
                <a:r>
                  <a:rPr lang="en-GB" dirty="0"/>
                  <a:t>A RE model is defined by:</a:t>
                </a:r>
              </a:p>
              <a:p>
                <a:pPr marL="0" indent="0">
                  <a:buNone/>
                </a:pPr>
                <a:endParaRPr lang="en-GB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the RE model the intercept term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is a random parameter.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278490"/>
                <a:ext cx="9520158" cy="3450613"/>
              </a:xfrm>
              <a:blipFill>
                <a:blip r:embed="rId2"/>
                <a:stretch>
                  <a:fillRect l="-577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3F9A53-B0DA-6CBA-3337-468CC36295CB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52891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Random effects (RE) model –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In the random effects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GB" dirty="0"/>
                  <a:t> is treated as a new error term.</a:t>
                </a:r>
              </a:p>
              <a:p>
                <a:r>
                  <a:rPr lang="en-GB" dirty="0"/>
                  <a:t>If two random variables are independent,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then: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			(1)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the equation (1),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are called </a:t>
                </a:r>
                <a:r>
                  <a:rPr lang="en-GB" dirty="0">
                    <a:solidFill>
                      <a:srgbClr val="FF0000"/>
                    </a:solidFill>
                  </a:rPr>
                  <a:t>variance components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There are different methods to estimates variance components, like Wallace-Hussain, Swamy-Arora,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530" r="-705" b="-1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EF2A9C-A591-8373-692B-64852E89E78E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468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F8B-2C05-F61C-A4AA-464D99A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FE </a:t>
            </a:r>
            <a:r>
              <a:rPr lang="en-GB" b="1" i="1" dirty="0"/>
              <a:t>vs</a:t>
            </a:r>
            <a:r>
              <a:rPr lang="en-GB" b="1" dirty="0"/>
              <a:t>. 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What is the difference between RE and FE?</a:t>
                </a:r>
              </a:p>
              <a:p>
                <a:r>
                  <a:rPr lang="en-GB" dirty="0"/>
                  <a:t>In addition to the distributional assumption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we assume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correlated</a:t>
                </a:r>
                <a:r>
                  <a:rPr lang="en-US" dirty="0"/>
                  <a:t> with regressors in </a:t>
                </a:r>
                <a:r>
                  <a:rPr lang="en-US" dirty="0">
                    <a:solidFill>
                      <a:srgbClr val="FF0000"/>
                    </a:solidFill>
                  </a:rPr>
                  <a:t>FE</a:t>
                </a:r>
                <a:r>
                  <a:rPr lang="en-US" dirty="0"/>
                  <a:t> model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uncorrelated</a:t>
                </a:r>
                <a:r>
                  <a:rPr lang="en-US" dirty="0"/>
                  <a:t> with regressors in </a:t>
                </a:r>
                <a:r>
                  <a:rPr lang="en-US" dirty="0">
                    <a:solidFill>
                      <a:srgbClr val="FF0000"/>
                    </a:solidFill>
                  </a:rPr>
                  <a:t>RE</a:t>
                </a:r>
                <a:r>
                  <a:rPr lang="en-US" dirty="0"/>
                  <a:t> model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r>
                  <a:rPr lang="en-GB" dirty="0"/>
                  <a:t>In practice, we can use Hausman test statistic to test whether the effects are fixed: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If the Hausman test is </a:t>
                </a:r>
                <a:r>
                  <a:rPr lang="en-US" dirty="0">
                    <a:solidFill>
                      <a:srgbClr val="FF0000"/>
                    </a:solidFill>
                  </a:rPr>
                  <a:t>insignificant</a:t>
                </a:r>
                <a:r>
                  <a:rPr lang="en-US" dirty="0"/>
                  <a:t> use the </a:t>
                </a:r>
                <a:r>
                  <a:rPr lang="en-US" dirty="0">
                    <a:solidFill>
                      <a:srgbClr val="FF0000"/>
                    </a:solidFill>
                  </a:rPr>
                  <a:t>RE</a:t>
                </a:r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If the Hausman test is </a:t>
                </a:r>
                <a:r>
                  <a:rPr lang="en-US" dirty="0">
                    <a:solidFill>
                      <a:srgbClr val="FF0000"/>
                    </a:solidFill>
                  </a:rPr>
                  <a:t>significant</a:t>
                </a:r>
                <a:r>
                  <a:rPr lang="en-US" dirty="0"/>
                  <a:t> use the </a:t>
                </a:r>
                <a:r>
                  <a:rPr lang="en-US" dirty="0">
                    <a:solidFill>
                      <a:srgbClr val="FF0000"/>
                    </a:solidFill>
                  </a:rPr>
                  <a:t>FE</a:t>
                </a:r>
                <a:r>
                  <a:rPr lang="en-US" dirty="0"/>
                  <a:t>.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409A2-5601-8FD5-12DB-39A2189BC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ACE6C3-A26E-14A0-EAF5-7B45207F794B}"/>
              </a:ext>
            </a:extLst>
          </p:cNvPr>
          <p:cNvSpPr txBox="1"/>
          <p:nvPr/>
        </p:nvSpPr>
        <p:spPr>
          <a:xfrm>
            <a:off x="-1" y="6179744"/>
            <a:ext cx="331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Econometrics 2</a:t>
            </a:r>
            <a:r>
              <a:rPr lang="en-GB" sz="1200" dirty="0"/>
              <a:t>:</a:t>
            </a:r>
            <a:r>
              <a:rPr lang="en-GB" sz="1200" b="1" dirty="0"/>
              <a:t> </a:t>
            </a:r>
            <a:r>
              <a:rPr lang="en-GB" sz="1200" i="1" dirty="0"/>
              <a:t>Panel data models</a:t>
            </a:r>
          </a:p>
          <a:p>
            <a:r>
              <a:rPr lang="en-GB" sz="1200" dirty="0"/>
              <a:t>University of Glasgow</a:t>
            </a:r>
          </a:p>
          <a:p>
            <a:r>
              <a:rPr lang="en-GB" sz="12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891994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2769</TotalTime>
  <Words>763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Econometrics 2: Panel data</vt:lpstr>
      <vt:lpstr>Types of data in econometrics</vt:lpstr>
      <vt:lpstr>Types of data – Cont’d</vt:lpstr>
      <vt:lpstr>Pooled regression</vt:lpstr>
      <vt:lpstr>Fixed effects (FE) model</vt:lpstr>
      <vt:lpstr>Fixed effects (FE) model –(Cont’d)</vt:lpstr>
      <vt:lpstr>Random effects (RE) model</vt:lpstr>
      <vt:lpstr>Random effects (RE) model – (Cont’d)</vt:lpstr>
      <vt:lpstr>FE vs. RE</vt:lpstr>
      <vt:lpstr>Time effects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178</cp:revision>
  <dcterms:created xsi:type="dcterms:W3CDTF">2022-05-28T15:29:58Z</dcterms:created>
  <dcterms:modified xsi:type="dcterms:W3CDTF">2023-02-28T12:18:49Z</dcterms:modified>
</cp:coreProperties>
</file>