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2"/>
  </p:notesMasterIdLst>
  <p:sldIdLst>
    <p:sldId id="256" r:id="rId2"/>
    <p:sldId id="261" r:id="rId3"/>
    <p:sldId id="268" r:id="rId4"/>
    <p:sldId id="267" r:id="rId5"/>
    <p:sldId id="263" r:id="rId6"/>
    <p:sldId id="270" r:id="rId7"/>
    <p:sldId id="264" r:id="rId8"/>
    <p:sldId id="265" r:id="rId9"/>
    <p:sldId id="27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24497"/>
          </a:xfrm>
        </p:spPr>
        <p:txBody>
          <a:bodyPr>
            <a:normAutofit/>
          </a:bodyPr>
          <a:lstStyle/>
          <a:p>
            <a:r>
              <a:rPr lang="en-GB" sz="5400" b="1" dirty="0"/>
              <a:t>Econometrics 2:</a:t>
            </a:r>
            <a:br>
              <a:rPr lang="en-GB" sz="5400" dirty="0"/>
            </a:br>
            <a:r>
              <a:rPr lang="en-GB" sz="4400" i="1" dirty="0"/>
              <a:t>Regression models for binary outcomes</a:t>
            </a:r>
            <a:endParaRPr lang="en-GB" sz="5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623789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</a:p>
          <a:p>
            <a:endParaRPr lang="en-GB" cap="none" dirty="0"/>
          </a:p>
          <a:p>
            <a:endParaRPr lang="en-GB" cap="none" dirty="0"/>
          </a:p>
          <a:p>
            <a:endParaRPr lang="en-GB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2F17-163C-587B-E110-D83CDF11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D65C-6FF0-A746-A671-D1E9D8FA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9993689" cy="3450613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Horrace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W. C., &amp; Oaxaca, R. L. (2006). Results on the bias and inconsistency of ordinary least squares for the linear probability model.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Economics letters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321-327.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Wooldridge, J. M. (2013). A binary dependent variable: the linear probability model.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econometrics: A modern approach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248-253.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D4A30-6BEE-A1C1-7F40-A93212856B4C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Econometrics 2:</a:t>
            </a:r>
            <a:r>
              <a:rPr lang="en-GB" sz="1100" b="1" dirty="0"/>
              <a:t> </a:t>
            </a:r>
            <a:r>
              <a:rPr lang="en-US" sz="1100" i="1" dirty="0"/>
              <a:t>Regression models for binary outcomes</a:t>
            </a:r>
            <a:endParaRPr lang="en-GB" sz="1100" i="1" dirty="0"/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6346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Three options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937987"/>
                <a:ext cx="9310782" cy="4037749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GB" sz="24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  <a:r>
                  <a:rPr lang="en-GB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GB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4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linear predictor</a:t>
                </a:r>
                <a:r>
                  <a:rPr lang="en-GB" sz="240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u="none" strike="noStrik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GB" sz="2400" i="0" u="none" strike="noStrike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binary outcome with two values 0 and 1.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exist three options to model the binary outcome variable:</a:t>
                </a:r>
              </a:p>
              <a:p>
                <a:pPr marL="457200" lvl="1" indent="0" algn="just">
                  <a:buNone/>
                </a:pP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Linear Probability Model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𝐼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 algn="just">
                  <a:buNone/>
                </a:pP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Probit Model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	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𝜙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lvl="1" indent="0" algn="just">
                  <a:buNone/>
                </a:pP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Logit Model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	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𝜎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</m:oMath>
                </a14:m>
                <a:endParaRPr lang="en-GB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where: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GB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i="0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GB" sz="22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sz="22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  <m:r>
                              <a:rPr lang="en-GB" sz="22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GB" sz="22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  <m:e>
                            <m:r>
                              <a:rPr lang="en-GB" sz="22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is the probability of success and is considered as a </a:t>
                </a:r>
                <a:r>
                  <a:rPr lang="en-GB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latent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variable.</a:t>
                </a:r>
              </a:p>
              <a:p>
                <a:pPr algn="just"/>
                <a:r>
                  <a:rPr lang="en-GB" sz="22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𝜙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𝜎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are the link functions that relate probability of success to the linear predictor.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937987"/>
                <a:ext cx="9310782" cy="4037749"/>
              </a:xfrm>
              <a:blipFill>
                <a:blip r:embed="rId2"/>
                <a:stretch>
                  <a:fillRect l="-720" t="-1057" r="-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A5A2A-7529-29D8-26C7-EA0D4C5C4349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Econometrics 2:</a:t>
            </a:r>
            <a:r>
              <a:rPr lang="en-GB" sz="1100" b="1" dirty="0"/>
              <a:t> </a:t>
            </a:r>
            <a:r>
              <a:rPr lang="en-US" sz="1100" i="1" dirty="0"/>
              <a:t>Regression models for binary outcomes</a:t>
            </a:r>
            <a:endParaRPr lang="en-GB" sz="1100" i="1" dirty="0"/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8320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Linear Probability Model (LPM)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937987"/>
                <a:ext cx="9310782" cy="4037749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first choice to model binary outcomes is the linear probability model (LPM)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to standard linear regression model, the LPM can be written as: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𝐼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GB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takes only two values 0 and 1.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 function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GB" sz="16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16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GB" sz="1600" b="1" i="0" u="none" strike="noStrike" baseline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A2FD9-69E5-E67F-BABF-5A23FE5C3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937987"/>
                <a:ext cx="9310782" cy="4037749"/>
              </a:xfrm>
              <a:blipFill>
                <a:blip r:embed="rId2"/>
                <a:stretch>
                  <a:fillRect l="-1048" t="-302" r="-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A5A2A-7529-29D8-26C7-EA0D4C5C4349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Econometrics 2:</a:t>
            </a:r>
            <a:r>
              <a:rPr lang="en-GB" sz="1100" b="1" dirty="0"/>
              <a:t> </a:t>
            </a:r>
            <a:r>
              <a:rPr lang="en-US" sz="1100" i="1" dirty="0"/>
              <a:t>Regression models for binary outcomes</a:t>
            </a:r>
            <a:endParaRPr lang="en-GB" sz="1100" i="1" dirty="0"/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4346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Linear Probability Model (LPM) –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37987"/>
            <a:ext cx="10382984" cy="40377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with LPM</a:t>
            </a: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grantee to generate predicted values between to 0 and 1. </a:t>
            </a:r>
          </a:p>
          <a:p>
            <a:pPr marL="457200" indent="-457200" algn="just">
              <a:buFont typeface="+mj-lt"/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from LPM are biased and inconsistent (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Horrace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Oaxaca, 2006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600" b="1" i="0" u="none" strike="noStrike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600" b="1" i="0" u="none" strike="noStrike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02CBE-4C75-6F16-860D-D06F3CA31047}"/>
              </a:ext>
            </a:extLst>
          </p:cNvPr>
          <p:cNvSpPr txBox="1"/>
          <p:nvPr/>
        </p:nvSpPr>
        <p:spPr>
          <a:xfrm>
            <a:off x="8768292" y="395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A5A2A-7529-29D8-26C7-EA0D4C5C4349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Econometrics 2:</a:t>
            </a:r>
            <a:r>
              <a:rPr lang="en-GB" sz="1100" b="1" dirty="0"/>
              <a:t> </a:t>
            </a:r>
            <a:r>
              <a:rPr lang="en-US" sz="1100" i="1" dirty="0"/>
              <a:t>Regression models for binary outcomes</a:t>
            </a:r>
            <a:endParaRPr lang="en-GB" sz="1100" i="1" dirty="0"/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68167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CCDA-36CB-F76F-3496-D3AAA81F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Probit vs. Logit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27D6-0B77-52CE-C361-CE542FB6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probit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FF0000"/>
                </a:solidFill>
              </a:rPr>
              <a:t>logit</a:t>
            </a:r>
            <a:r>
              <a:rPr lang="en-GB" sz="2400" dirty="0"/>
              <a:t> models help to overcome the shortcomings of LPM</a:t>
            </a:r>
          </a:p>
          <a:p>
            <a:endParaRPr lang="en-GB" sz="2400" dirty="0"/>
          </a:p>
          <a:p>
            <a:r>
              <a:rPr lang="en-GB" sz="2400" dirty="0"/>
              <a:t>Both are developed for binary dependent variables</a:t>
            </a:r>
          </a:p>
          <a:p>
            <a:endParaRPr lang="en-GB" sz="2400" dirty="0"/>
          </a:p>
          <a:p>
            <a:r>
              <a:rPr lang="en-GB" sz="2400" dirty="0"/>
              <a:t>The difference is in the form of the link function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Probit models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cumulative standard normal distribution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Logit models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cumulative standard logistic distribution</a:t>
            </a: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366BB-CBD0-D02C-74EB-8F3A40F0F0C6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Econometrics 2:</a:t>
            </a:r>
            <a:r>
              <a:rPr lang="en-GB" sz="1100" b="1" dirty="0"/>
              <a:t> </a:t>
            </a:r>
            <a:r>
              <a:rPr lang="en-US" sz="1100" i="1" dirty="0"/>
              <a:t>Regression models for binary outcomes</a:t>
            </a:r>
            <a:endParaRPr lang="en-GB" sz="1100" i="1" dirty="0"/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8869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CCDA-36CB-F76F-3496-D3AAA81F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Probit vs. Logit -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366BB-CBD0-D02C-74EB-8F3A40F0F0C6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Econometrics 2:</a:t>
            </a:r>
            <a:r>
              <a:rPr lang="en-GB" sz="1100" b="1" dirty="0"/>
              <a:t> </a:t>
            </a:r>
            <a:r>
              <a:rPr lang="en-US" sz="1100" i="1" dirty="0"/>
              <a:t>Regression models for binary outcomes</a:t>
            </a:r>
            <a:endParaRPr lang="en-GB" sz="1100" i="1" dirty="0"/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71646-238C-1379-4C80-28FDD134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47" y="1853754"/>
            <a:ext cx="6034297" cy="4010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159F05-925E-0BC0-73EA-A423EE00F2E9}"/>
                  </a:ext>
                </a:extLst>
              </p:cNvPr>
              <p:cNvSpPr txBox="1"/>
              <p:nvPr/>
            </p:nvSpPr>
            <p:spPr>
              <a:xfrm>
                <a:off x="1261639" y="2639757"/>
                <a:ext cx="4178461" cy="2794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Cumulative Standard Normal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Cumulative Logistic Distribution</a:t>
                </a:r>
              </a:p>
              <a:p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159F05-925E-0BC0-73EA-A423EE00F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39" y="2639757"/>
                <a:ext cx="4178461" cy="2794355"/>
              </a:xfrm>
              <a:prstGeom prst="rect">
                <a:avLst/>
              </a:prstGeom>
              <a:blipFill>
                <a:blip r:embed="rId3"/>
                <a:stretch>
                  <a:fillRect l="-3504" t="-3057" r="-11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56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CCDA-36CB-F76F-3496-D3AAA81F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B27D6-0B77-52CE-C361-CE542FB67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38410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Mathematically, probit model is defined by: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GB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/>
                  <a:t> is the cumulative standard normal distribution and is defined by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B27D6-0B77-52CE-C361-CE542FB67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3841058"/>
              </a:xfr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8459FB9-B627-1397-F11E-81AD491B2706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Econometrics 2:</a:t>
            </a:r>
            <a:r>
              <a:rPr lang="en-GB" sz="1100" b="1" dirty="0"/>
              <a:t> </a:t>
            </a:r>
            <a:r>
              <a:rPr lang="en-US" sz="1100" i="1" dirty="0"/>
              <a:t>Regression models for binary outcomes</a:t>
            </a:r>
            <a:endParaRPr lang="en-GB" sz="1100" i="1" dirty="0"/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56750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CCDA-36CB-F76F-3496-D3AAA81F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Logit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B27D6-0B77-52CE-C361-CE542FB67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213608" cy="38757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Mathematically, logit model is defined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probability of an event occurring,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GB" dirty="0"/>
                  <a:t> is called the odds of the event. </a:t>
                </a:r>
              </a:p>
              <a:p>
                <a:r>
                  <a:rPr lang="en-GB" dirty="0"/>
                  <a:t>We can show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⁡{−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100" dirty="0"/>
                  <a:t> is known as logistic or sigmoid function.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B27D6-0B77-52CE-C361-CE542FB67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213608" cy="3875782"/>
              </a:xfrm>
              <a:blipFill>
                <a:blip r:embed="rId2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A64AFC-D37A-6E97-0053-7875BB16EED1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Econometrics 2:</a:t>
            </a:r>
            <a:r>
              <a:rPr lang="en-GB" sz="1100" b="1" dirty="0"/>
              <a:t> </a:t>
            </a:r>
            <a:r>
              <a:rPr lang="en-US" sz="1100" i="1" dirty="0"/>
              <a:t>Regression models for binary outcomes</a:t>
            </a:r>
            <a:endParaRPr lang="en-GB" sz="1100" i="1" dirty="0"/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880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CCDA-36CB-F76F-3496-D3AAA81F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Marginal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27D6-0B77-52CE-C361-CE542FB6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213608" cy="38757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effect is the impact of variable of interest on the outcome variable while other variables are held constant.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every linear model, like LPM, with linear effects the estimated coefficients are the same as marginal effects.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 doesn't hold if we have non-linearities (e.g., interactions terms, power terms, etc.) in our model.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to LPM, marginal effects in probit and logit models are not very straightforward.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64AFC-D37A-6E97-0053-7875BB16EED1}"/>
              </a:ext>
            </a:extLst>
          </p:cNvPr>
          <p:cNvSpPr txBox="1"/>
          <p:nvPr/>
        </p:nvSpPr>
        <p:spPr>
          <a:xfrm>
            <a:off x="157316" y="6220115"/>
            <a:ext cx="4817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Econometrics 2:</a:t>
            </a:r>
            <a:r>
              <a:rPr lang="en-GB" sz="1100" b="1" dirty="0"/>
              <a:t> </a:t>
            </a:r>
            <a:r>
              <a:rPr lang="en-US" sz="1100" i="1" dirty="0"/>
              <a:t>Regression models for binary outcomes</a:t>
            </a:r>
            <a:endParaRPr lang="en-GB" sz="1100" i="1" dirty="0"/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4033982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5219</TotalTime>
  <Words>669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Palatino Linotype</vt:lpstr>
      <vt:lpstr>Times New Roman</vt:lpstr>
      <vt:lpstr>Wingdings</vt:lpstr>
      <vt:lpstr>Gallery</vt:lpstr>
      <vt:lpstr>Econometrics 2: Regression models for binary outcomes</vt:lpstr>
      <vt:lpstr>Three options</vt:lpstr>
      <vt:lpstr>Linear Probability Model (LPM)</vt:lpstr>
      <vt:lpstr>Linear Probability Model (LPM) – (Cont’d)</vt:lpstr>
      <vt:lpstr>Probit vs. Logit</vt:lpstr>
      <vt:lpstr>Probit vs. Logit - (Cont’d)</vt:lpstr>
      <vt:lpstr>Probit Model</vt:lpstr>
      <vt:lpstr>Logit Model</vt:lpstr>
      <vt:lpstr>Marginal effects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424</cp:revision>
  <dcterms:created xsi:type="dcterms:W3CDTF">2022-05-28T15:29:58Z</dcterms:created>
  <dcterms:modified xsi:type="dcterms:W3CDTF">2023-02-22T08:47:15Z</dcterms:modified>
</cp:coreProperties>
</file>