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3A1A-EF47-AF7F-DA71-71067F57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9AFDA-0AAF-42F2-BBF4-1FD0F95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FB61-45EB-05CE-EB56-3644C6E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8452-5196-6B99-760C-0F747FFC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189C-FDAD-C679-1787-DB399643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EF6-A2BF-6094-4DBB-E7E37F84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2318C-DA09-A616-0EAF-AEE79543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053D-7A31-8235-F21E-C3387AF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CB15-2F7E-6A68-F7A6-039F670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3635-5F1E-8486-FF1C-D849CD83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334A-1B89-809E-7FCC-3D6D1FD5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39AED-CFCC-9FFF-B135-61524B9A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3F82-CAA5-208D-0766-84709D6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171A-B303-BC31-F91B-A1FB6EB0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7D8D-530A-2F02-EE69-A98FD258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358-6147-C654-0794-C68A410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B28C-D25A-A713-B78A-7BCB6317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F61F-4D0F-DCD6-01B0-3D5A6280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7B5D-93EA-0BFD-DD26-7E2EA557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B11F-4B54-086C-0C6A-34CA9E2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DC5-D5DF-C865-A1E7-5AD1556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55F2-790C-B50F-3553-85103916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71F0-C54A-A4E2-CC55-77BEC928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1B4A-22D9-8F12-B562-A878502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A70F-E679-3907-0679-5628005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48E2-3697-6B3A-419F-27388FB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CBC0-6431-3268-5FF5-C4680B8B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CDF20-2223-6975-3E9A-1E8CE2A9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E903-D05B-8856-3CE4-09268223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C314-D484-FD5A-46DB-98DB3FB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641-6D28-E2FC-250D-984A8747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F623-432F-89BE-BDB1-2762355C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134E-4505-8135-805C-8ED4BA98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22A-47C9-8A2E-4A56-5087FD96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04B2-4050-1178-3620-C6D338DE7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9C34F-8FD5-1D42-AE14-F17F88CD2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DD64A-AAC2-4494-DF33-65BF01C7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81B4C-15DE-46E1-49DF-45D39CF6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EC813-EA57-CC57-8386-612C6CAB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55AE-EE56-26FC-C286-71F243A0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F5F2-D1D8-0722-30B0-0EF9DFD3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41157-9A93-85A0-4CDA-214B52E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CE2A-F477-EA74-F63A-D2E0DBF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B9AD-BE22-07B1-5C6D-8DBCCDF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2E61-7E1E-8CDD-7D07-03D2AC9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04F1-F69A-3BE1-5A11-A306A18B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6818-5267-61FD-A511-FBB9B25C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4C20-CEC3-9B58-F399-6258FA9A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58050-E2BF-0CDA-D66A-342F0308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E1C1-CEED-EFB8-9D46-93B3307B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E30B-8F83-734F-0819-16004DD5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8C0BB-28E8-D3B2-4A4F-E87EC039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5563-F204-2801-2A42-1BC31448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B1CD-CE3D-6962-034D-C454AAD29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40D3-E9B2-9923-63CB-30918ACF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12BBD-D541-575E-F6A8-F15FC7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27CB-2CA1-0F3E-3795-B0A163F3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EBDA0-589E-1D1B-795F-EE68D87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4BF1-DCDA-F723-8697-8F7A94B2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8BE0-3E1E-83FE-F0B1-3C2BD833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9189-4FA3-07D4-51EB-FCAC513F3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A3F34-E1A1-4625-BE6E-54CB7828126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E657-1E25-E847-5B33-CE3BF75E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0E1F-FDE1-BDA6-6A3C-F74B499D1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43E12-21B2-430B-AD1B-481AB4A7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22E29-BB1A-9A6D-9BAF-4A4E97B7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4C5B03-E177-029B-647F-05965AADA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55231"/>
              </p:ext>
            </p:extLst>
          </p:nvPr>
        </p:nvGraphicFramePr>
        <p:xfrm>
          <a:off x="838200" y="1690688"/>
          <a:ext cx="10359451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730">
                  <a:extLst>
                    <a:ext uri="{9D8B030D-6E8A-4147-A177-3AD203B41FA5}">
                      <a16:colId xmlns:a16="http://schemas.microsoft.com/office/drawing/2014/main" val="857698848"/>
                    </a:ext>
                  </a:extLst>
                </a:gridCol>
                <a:gridCol w="1009115">
                  <a:extLst>
                    <a:ext uri="{9D8B030D-6E8A-4147-A177-3AD203B41FA5}">
                      <a16:colId xmlns:a16="http://schemas.microsoft.com/office/drawing/2014/main" val="225929184"/>
                    </a:ext>
                  </a:extLst>
                </a:gridCol>
                <a:gridCol w="1009115">
                  <a:extLst>
                    <a:ext uri="{9D8B030D-6E8A-4147-A177-3AD203B41FA5}">
                      <a16:colId xmlns:a16="http://schemas.microsoft.com/office/drawing/2014/main" val="4211287673"/>
                    </a:ext>
                  </a:extLst>
                </a:gridCol>
                <a:gridCol w="1137257">
                  <a:extLst>
                    <a:ext uri="{9D8B030D-6E8A-4147-A177-3AD203B41FA5}">
                      <a16:colId xmlns:a16="http://schemas.microsoft.com/office/drawing/2014/main" val="2746636187"/>
                    </a:ext>
                  </a:extLst>
                </a:gridCol>
                <a:gridCol w="1669847">
                  <a:extLst>
                    <a:ext uri="{9D8B030D-6E8A-4147-A177-3AD203B41FA5}">
                      <a16:colId xmlns:a16="http://schemas.microsoft.com/office/drawing/2014/main" val="334885213"/>
                    </a:ext>
                  </a:extLst>
                </a:gridCol>
                <a:gridCol w="1377522">
                  <a:extLst>
                    <a:ext uri="{9D8B030D-6E8A-4147-A177-3AD203B41FA5}">
                      <a16:colId xmlns:a16="http://schemas.microsoft.com/office/drawing/2014/main" val="3957633100"/>
                    </a:ext>
                  </a:extLst>
                </a:gridCol>
                <a:gridCol w="2102324">
                  <a:extLst>
                    <a:ext uri="{9D8B030D-6E8A-4147-A177-3AD203B41FA5}">
                      <a16:colId xmlns:a16="http://schemas.microsoft.com/office/drawing/2014/main" val="1646469836"/>
                    </a:ext>
                  </a:extLst>
                </a:gridCol>
                <a:gridCol w="1393541">
                  <a:extLst>
                    <a:ext uri="{9D8B030D-6E8A-4147-A177-3AD203B41FA5}">
                      <a16:colId xmlns:a16="http://schemas.microsoft.com/office/drawing/2014/main" val="18835580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Feature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P_Value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AUC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MRMR_Count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Normalized_P_Value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Normalized_AUC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Normalized_MRMR_Count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Composite_Score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563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0.003104722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0.622379986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0.002458376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0.999508325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11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0.01986081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0.596391143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0.019225328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0.901379089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0.95670657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103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0.036531422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0.586544963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0.035906748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0.864015394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0.938424808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387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0.098165599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0.568458418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0.097580887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0.795381655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0.878636485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113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0.086709557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0.570909398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0.086117417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0.804682489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0.864649512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54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0.125062577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0.562880325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0.124495304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0.77421424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0.844786635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652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0.215747091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0.549780257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0.215238613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0.724502886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0.826753432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125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0.070128785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0.574966193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0.069525894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0.820076972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0.79412561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4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0.263346316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0.546315078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0.2628687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0.711353432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0.791967633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3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0.382465541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0.46382691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0.382065157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0.398332264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0.682919874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134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0.353136756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0.461544963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0.352717356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0.389672867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0.665325676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4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0.132417945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0.562288709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0.131855441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0.771969211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0.662416596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347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0.190699881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0.445824882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0.190175164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0.330019243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0.633972665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86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0.0308983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0.410665991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0.030269974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0.196600385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0.632586159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70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0.753829943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0.513015551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0.753670337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0.584990378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0.603262084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72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B22E29-BB1A-9A6D-9BAF-4A4E97B7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7" name="Content Placeholder 6" descr="A graph showing a blue line&#10;&#10;Description automatically generated with medium confidence">
            <a:extLst>
              <a:ext uri="{FF2B5EF4-FFF2-40B4-BE49-F238E27FC236}">
                <a16:creationId xmlns:a16="http://schemas.microsoft.com/office/drawing/2014/main" id="{75054864-FB16-22AC-D430-C85C0D8C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/>
          <a:stretch/>
        </p:blipFill>
        <p:spPr>
          <a:xfrm>
            <a:off x="1242934" y="1528996"/>
            <a:ext cx="8995348" cy="5329003"/>
          </a:xfrm>
        </p:spPr>
      </p:pic>
    </p:spTree>
    <p:extLst>
      <p:ext uri="{BB962C8B-B14F-4D97-AF65-F5344CB8AC3E}">
        <p14:creationId xmlns:p14="http://schemas.microsoft.com/office/powerpoint/2010/main" val="3767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58E1-09EA-C47C-9CC7-517C39C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18D40A-512E-F2F4-C684-33F785466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65053"/>
              </p:ext>
            </p:extLst>
          </p:nvPr>
        </p:nvGraphicFramePr>
        <p:xfrm>
          <a:off x="1294462" y="2314575"/>
          <a:ext cx="8733957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763">
                  <a:extLst>
                    <a:ext uri="{9D8B030D-6E8A-4147-A177-3AD203B41FA5}">
                      <a16:colId xmlns:a16="http://schemas.microsoft.com/office/drawing/2014/main" val="2180603160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3591933260"/>
                    </a:ext>
                  </a:extLst>
                </a:gridCol>
                <a:gridCol w="1617714">
                  <a:extLst>
                    <a:ext uri="{9D8B030D-6E8A-4147-A177-3AD203B41FA5}">
                      <a16:colId xmlns:a16="http://schemas.microsoft.com/office/drawing/2014/main" val="3111123141"/>
                    </a:ext>
                  </a:extLst>
                </a:gridCol>
                <a:gridCol w="1613468">
                  <a:extLst>
                    <a:ext uri="{9D8B030D-6E8A-4147-A177-3AD203B41FA5}">
                      <a16:colId xmlns:a16="http://schemas.microsoft.com/office/drawing/2014/main" val="2757203915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3843711236"/>
                    </a:ext>
                  </a:extLst>
                </a:gridCol>
                <a:gridCol w="1312004">
                  <a:extLst>
                    <a:ext uri="{9D8B030D-6E8A-4147-A177-3AD203B41FA5}">
                      <a16:colId xmlns:a16="http://schemas.microsoft.com/office/drawing/2014/main" val="13161449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Classifier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AUC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Sensitivity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Specificity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PPV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NPV (95% CI)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4063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0.59 (0.53, 0.66)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 (0.93, 0.98)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0.09 (0.05, 0.13)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0.73 (0.67, 0.78)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0.54 (0.48, 0.61)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001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0.52 (0.45, 0.58)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0.90 (0.86, 0.94)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0.03 (0.01, 0.05)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0.70 (0.64, 0.76)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0.03 (0.01, 0.05)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621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0.57 (0.51, 0.63)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 (0.92, 0.98)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0.08 (0.04, 0.11)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0.72 (0.67, 0.78)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0.35 (0.29, 0.41)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064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0.61 (0.55, 0.67)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0.80 (0.75, 0.85)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0.28 (0.22, 0.33)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0.74 (0.68, 0.79)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0.36 (0.30, 0.42)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33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36A4-D13D-6B67-328E-9CDCE7E4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TumorTexture</a:t>
            </a:r>
            <a:r>
              <a:rPr lang="en-US" dirty="0"/>
              <a:t> (2_1)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FCD3194-390B-AD2B-F02F-D08CC82E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09" y="1690688"/>
            <a:ext cx="5439172" cy="435133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08E02-F51C-E441-EFDA-69D6E628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0687"/>
              </p:ext>
            </p:extLst>
          </p:nvPr>
        </p:nvGraphicFramePr>
        <p:xfrm>
          <a:off x="838200" y="2086769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9277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88667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348143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20391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350585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7518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695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(0.52-0.68)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0.65 (0.52-0.75)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(0.28-0.44)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554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(0.50-0.66)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0.71 (0.60-0.81)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(0.43-0.58)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(0.28-0.44)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0.81 (0.74-0.88)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(0.50-0.59)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0.63 (0.56-0.70)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(0.41-0.49)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(0.27-0.36)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 (0.71-0.81)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0561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(0.46-0.58)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(0.41-0.58)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(0.52-0.63)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(0.25-0.38)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405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(0.53-0.58)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0.54 (0.50-0.58)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(0.54-0.59)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0.33 (0.30-0.36)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0.76 (0.73-0.78)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5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2847-7103-5BA2-0D4D-5D8D4C34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TumorTexturePreprocessing</a:t>
            </a:r>
            <a:r>
              <a:rPr lang="en-US" dirty="0"/>
              <a:t> (2_1)</a:t>
            </a:r>
          </a:p>
        </p:txBody>
      </p:sp>
      <p:pic>
        <p:nvPicPr>
          <p:cNvPr id="5" name="Content Placeholder 4" descr="A graph with lines and colors&#10;&#10;Description automatically generated with medium confidence">
            <a:extLst>
              <a:ext uri="{FF2B5EF4-FFF2-40B4-BE49-F238E27FC236}">
                <a16:creationId xmlns:a16="http://schemas.microsoft.com/office/drawing/2014/main" id="{4710F2BA-D24C-D3D0-94E9-DDB22A723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98" y="1690688"/>
            <a:ext cx="5439172" cy="4351338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8CCB12-A719-7045-5037-F48C70FFD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31745"/>
              </p:ext>
            </p:extLst>
          </p:nvPr>
        </p:nvGraphicFramePr>
        <p:xfrm>
          <a:off x="838200" y="2681600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281713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0599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02113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720020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2452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5620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535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(0.52-0.68)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0.49 (0.37-0.60)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0.73 (0.67-0.80)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0.42 (0.31-0.52)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 (0.72-0.84)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799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(0.48-0.72)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(0.44-0.59)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0.33 (0.24-0.42)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(0.69-0.84)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031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0.54 (0.50-0.59)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0.15 (0.10-0.20)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0.76 (0.72-0.80)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0.19 (0.13-0.26)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0.69 (0.65-0.73)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4485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(0.46-0.58)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0.34 (0.26-0.41)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0.34 (0.26-0.42)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201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0.53 (0.51-0.56)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0.64 (0.60-0.67)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0.44 (0.42-0.47)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(0.28-0.33)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0.76 (0.73-0.78)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0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</a:t>
            </a:r>
            <a:r>
              <a:rPr lang="en-US" dirty="0"/>
              <a:t> (2_2_5)</a:t>
            </a:r>
          </a:p>
        </p:txBody>
      </p:sp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05819C6-483A-B750-33A2-9C105447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2" y="1875409"/>
            <a:ext cx="4637583" cy="371006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376E5C-3B4C-F45B-419D-3539D1A0B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7021"/>
              </p:ext>
            </p:extLst>
          </p:nvPr>
        </p:nvGraphicFramePr>
        <p:xfrm>
          <a:off x="1381593" y="2471737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266846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173367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3941368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728463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30125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3468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551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(0.48-0.65)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(0.38-0.62)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0.68 (0.61-0.75)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(0.28-0.48)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0.78 (0.71-0.84)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12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0.68 (0.61-0.75)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0.69 (0.58-0.79)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0.58 (0.51-0.65)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0.39 (0.31-0.48)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0.83 (0.75-0.89)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540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0.63 (0.58-0.67)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(0.45-0.59)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0.70 (0.66-0.74)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0.40 (0.34-0.46)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 (0.75-0.82)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736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0.57 (0.51-0.63)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(0.42-0.59)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0.64 (0.59-0.69)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(0.29-0.42)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(0.72-0.82)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54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(0.64-0.69)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0.47 (0.44-0.51)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0.77 (0.75-0.80)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(0.41-0.49)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0.79 (0.77-0.81)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495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5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TumorBoundaryTexturePreprocessing</a:t>
            </a:r>
            <a:r>
              <a:rPr lang="en-US" dirty="0"/>
              <a:t> (3_2_5)</a:t>
            </a:r>
          </a:p>
        </p:txBody>
      </p:sp>
      <p:pic>
        <p:nvPicPr>
          <p:cNvPr id="8" name="Content Placeholder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88846BD-E297-7483-3012-8A1FF06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95" y="1690688"/>
            <a:ext cx="5439172" cy="4351338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8C258-FDEF-9806-2113-6A2F66E0B707}"/>
              </a:ext>
            </a:extLst>
          </p:cNvPr>
          <p:cNvGraphicFramePr>
            <a:graphicFrameLocks noGrp="1"/>
          </p:cNvGraphicFramePr>
          <p:nvPr/>
        </p:nvGraphicFramePr>
        <p:xfrm>
          <a:off x="1276663" y="2909094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0367248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88190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3452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36289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9727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4388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824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0.84 (0.74-0.93)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 (0.02-0.08)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0.26 (0.20-0.32)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(0.24-0.67)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67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(0.53-0.68)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0.61 (0.49-0.72)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0.62 (0.55-0.69)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(0.29-0.47)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16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(0.46-0.55)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(0.49-0.63)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(0.46-0.54)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0.30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67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(0.47-0.58)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(0.58-0.74)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0.41 (0.36-0.47)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7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(0.52-0.57)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(0.72-0.77)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0.75 (0.73-0.77)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26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2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DA2-9F59-E656-F962-BDD1D960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TumorBoundaryTexturePreprocessing</a:t>
            </a:r>
            <a:r>
              <a:rPr lang="en-US" dirty="0"/>
              <a:t> (3_2_5)</a:t>
            </a:r>
          </a:p>
        </p:txBody>
      </p:sp>
      <p:pic>
        <p:nvPicPr>
          <p:cNvPr id="8" name="Content Placeholder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88846BD-E297-7483-3012-8A1FF06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95" y="1690688"/>
            <a:ext cx="5439172" cy="4351338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8C258-FDEF-9806-2113-6A2F66E0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41561"/>
              </p:ext>
            </p:extLst>
          </p:nvPr>
        </p:nvGraphicFramePr>
        <p:xfrm>
          <a:off x="1276663" y="2909094"/>
          <a:ext cx="4572000" cy="191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0367248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88190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3452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36289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9727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4388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824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Logistic_Regression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(0.47-0.63)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0.84 (0.74-0.93)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 (0.02-0.08)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0.26 (0.20-0.32)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0.45 (0.24-0.67)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67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Random_Forest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0.60 (0.53-0.68)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0.61 (0.49-0.72)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0.62 (0.55-0.69)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0.38 (0.29-0.47)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0.80 (0.73-0.86)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16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 (0.46-0.55)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 (0.49-0.63)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0.50 (0.46-0.54)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0.30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0.74 (0.70-0.78)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67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Naive_Bayes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0.52 (0.47-0.58)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0.66 (0.58-0.74)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0.41 (0.36-0.47)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0.31 (0.26-0.36)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(0.69-0.81)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71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0.55 (0.52-0.57)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0.75 (0.72-0.77)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0.36 (0.32-0.40)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0.75 (0.73-0.77)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26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910</Words>
  <Application>Microsoft Office PowerPoint</Application>
  <PresentationFormat>Widescreen</PresentationFormat>
  <Paragraphs>346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Feature selection</vt:lpstr>
      <vt:lpstr>Feature selection</vt:lpstr>
      <vt:lpstr>Model evaluation</vt:lpstr>
      <vt:lpstr>TumorTexture (2_1)</vt:lpstr>
      <vt:lpstr>TumorTexturePreprocessing (2_1)</vt:lpstr>
      <vt:lpstr>TumorBoundaryTexture (2_2_5)</vt:lpstr>
      <vt:lpstr>TumorBoundaryTexturePreprocessing (3_2_5)</vt:lpstr>
      <vt:lpstr>TumorBoundaryTexturePreprocessing (3_2_5)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Ghahremannezhad, Hadi</dc:creator>
  <cp:lastModifiedBy>Ghahremannezhad, Hadi</cp:lastModifiedBy>
  <cp:revision>5</cp:revision>
  <dcterms:created xsi:type="dcterms:W3CDTF">2024-07-09T18:31:54Z</dcterms:created>
  <dcterms:modified xsi:type="dcterms:W3CDTF">2024-07-09T18:54:54Z</dcterms:modified>
</cp:coreProperties>
</file>