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3A1A-EF47-AF7F-DA71-71067F57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9AFDA-0AAF-42F2-BBF4-1FD0F952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FB61-45EB-05CE-EB56-3644C6E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8452-5196-6B99-760C-0F747FF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189C-FDAD-C679-1787-DB399643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EF6-A2BF-6094-4DBB-E7E37F84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2318C-DA09-A616-0EAF-AEE79543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053D-7A31-8235-F21E-C3387AF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CB15-2F7E-6A68-F7A6-039F670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3635-5F1E-8486-FF1C-D849CD8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334A-1B89-809E-7FCC-3D6D1FD5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39AED-CFCC-9FFF-B135-61524B9A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3F82-CAA5-208D-0766-84709D63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171A-B303-BC31-F91B-A1FB6EB0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7D8D-530A-2F02-EE69-A98FD258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0358-6147-C654-0794-C68A4101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B28C-D25A-A713-B78A-7BCB6317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F61F-4D0F-DCD6-01B0-3D5A6280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7B5D-93EA-0BFD-DD26-7E2EA557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B11F-4B54-086C-0C6A-34CA9E2C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DC5-D5DF-C865-A1E7-5AD1556A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55F2-790C-B50F-3553-85103916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71F0-C54A-A4E2-CC55-77BEC928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1B4A-22D9-8F12-B562-A878502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A70F-E679-3907-0679-5628005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48E2-3697-6B3A-419F-27388FB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CBC0-6431-3268-5FF5-C4680B8B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CDF20-2223-6975-3E9A-1E8CE2A9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E903-D05B-8856-3CE4-09268223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C314-D484-FD5A-46DB-98DB3FBB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B641-6D28-E2FC-250D-984A8747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F623-432F-89BE-BDB1-2762355C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134E-4505-8135-805C-8ED4BA98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F22A-47C9-8A2E-4A56-5087FD96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A04B2-4050-1178-3620-C6D338DE7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9C34F-8FD5-1D42-AE14-F17F88CD2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DD64A-AAC2-4494-DF33-65BF01C7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81B4C-15DE-46E1-49DF-45D39CF6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EC813-EA57-CC57-8386-612C6CAB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55AE-EE56-26FC-C286-71F243A0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4F5F2-D1D8-0722-30B0-0EF9DFD3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41157-9A93-85A0-4CDA-214B52E8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CE2A-F477-EA74-F63A-D2E0DBF3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B9AD-BE22-07B1-5C6D-8DBCCDF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02E61-7E1E-8CDD-7D07-03D2AC9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04F1-F69A-3BE1-5A11-A306A18B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6818-5267-61FD-A511-FBB9B25C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4C20-CEC3-9B58-F399-6258FA9A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58050-E2BF-0CDA-D66A-342F0308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E1C1-CEED-EFB8-9D46-93B3307B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E30B-8F83-734F-0819-16004DD5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8C0BB-28E8-D3B2-4A4F-E87EC03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5563-F204-2801-2A42-1BC31448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B1CD-CE3D-6962-034D-C454AAD29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40D3-E9B2-9923-63CB-30918ACF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12BBD-D541-575E-F6A8-F15FC7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27CB-2CA1-0F3E-3795-B0A163F3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EBDA0-589E-1D1B-795F-EE68D87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4BF1-DCDA-F723-8697-8F7A94B2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8BE0-3E1E-83FE-F0B1-3C2BD833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9189-4FA3-07D4-51EB-FCAC513F3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A3F34-E1A1-4625-BE6E-54CB7828126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4E657-1E25-E847-5B33-CE3BF75E3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0E1F-FDE1-BDA6-6A3C-F74B499D1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23A-A77D-0749-BE91-8913162DE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MMRd</a:t>
            </a:r>
            <a:r>
              <a:rPr lang="en-US" dirty="0"/>
              <a:t> imaging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245EA-A030-8B15-E166-D050B3BDA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1210-393F-176A-5530-9CEA5FE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models with p-value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6202-0B6E-5C38-208F-2900B7A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802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Original </a:t>
            </a:r>
          </a:p>
          <a:p>
            <a:pPr lvl="1"/>
            <a:r>
              <a:rPr lang="en-US" sz="2000" dirty="0"/>
              <a:t>Tumor (sheet 2_2, 4 features)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Boundary (sheet 2_1_9, 5 features)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79ED-6C4B-9203-AA70-802AA109945E}"/>
              </a:ext>
            </a:extLst>
          </p:cNvPr>
          <p:cNvSpPr txBox="1">
            <a:spLocks/>
          </p:cNvSpPr>
          <p:nvPr/>
        </p:nvSpPr>
        <p:spPr>
          <a:xfrm>
            <a:off x="6175948" y="1825625"/>
            <a:ext cx="4918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Preprocessed</a:t>
            </a:r>
          </a:p>
          <a:p>
            <a:pPr lvl="1"/>
            <a:r>
              <a:rPr lang="en-US" sz="2000" dirty="0"/>
              <a:t>Tumor (sheet 2_2, 9 features)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Boundary (sheet 3_2_7, 6 features)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7F3B8D-D4AA-79E4-0796-72138317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3475"/>
              </p:ext>
            </p:extLst>
          </p:nvPr>
        </p:nvGraphicFramePr>
        <p:xfrm>
          <a:off x="1670778" y="268987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895583696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28439663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Classifier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AUC (95% CI)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83993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RandomForest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0.70 (0.65, 0.76)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96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0.53 (0.47, 0.60)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125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0.63 (0.57, 0.69)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691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0.64 (0.58, 0.70)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4072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BD80AA-D9CF-4AD4-CFDD-983136C0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20298"/>
              </p:ext>
            </p:extLst>
          </p:nvPr>
        </p:nvGraphicFramePr>
        <p:xfrm>
          <a:off x="1670778" y="478479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471908607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8364516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Classifier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AUC (95% CI)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0825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RandomForest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0.68 (0.62, 0.73)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962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0.45 (0.39, 0.51)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283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0.59 (0.53, 0.65)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9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0.59 (0.53, 0.65)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5241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214E79-D679-E5F8-1371-8B4A6FB30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68824"/>
              </p:ext>
            </p:extLst>
          </p:nvPr>
        </p:nvGraphicFramePr>
        <p:xfrm>
          <a:off x="7008526" y="268987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255811554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467485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7196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RandomForest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0.69 (0.63, 0.75)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10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0.35 (0.29, 0.41)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46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0.65 (0.59, 0.71)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0.63 (0.57, 0.70)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02774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E26D0E-E7FD-94ED-53C4-A9640BA7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08460"/>
              </p:ext>
            </p:extLst>
          </p:nvPr>
        </p:nvGraphicFramePr>
        <p:xfrm>
          <a:off x="7008526" y="478479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1931893524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30189424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09869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0.57 (0.51, 0.64)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9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0.70 (0.64, 0.75)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553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0.65 (0.59, 0.71)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370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0.65 (0.59, 0.71)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1210-393F-176A-5530-9CEA5FE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models with AUC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6202-0B6E-5C38-208F-2900B7A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802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Original </a:t>
            </a:r>
          </a:p>
          <a:p>
            <a:pPr lvl="1"/>
            <a:r>
              <a:rPr lang="en-US" sz="2000" dirty="0"/>
              <a:t>Tumor (sheet 2_2, 6 features)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Boundary (sheet 3_2_5, 2 features)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79ED-6C4B-9203-AA70-802AA109945E}"/>
              </a:ext>
            </a:extLst>
          </p:cNvPr>
          <p:cNvSpPr txBox="1">
            <a:spLocks/>
          </p:cNvSpPr>
          <p:nvPr/>
        </p:nvSpPr>
        <p:spPr>
          <a:xfrm>
            <a:off x="6175948" y="1825625"/>
            <a:ext cx="4918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Preprocessed</a:t>
            </a:r>
          </a:p>
          <a:p>
            <a:pPr lvl="1"/>
            <a:r>
              <a:rPr lang="en-US" sz="2000" dirty="0"/>
              <a:t>Tumor (sheet 2_2, 4 features)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Boundary (sheet 2_1_5, 1 feature)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7F3B8D-D4AA-79E4-0796-72138317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80174"/>
              </p:ext>
            </p:extLst>
          </p:nvPr>
        </p:nvGraphicFramePr>
        <p:xfrm>
          <a:off x="1670778" y="268987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895583696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28439663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83993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 (0.53, 0.66)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96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 (0.57, 0.69)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125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 (0.56, 0.68)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691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4072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BD80AA-D9CF-4AD4-CFDD-983136C0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08911"/>
              </p:ext>
            </p:extLst>
          </p:nvPr>
        </p:nvGraphicFramePr>
        <p:xfrm>
          <a:off x="1670778" y="478479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471908607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8364516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0825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 (0.49, 0.61)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962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 (0.62, 0.73)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283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9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 (0.60, 0.72)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5241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214E79-D679-E5F8-1371-8B4A6FB30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29864"/>
              </p:ext>
            </p:extLst>
          </p:nvPr>
        </p:nvGraphicFramePr>
        <p:xfrm>
          <a:off x="7008526" y="268987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255811554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467485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7196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 (0.60, 0.72)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10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 (0.33, 0.45)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46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 (0.59, 0.71)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 (0.56, 0.69)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02774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E26D0E-E7FD-94ED-53C4-A9640BA7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1936"/>
              </p:ext>
            </p:extLst>
          </p:nvPr>
        </p:nvGraphicFramePr>
        <p:xfrm>
          <a:off x="7008526" y="478479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1931893524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30189424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09869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 (0.49, 0.61)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9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 (0.58, 0.70)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553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 (0.59, 0.71)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370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 (0.59, 0.71)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3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1210-393F-176A-5530-9CEA5FE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Best models with AUC_CV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6202-0B6E-5C38-208F-2900B7A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802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Original </a:t>
            </a:r>
          </a:p>
          <a:p>
            <a:pPr lvl="1"/>
            <a:r>
              <a:rPr lang="en-US" sz="2000" dirty="0"/>
              <a:t>Tumor (sheet 2_2, 4 features)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Boundary (sheet 2_1_5, 5 features)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79ED-6C4B-9203-AA70-802AA109945E}"/>
              </a:ext>
            </a:extLst>
          </p:cNvPr>
          <p:cNvSpPr txBox="1">
            <a:spLocks/>
          </p:cNvSpPr>
          <p:nvPr/>
        </p:nvSpPr>
        <p:spPr>
          <a:xfrm>
            <a:off x="6175948" y="1825625"/>
            <a:ext cx="4918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Preprocessed</a:t>
            </a:r>
          </a:p>
          <a:p>
            <a:pPr lvl="1"/>
            <a:r>
              <a:rPr lang="en-US" sz="2000" dirty="0"/>
              <a:t>Tumor (sheet 3_2, 11 features)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Boundary (sheet 2_1_9, 10 feature)</a:t>
            </a:r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7F3B8D-D4AA-79E4-0796-72138317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9905"/>
              </p:ext>
            </p:extLst>
          </p:nvPr>
        </p:nvGraphicFramePr>
        <p:xfrm>
          <a:off x="1670778" y="268987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895583696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28439663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83993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 (0.64, 0.76)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96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 (0.55, 0.67)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125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 (0.57, 0.69)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691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 (0.58, 0.70)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4072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BD80AA-D9CF-4AD4-CFDD-983136C0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46983"/>
              </p:ext>
            </p:extLst>
          </p:nvPr>
        </p:nvGraphicFramePr>
        <p:xfrm>
          <a:off x="1670778" y="478479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471908607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8364516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0825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 (0.51, 0.63)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962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283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9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 (0.60, 0.72)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5241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214E79-D679-E5F8-1371-8B4A6FB30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81974"/>
              </p:ext>
            </p:extLst>
          </p:nvPr>
        </p:nvGraphicFramePr>
        <p:xfrm>
          <a:off x="7008526" y="268987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3255811554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467485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7196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10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 (0.33, 0.45)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46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 (0.59, 0.71)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 (0.55, 0.67)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02774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E26D0E-E7FD-94ED-53C4-A9640BA7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17989"/>
              </p:ext>
            </p:extLst>
          </p:nvPr>
        </p:nvGraphicFramePr>
        <p:xfrm>
          <a:off x="7008526" y="4784797"/>
          <a:ext cx="3252866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433">
                  <a:extLst>
                    <a:ext uri="{9D8B030D-6E8A-4147-A177-3AD203B41FA5}">
                      <a16:colId xmlns:a16="http://schemas.microsoft.com/office/drawing/2014/main" val="1931893524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30189424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09869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 (0.60, 0.72)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9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 (0.38, 0.51)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553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 (0.40, 0.53)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370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 (0.56, 0.68)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6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AB81-3775-3D16-5E0D-BA49DB3E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results for Tumor, sheet 2_1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98AE3A-D86D-C15E-2019-9542DEA11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76556"/>
              </p:ext>
            </p:extLst>
          </p:nvPr>
        </p:nvGraphicFramePr>
        <p:xfrm>
          <a:off x="838200" y="5140076"/>
          <a:ext cx="105156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464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850110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78872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75576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52227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55346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Classifier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AUC (95% CI)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Sensitivity (95% CI)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Specificity (95% CI)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PPV (95% CI)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NPV (95% CI)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44356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0.60 (0.54, 0.66)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0.92 (0.88, 0.95)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0.21 (0.16, 0.26)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0.75 (0.69, 0.80)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0.47 (0.41, 0.54)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687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SVM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0.55 (0.49, 0.61)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0.73 (0.67, 0.79)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0.46 (0.39, 0.52)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0.77 (0.72, 0.82)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0.43 (0.37, 0.50)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626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LogisticRegression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0.63 (0.57, 0.69)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0.64 (0.58, 0.70)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0.53 (0.47, 0.59)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0.77 (0.72, 0.82)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0.38 (0.32, 0.44)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5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NaiveBayes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0.67 (0.61, 0.73)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0.87 (0.83, 0.92)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0.28 (0.22, 0.34)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0.76 (0.70, 0.81)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0.50 (0.44, 0.56)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22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EB050F-799C-C9BE-17AA-592104A2F8B9}"/>
              </a:ext>
            </a:extLst>
          </p:cNvPr>
          <p:cNvSpPr txBox="1"/>
          <p:nvPr/>
        </p:nvSpPr>
        <p:spPr>
          <a:xfrm>
            <a:off x="776988" y="2154510"/>
            <a:ext cx="571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features selected (combined </a:t>
            </a:r>
            <a:r>
              <a:rPr lang="en-US" dirty="0" err="1"/>
              <a:t>pvalue</a:t>
            </a:r>
            <a:r>
              <a:rPr lang="en-US" dirty="0"/>
              <a:t>, AUC, and MRMR)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2F6D71-0794-186C-70AE-A7897E5C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08512"/>
              </p:ext>
            </p:extLst>
          </p:nvPr>
        </p:nvGraphicFramePr>
        <p:xfrm>
          <a:off x="838199" y="2523842"/>
          <a:ext cx="4753132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283">
                  <a:extLst>
                    <a:ext uri="{9D8B030D-6E8A-4147-A177-3AD203B41FA5}">
                      <a16:colId xmlns:a16="http://schemas.microsoft.com/office/drawing/2014/main" val="1849866183"/>
                    </a:ext>
                  </a:extLst>
                </a:gridCol>
                <a:gridCol w="1188283">
                  <a:extLst>
                    <a:ext uri="{9D8B030D-6E8A-4147-A177-3AD203B41FA5}">
                      <a16:colId xmlns:a16="http://schemas.microsoft.com/office/drawing/2014/main" val="1371526630"/>
                    </a:ext>
                  </a:extLst>
                </a:gridCol>
                <a:gridCol w="1188283">
                  <a:extLst>
                    <a:ext uri="{9D8B030D-6E8A-4147-A177-3AD203B41FA5}">
                      <a16:colId xmlns:a16="http://schemas.microsoft.com/office/drawing/2014/main" val="929373082"/>
                    </a:ext>
                  </a:extLst>
                </a:gridCol>
                <a:gridCol w="1188283">
                  <a:extLst>
                    <a:ext uri="{9D8B030D-6E8A-4147-A177-3AD203B41FA5}">
                      <a16:colId xmlns:a16="http://schemas.microsoft.com/office/drawing/2014/main" val="2496883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Feature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P_Value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MRMR_Count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82905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0.62238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090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0.019861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0.596391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539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0.586545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642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0.125063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0.56288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136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0.070129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0.574966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936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0.570909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874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0.215747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0.54978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290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E962A3-40C4-2AC9-625E-D3A13FF06632}"/>
              </a:ext>
            </a:extLst>
          </p:cNvPr>
          <p:cNvSpPr txBox="1"/>
          <p:nvPr/>
        </p:nvSpPr>
        <p:spPr>
          <a:xfrm>
            <a:off x="776988" y="4770744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42682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AB81-3775-3D16-5E0D-BA49DB3E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results for Boundary, sheet 3_2_5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98AE3A-D86D-C15E-2019-9542DEA11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82833"/>
              </p:ext>
            </p:extLst>
          </p:nvPr>
        </p:nvGraphicFramePr>
        <p:xfrm>
          <a:off x="838200" y="5140076"/>
          <a:ext cx="105156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464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850110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78872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75576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52227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55346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PPV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44356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 (0.56, 0.68)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 (0.88, 0.95)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 (0.09, 0.18)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 (0.67, 0.79)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 (0.42, 0.54)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687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 (0.53, 0.65)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 (0.68, 0.79)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 (0.81, 0.90)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 (0.36, 0.49)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626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 (0.59, 0.71)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 (0.62, 0.74)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 (0.79, 0.89)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 (0.38, 0.50)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5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 (0.69, 0.80)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 (0.44, 0.56)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 (0.74, 0.84)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 (0.38, 0.50)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22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EB050F-799C-C9BE-17AA-592104A2F8B9}"/>
              </a:ext>
            </a:extLst>
          </p:cNvPr>
          <p:cNvSpPr txBox="1"/>
          <p:nvPr/>
        </p:nvSpPr>
        <p:spPr>
          <a:xfrm>
            <a:off x="776988" y="2154510"/>
            <a:ext cx="571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features selected (combined </a:t>
            </a:r>
            <a:r>
              <a:rPr lang="en-US" dirty="0" err="1"/>
              <a:t>pvalue</a:t>
            </a:r>
            <a:r>
              <a:rPr lang="en-US" dirty="0"/>
              <a:t>, AUC, and MRMR)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2F6D71-0794-186C-70AE-A7897E5C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33034"/>
              </p:ext>
            </p:extLst>
          </p:nvPr>
        </p:nvGraphicFramePr>
        <p:xfrm>
          <a:off x="838199" y="2523842"/>
          <a:ext cx="4753132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283">
                  <a:extLst>
                    <a:ext uri="{9D8B030D-6E8A-4147-A177-3AD203B41FA5}">
                      <a16:colId xmlns:a16="http://schemas.microsoft.com/office/drawing/2014/main" val="1849866183"/>
                    </a:ext>
                  </a:extLst>
                </a:gridCol>
                <a:gridCol w="1188283">
                  <a:extLst>
                    <a:ext uri="{9D8B030D-6E8A-4147-A177-3AD203B41FA5}">
                      <a16:colId xmlns:a16="http://schemas.microsoft.com/office/drawing/2014/main" val="1371526630"/>
                    </a:ext>
                  </a:extLst>
                </a:gridCol>
                <a:gridCol w="1188283">
                  <a:extLst>
                    <a:ext uri="{9D8B030D-6E8A-4147-A177-3AD203B41FA5}">
                      <a16:colId xmlns:a16="http://schemas.microsoft.com/office/drawing/2014/main" val="929373082"/>
                    </a:ext>
                  </a:extLst>
                </a:gridCol>
                <a:gridCol w="1188283">
                  <a:extLst>
                    <a:ext uri="{9D8B030D-6E8A-4147-A177-3AD203B41FA5}">
                      <a16:colId xmlns:a16="http://schemas.microsoft.com/office/drawing/2014/main" val="2496883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MRMR_Count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82905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090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539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642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136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936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874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290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987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E962A3-40C4-2AC9-625E-D3A13FF06632}"/>
              </a:ext>
            </a:extLst>
          </p:cNvPr>
          <p:cNvSpPr txBox="1"/>
          <p:nvPr/>
        </p:nvSpPr>
        <p:spPr>
          <a:xfrm>
            <a:off x="776988" y="4770744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3469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4C91-D638-3872-7897-C7E13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0DB-E8F8-5928-69FA-00585AEC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20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F394-0430-67A4-6D11-ED5358B2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559"/>
              </p:ext>
            </p:extLst>
          </p:nvPr>
        </p:nvGraphicFramePr>
        <p:xfrm>
          <a:off x="1111882" y="2528570"/>
          <a:ext cx="5887615" cy="396430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7523">
                  <a:extLst>
                    <a:ext uri="{9D8B030D-6E8A-4147-A177-3AD203B41FA5}">
                      <a16:colId xmlns:a16="http://schemas.microsoft.com/office/drawing/2014/main" val="1835233845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580477279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258029070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3216416444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1255602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P_Value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AUC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MRMR_Count</a:t>
                      </a:r>
                      <a:endParaRPr lang="en-US" sz="1100" b="1" u="none" strike="noStrike" dirty="0">
                        <a:effectLst/>
                      </a:endParaRPr>
                    </a:p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(out of 5)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Composite_Score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7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0.999508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03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0.019861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0.596391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299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0.036531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0.586545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0.858425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893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0.56288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51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0.754126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0.570909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454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0.215747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0.686753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52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0.568458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0.658636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121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0.132418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0.642417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82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0.164458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814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0.382466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0.463827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52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0.358857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76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0.065217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0.576318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0.597161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86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0.263346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1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0.089755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0.570233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32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0.348457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0.538793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0.563517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879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0.630434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0.519946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0.558477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48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0.163119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96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0.188897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0.554344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0.539054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36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8E1-09EA-C47C-9CC7-517C39C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model evaluation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3B5CE-33E8-B839-6B9A-89B014E0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07582"/>
              </p:ext>
            </p:extLst>
          </p:nvPr>
        </p:nvGraphicFramePr>
        <p:xfrm>
          <a:off x="988101" y="2905870"/>
          <a:ext cx="10239534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589">
                  <a:extLst>
                    <a:ext uri="{9D8B030D-6E8A-4147-A177-3AD203B41FA5}">
                      <a16:colId xmlns:a16="http://schemas.microsoft.com/office/drawing/2014/main" val="2352065175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1779876825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635885513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1163594181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2673304117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3661343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Sensitivity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Specificity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56068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0.60 (0.54, 0.66)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0.91 (0.88, 0.95)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0.25 (0.19, 0.30)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0.76 (0.70, 0.81)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0.53 (0.47, 0.60)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328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0.54 (0.48, 0.60)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0.74 (0.68, 0.79)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0.43 (0.37, 0.49)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0.76 (0.71, 0.82)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0.43 (0.36, 0.49)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008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0.63 (0.57, 0.69)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0.66 (0.60, 0.72)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0.53 (0.47, 0.59)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0.78 (0.72, 0.83)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0.39 (0.33, 0.45)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72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0.68 (0.62, 0.74)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0.86 (0.82, 0.91)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0.31 (0.25, 0.37)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0.76 (0.71, 0.82)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0.48 (0.42, 0.54)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871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1E1666-17F8-C97A-31AC-FE42B21A3431}"/>
              </a:ext>
            </a:extLst>
          </p:cNvPr>
          <p:cNvSpPr txBox="1"/>
          <p:nvPr/>
        </p:nvSpPr>
        <p:spPr>
          <a:xfrm>
            <a:off x="988101" y="2113613"/>
            <a:ext cx="567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result found for sheet 3_2, with 8 features selected</a:t>
            </a:r>
          </a:p>
        </p:txBody>
      </p:sp>
    </p:spTree>
    <p:extLst>
      <p:ext uri="{BB962C8B-B14F-4D97-AF65-F5344CB8AC3E}">
        <p14:creationId xmlns:p14="http://schemas.microsoft.com/office/powerpoint/2010/main" val="10383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4C91-D638-3872-7897-C7E13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Boundary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0DB-E8F8-5928-69FA-00585AEC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20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F394-0430-67A4-6D11-ED5358B2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65018"/>
              </p:ext>
            </p:extLst>
          </p:nvPr>
        </p:nvGraphicFramePr>
        <p:xfrm>
          <a:off x="1111882" y="2528570"/>
          <a:ext cx="5887615" cy="3810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7523">
                  <a:extLst>
                    <a:ext uri="{9D8B030D-6E8A-4147-A177-3AD203B41FA5}">
                      <a16:colId xmlns:a16="http://schemas.microsoft.com/office/drawing/2014/main" val="1835233845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580477279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258029070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3216416444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1255602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P_Value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MRMR_Count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Composite_Score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7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0.646467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03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299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0.924665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893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51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0.832744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0.813903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454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0.711586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52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121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0.699762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82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814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52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0.561937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76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0.553884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86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0.534213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1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0.518752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32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0.505208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879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0.493156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48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0.468512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96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36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8E1-09EA-C47C-9CC7-517C39C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Boundary 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E1666-17F8-C97A-31AC-FE42B21A3431}"/>
              </a:ext>
            </a:extLst>
          </p:cNvPr>
          <p:cNvSpPr txBox="1"/>
          <p:nvPr/>
        </p:nvSpPr>
        <p:spPr>
          <a:xfrm>
            <a:off x="988101" y="2113613"/>
            <a:ext cx="590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result found for sheet 2_1_5, with 8 features selected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FB269-72BB-2A40-FE0B-D30CEE41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08880"/>
              </p:ext>
            </p:extLst>
          </p:nvPr>
        </p:nvGraphicFramePr>
        <p:xfrm>
          <a:off x="988101" y="2989550"/>
          <a:ext cx="10365697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476">
                  <a:extLst>
                    <a:ext uri="{9D8B030D-6E8A-4147-A177-3AD203B41FA5}">
                      <a16:colId xmlns:a16="http://schemas.microsoft.com/office/drawing/2014/main" val="381279865"/>
                    </a:ext>
                  </a:extLst>
                </a:gridCol>
                <a:gridCol w="1557122">
                  <a:extLst>
                    <a:ext uri="{9D8B030D-6E8A-4147-A177-3AD203B41FA5}">
                      <a16:colId xmlns:a16="http://schemas.microsoft.com/office/drawing/2014/main" val="1115577400"/>
                    </a:ext>
                  </a:extLst>
                </a:gridCol>
                <a:gridCol w="1919948">
                  <a:extLst>
                    <a:ext uri="{9D8B030D-6E8A-4147-A177-3AD203B41FA5}">
                      <a16:colId xmlns:a16="http://schemas.microsoft.com/office/drawing/2014/main" val="1514274788"/>
                    </a:ext>
                  </a:extLst>
                </a:gridCol>
                <a:gridCol w="1914907">
                  <a:extLst>
                    <a:ext uri="{9D8B030D-6E8A-4147-A177-3AD203B41FA5}">
                      <a16:colId xmlns:a16="http://schemas.microsoft.com/office/drawing/2014/main" val="2335235558"/>
                    </a:ext>
                  </a:extLst>
                </a:gridCol>
                <a:gridCol w="1557122">
                  <a:extLst>
                    <a:ext uri="{9D8B030D-6E8A-4147-A177-3AD203B41FA5}">
                      <a16:colId xmlns:a16="http://schemas.microsoft.com/office/drawing/2014/main" val="1139197099"/>
                    </a:ext>
                  </a:extLst>
                </a:gridCol>
                <a:gridCol w="1557122">
                  <a:extLst>
                    <a:ext uri="{9D8B030D-6E8A-4147-A177-3AD203B41FA5}">
                      <a16:colId xmlns:a16="http://schemas.microsoft.com/office/drawing/2014/main" val="1415206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Sensitivity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Specificity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5962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0.63 (0.57, 0.69)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 (0.92, 0.98)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0.20 (0.15, 0.26)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0.75 (0.70, 0.81)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0.62 (0.56, 0.68)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985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0.67 (0.61, 0.73)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0.59 (0.53, 0.65)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0.74 (0.68, 0.79)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0.85 (0.81, 0.90)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0.42 (0.36, 0.49)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714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LogisticRegression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0.67 (0.61, 0.73)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0.65 (0.59, 0.71)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0.68 (0.62, 0.74)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0.84 (0.79, 0.89)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0.44 (0.38, 0.50)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16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0.67 (0.61, 0.73)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0.75 (0.69, 0.80)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0.50 (0.44, 0.56)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0.79 (0.74, 0.84)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0.44 (0.38, 0.50)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54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4C91-D638-3872-7897-C7E13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features (preprocessed)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0DB-E8F8-5928-69FA-00585AEC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20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F394-0430-67A4-6D11-ED5358B2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8218"/>
              </p:ext>
            </p:extLst>
          </p:nvPr>
        </p:nvGraphicFramePr>
        <p:xfrm>
          <a:off x="1111882" y="2528570"/>
          <a:ext cx="5887615" cy="3810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7523">
                  <a:extLst>
                    <a:ext uri="{9D8B030D-6E8A-4147-A177-3AD203B41FA5}">
                      <a16:colId xmlns:a16="http://schemas.microsoft.com/office/drawing/2014/main" val="1835233845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580477279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258029070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3216416444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1255602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P_Value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MRMR_Count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Composite_Score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7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0.007839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0.610041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0.95633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03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299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893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51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0.791606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454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0.724176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52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0.668128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121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0.664743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82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0.625443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814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0.615132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52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0.611823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76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86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1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0.551675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32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879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0.525039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48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96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36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2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8E1-09EA-C47C-9CC7-517C39C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model evaluation (preprocessed)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3B5CE-33E8-B839-6B9A-89B014E0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55576"/>
              </p:ext>
            </p:extLst>
          </p:nvPr>
        </p:nvGraphicFramePr>
        <p:xfrm>
          <a:off x="988101" y="2905870"/>
          <a:ext cx="10239534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589">
                  <a:extLst>
                    <a:ext uri="{9D8B030D-6E8A-4147-A177-3AD203B41FA5}">
                      <a16:colId xmlns:a16="http://schemas.microsoft.com/office/drawing/2014/main" val="2352065175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1779876825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635885513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1163594181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2673304117"/>
                    </a:ext>
                  </a:extLst>
                </a:gridCol>
                <a:gridCol w="1706589">
                  <a:extLst>
                    <a:ext uri="{9D8B030D-6E8A-4147-A177-3AD203B41FA5}">
                      <a16:colId xmlns:a16="http://schemas.microsoft.com/office/drawing/2014/main" val="3661343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PPV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56068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(0.61, 0.73)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 (0.88, 0.95)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 (0.11, 0.21)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 (0.68, 0.79)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 (0.38, 0.50)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328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 (0.30, 0.42)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 (0.92, 0.98)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(0.04, 0.11)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 (0.67, 0.78)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 (0.31, 0.43)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008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 (0.59, 0.71)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 (0.63, 0.74)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 (0.56, 0.68)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 (0.78, 0.87)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 (0.37, 0.49)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72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 (0.53, 0.66)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 (0.67, 0.79)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 (0.31, 0.43)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 (0.69, 0.80)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 (0.30, 0.42)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871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1E1666-17F8-C97A-31AC-FE42B21A3431}"/>
              </a:ext>
            </a:extLst>
          </p:cNvPr>
          <p:cNvSpPr txBox="1"/>
          <p:nvPr/>
        </p:nvSpPr>
        <p:spPr>
          <a:xfrm>
            <a:off x="988101" y="2113613"/>
            <a:ext cx="579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result found for sheet 2_2, with 13 features selected</a:t>
            </a:r>
          </a:p>
        </p:txBody>
      </p:sp>
    </p:spTree>
    <p:extLst>
      <p:ext uri="{BB962C8B-B14F-4D97-AF65-F5344CB8AC3E}">
        <p14:creationId xmlns:p14="http://schemas.microsoft.com/office/powerpoint/2010/main" val="3881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4C91-D638-3872-7897-C7E13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Boundary features (preprocessed)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0DB-E8F8-5928-69FA-00585AEC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20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F394-0430-67A4-6D11-ED5358B2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47810"/>
              </p:ext>
            </p:extLst>
          </p:nvPr>
        </p:nvGraphicFramePr>
        <p:xfrm>
          <a:off x="1111882" y="2528570"/>
          <a:ext cx="5887615" cy="3810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7523">
                  <a:extLst>
                    <a:ext uri="{9D8B030D-6E8A-4147-A177-3AD203B41FA5}">
                      <a16:colId xmlns:a16="http://schemas.microsoft.com/office/drawing/2014/main" val="1835233845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580477279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2258029070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3216416444"/>
                    </a:ext>
                  </a:extLst>
                </a:gridCol>
                <a:gridCol w="1177523">
                  <a:extLst>
                    <a:ext uri="{9D8B030D-6E8A-4147-A177-3AD203B41FA5}">
                      <a16:colId xmlns:a16="http://schemas.microsoft.com/office/drawing/2014/main" val="1255602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P_Value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MRMR_Count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Composite_Score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7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0.059757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0.577924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0.914536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03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299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0.892423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893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51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0.630408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0.623855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454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0.618914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52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0.609584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121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0.602451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82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0.419794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0.590574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814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0.573138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52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0.548858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76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0.433348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0.545817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86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0.530933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1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32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0.517809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879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0.289476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48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0.514684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96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0.501452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36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1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8E1-09EA-C47C-9CC7-517C39C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Boundary model evaluation (preprocessed)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E1666-17F8-C97A-31AC-FE42B21A3431}"/>
              </a:ext>
            </a:extLst>
          </p:cNvPr>
          <p:cNvSpPr txBox="1"/>
          <p:nvPr/>
        </p:nvSpPr>
        <p:spPr>
          <a:xfrm>
            <a:off x="988101" y="2113613"/>
            <a:ext cx="602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result found for sheet 3_2_9, with 13 features selected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FB269-72BB-2A40-FE0B-D30CEE41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943"/>
              </p:ext>
            </p:extLst>
          </p:nvPr>
        </p:nvGraphicFramePr>
        <p:xfrm>
          <a:off x="988101" y="2989550"/>
          <a:ext cx="10365697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476">
                  <a:extLst>
                    <a:ext uri="{9D8B030D-6E8A-4147-A177-3AD203B41FA5}">
                      <a16:colId xmlns:a16="http://schemas.microsoft.com/office/drawing/2014/main" val="381279865"/>
                    </a:ext>
                  </a:extLst>
                </a:gridCol>
                <a:gridCol w="1557122">
                  <a:extLst>
                    <a:ext uri="{9D8B030D-6E8A-4147-A177-3AD203B41FA5}">
                      <a16:colId xmlns:a16="http://schemas.microsoft.com/office/drawing/2014/main" val="1115577400"/>
                    </a:ext>
                  </a:extLst>
                </a:gridCol>
                <a:gridCol w="1919948">
                  <a:extLst>
                    <a:ext uri="{9D8B030D-6E8A-4147-A177-3AD203B41FA5}">
                      <a16:colId xmlns:a16="http://schemas.microsoft.com/office/drawing/2014/main" val="1514274788"/>
                    </a:ext>
                  </a:extLst>
                </a:gridCol>
                <a:gridCol w="1914907">
                  <a:extLst>
                    <a:ext uri="{9D8B030D-6E8A-4147-A177-3AD203B41FA5}">
                      <a16:colId xmlns:a16="http://schemas.microsoft.com/office/drawing/2014/main" val="2335235558"/>
                    </a:ext>
                  </a:extLst>
                </a:gridCol>
                <a:gridCol w="1557122">
                  <a:extLst>
                    <a:ext uri="{9D8B030D-6E8A-4147-A177-3AD203B41FA5}">
                      <a16:colId xmlns:a16="http://schemas.microsoft.com/office/drawing/2014/main" val="1139197099"/>
                    </a:ext>
                  </a:extLst>
                </a:gridCol>
                <a:gridCol w="1557122">
                  <a:extLst>
                    <a:ext uri="{9D8B030D-6E8A-4147-A177-3AD203B41FA5}">
                      <a16:colId xmlns:a16="http://schemas.microsoft.com/office/drawing/2014/main" val="1415206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PPV (95% CI)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 (95% CI)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5962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 (0.64, 0.76)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 (0.91, 0.97)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 (0.09, 0.17)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 (0.68, 0.79)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 (0.49, 0.62)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985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 (0.48, 0.60)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 (0.34, 0.46)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 (0.54, 0.66)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 (0.23, 0.34)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 (0.12, 0.21)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714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 (0.40, 0.53)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 (0.47, 0.60)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 (0.27, 0.39)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 (0.60, 0.72)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 (0.17, 0.27)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16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 (0.53, 0.65)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 (0.67, 0.78)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 (0.36, 0.49)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 (0.71, 0.81)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 (0.34, 0.46)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54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7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2115</Words>
  <Application>Microsoft Office PowerPoint</Application>
  <PresentationFormat>Widescreen</PresentationFormat>
  <Paragraphs>843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MMRd imaging study</vt:lpstr>
      <vt:lpstr>Tumor features</vt:lpstr>
      <vt:lpstr>Tumor model evaluation</vt:lpstr>
      <vt:lpstr>Tumor Boundary features</vt:lpstr>
      <vt:lpstr>Tumor Boundary model evaluation</vt:lpstr>
      <vt:lpstr>Tumor features (preprocessed)</vt:lpstr>
      <vt:lpstr>Tumor model evaluation (preprocessed)</vt:lpstr>
      <vt:lpstr>Tumor Boundary features (preprocessed)</vt:lpstr>
      <vt:lpstr>Tumor Boundary model evaluation (preprocessed)</vt:lpstr>
      <vt:lpstr>Best models with p-value for feature selection</vt:lpstr>
      <vt:lpstr>Best models with AUC for feature selection</vt:lpstr>
      <vt:lpstr>Best models with AUC_CV for feature selection</vt:lpstr>
      <vt:lpstr>Best results for Tumor, sheet 2_1</vt:lpstr>
      <vt:lpstr>Best results for Boundary, sheet 3_2_5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MMRd imaging study</dc:title>
  <dc:creator>Ghahremannezhad, Hadi</dc:creator>
  <cp:lastModifiedBy>Ghahremannezhad, Hadi</cp:lastModifiedBy>
  <cp:revision>40</cp:revision>
  <dcterms:created xsi:type="dcterms:W3CDTF">2024-07-09T18:31:54Z</dcterms:created>
  <dcterms:modified xsi:type="dcterms:W3CDTF">2024-07-17T14:16:59Z</dcterms:modified>
</cp:coreProperties>
</file>