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3A1A-EF47-AF7F-DA71-71067F570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9AFDA-0AAF-42F2-BBF4-1FD0F9526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FB61-45EB-05CE-EB56-3644C6E6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8452-5196-6B99-760C-0F747FFC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189C-FDAD-C679-1787-DB399643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EF6-A2BF-6094-4DBB-E7E37F84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2318C-DA09-A616-0EAF-AEE795437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053D-7A31-8235-F21E-C3387AFB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CB15-2F7E-6A68-F7A6-039F670E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3635-5F1E-8486-FF1C-D849CD83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B334A-1B89-809E-7FCC-3D6D1FD59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39AED-CFCC-9FFF-B135-61524B9A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3F82-CAA5-208D-0766-84709D63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8171A-B303-BC31-F91B-A1FB6EB0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7D8D-530A-2F02-EE69-A98FD258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0358-6147-C654-0794-C68A4101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B28C-D25A-A713-B78A-7BCB6317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F61F-4D0F-DCD6-01B0-3D5A6280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7B5D-93EA-0BFD-DD26-7E2EA557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B11F-4B54-086C-0C6A-34CA9E2C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ADC5-D5DF-C865-A1E7-5AD1556A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55F2-790C-B50F-3553-85103916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71F0-C54A-A4E2-CC55-77BEC928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1B4A-22D9-8F12-B562-A878502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A70F-E679-3907-0679-5628005C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48E2-3697-6B3A-419F-27388FB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CBC0-6431-3268-5FF5-C4680B8B1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CDF20-2223-6975-3E9A-1E8CE2A94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E903-D05B-8856-3CE4-09268223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2C314-D484-FD5A-46DB-98DB3FBB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B641-6D28-E2FC-250D-984A8747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F623-432F-89BE-BDB1-2762355C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134E-4505-8135-805C-8ED4BA98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6F22A-47C9-8A2E-4A56-5087FD96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A04B2-4050-1178-3620-C6D338DE7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9C34F-8FD5-1D42-AE14-F17F88CD2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DD64A-AAC2-4494-DF33-65BF01C7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81B4C-15DE-46E1-49DF-45D39CF6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EC813-EA57-CC57-8386-612C6CAB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55AE-EE56-26FC-C286-71F243A0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4F5F2-D1D8-0722-30B0-0EF9DFD3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41157-9A93-85A0-4CDA-214B52E8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5CE2A-F477-EA74-F63A-D2E0DBF3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B9AD-BE22-07B1-5C6D-8DBCCDF1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02E61-7E1E-8CDD-7D07-03D2AC91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B04F1-F69A-3BE1-5A11-A306A18B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0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6818-5267-61FD-A511-FBB9B25C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4C20-CEC3-9B58-F399-6258FA9A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58050-E2BF-0CDA-D66A-342F0308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E1C1-CEED-EFB8-9D46-93B3307B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E30B-8F83-734F-0819-16004DD5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8C0BB-28E8-D3B2-4A4F-E87EC039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5563-F204-2801-2A42-1BC31448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B1CD-CE3D-6962-034D-C454AAD29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E40D3-E9B2-9923-63CB-30918ACF2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12BBD-D541-575E-F6A8-F15FC7D4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27CB-2CA1-0F3E-3795-B0A163F3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EBDA0-589E-1D1B-795F-EE68D871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8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D4BF1-DCDA-F723-8697-8F7A94B2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18BE0-3E1E-83FE-F0B1-3C2BD833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9189-4FA3-07D4-51EB-FCAC513F3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A3F34-E1A1-4625-BE6E-54CB7828126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4E657-1E25-E847-5B33-CE3BF75E3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0E1F-FDE1-BDA6-6A3C-F74B499D1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123A-A77D-0749-BE91-8913162DE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MMRd</a:t>
            </a:r>
            <a:r>
              <a:rPr lang="en-US" dirty="0"/>
              <a:t> imaging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245EA-A030-8B15-E166-D050B3BDA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4C91-D638-3872-7897-C7E1377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30DB-E8F8-5928-69FA-00585AEC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20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D4F394-0430-67A4-6D11-ED5358B23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559"/>
              </p:ext>
            </p:extLst>
          </p:nvPr>
        </p:nvGraphicFramePr>
        <p:xfrm>
          <a:off x="1111882" y="2528570"/>
          <a:ext cx="5887615" cy="396430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77523">
                  <a:extLst>
                    <a:ext uri="{9D8B030D-6E8A-4147-A177-3AD203B41FA5}">
                      <a16:colId xmlns:a16="http://schemas.microsoft.com/office/drawing/2014/main" val="1835233845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2580477279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2258029070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3216416444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12556022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effectLst/>
                        </a:rPr>
                        <a:t>P_Value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AUC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effectLst/>
                        </a:rPr>
                        <a:t>MRMR_Count</a:t>
                      </a:r>
                      <a:endParaRPr lang="en-US" sz="1100" b="1" u="none" strike="noStrike" dirty="0">
                        <a:effectLst/>
                      </a:endParaRPr>
                    </a:p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(out of 5)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effectLst/>
                        </a:rPr>
                        <a:t>Composite_Score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873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0.999508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034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0.019861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0.596391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0.876707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4299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0.036531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0.586545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0.858425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893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0.125063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0.56288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0.804787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519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0.070129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0.754126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3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0.570909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454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0.215747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0.686753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524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0.098166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0.568458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0.658636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121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0.132418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0.642417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820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0.164458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0.557556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814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0.382466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0.463827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526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0.358857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763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0.065217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0.576318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0.597161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86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0.263346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0.546315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0.591968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13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0.089755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0.570233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232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0.348457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0.538793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0.563517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879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0.630434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0.519946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0.558477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48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0.163119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0.557514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966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0.188897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0.554344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0.539054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36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6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58E1-09EA-C47C-9CC7-517C39C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model evaluation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18D40A-512E-F2F4-C684-33F785466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65053"/>
              </p:ext>
            </p:extLst>
          </p:nvPr>
        </p:nvGraphicFramePr>
        <p:xfrm>
          <a:off x="1294462" y="2314575"/>
          <a:ext cx="8733957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763">
                  <a:extLst>
                    <a:ext uri="{9D8B030D-6E8A-4147-A177-3AD203B41FA5}">
                      <a16:colId xmlns:a16="http://schemas.microsoft.com/office/drawing/2014/main" val="2180603160"/>
                    </a:ext>
                  </a:extLst>
                </a:gridCol>
                <a:gridCol w="1312004">
                  <a:extLst>
                    <a:ext uri="{9D8B030D-6E8A-4147-A177-3AD203B41FA5}">
                      <a16:colId xmlns:a16="http://schemas.microsoft.com/office/drawing/2014/main" val="3591933260"/>
                    </a:ext>
                  </a:extLst>
                </a:gridCol>
                <a:gridCol w="1617714">
                  <a:extLst>
                    <a:ext uri="{9D8B030D-6E8A-4147-A177-3AD203B41FA5}">
                      <a16:colId xmlns:a16="http://schemas.microsoft.com/office/drawing/2014/main" val="3111123141"/>
                    </a:ext>
                  </a:extLst>
                </a:gridCol>
                <a:gridCol w="1613468">
                  <a:extLst>
                    <a:ext uri="{9D8B030D-6E8A-4147-A177-3AD203B41FA5}">
                      <a16:colId xmlns:a16="http://schemas.microsoft.com/office/drawing/2014/main" val="2757203915"/>
                    </a:ext>
                  </a:extLst>
                </a:gridCol>
                <a:gridCol w="1312004">
                  <a:extLst>
                    <a:ext uri="{9D8B030D-6E8A-4147-A177-3AD203B41FA5}">
                      <a16:colId xmlns:a16="http://schemas.microsoft.com/office/drawing/2014/main" val="3843711236"/>
                    </a:ext>
                  </a:extLst>
                </a:gridCol>
                <a:gridCol w="1312004">
                  <a:extLst>
                    <a:ext uri="{9D8B030D-6E8A-4147-A177-3AD203B41FA5}">
                      <a16:colId xmlns:a16="http://schemas.microsoft.com/office/drawing/2014/main" val="13161449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Classifier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AUC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Sensitivity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Specificity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PPV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NPV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4063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0.59 (0.53, 0.66)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0.95 (0.93, 0.98)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0.09 (0.05, 0.13)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0.73 (0.67, 0.78)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0.54 (0.48, 0.61)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001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0.52 (0.45, 0.58)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0.90 (0.86, 0.94)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0.03 (0.01, 0.05)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0.70 (0.64, 0.76)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0.03 (0.01, 0.05)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621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LogisticRegression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0.57 (0.51, 0.63)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0.95 (0.92, 0.98)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0.08 (0.04, 0.11)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0.72 (0.67, 0.78)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0.35 (0.29, 0.41)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064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0.61 (0.55, 0.67)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0.80 (0.75, 0.85)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0.28 (0.22, 0.33)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0.74 (0.68, 0.79)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0.36 (0.30, 0.42)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4334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35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36A4-D13D-6B67-328E-9CDCE7E4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TumorTexture</a:t>
            </a:r>
            <a:r>
              <a:rPr lang="en-US" dirty="0"/>
              <a:t> (2_1)</a:t>
            </a:r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FCD3194-390B-AD2B-F02F-D08CC82E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09" y="1690688"/>
            <a:ext cx="5439172" cy="4351338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F08E02-F51C-E441-EFDA-69D6E628B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0687"/>
              </p:ext>
            </p:extLst>
          </p:nvPr>
        </p:nvGraphicFramePr>
        <p:xfrm>
          <a:off x="838200" y="2086769"/>
          <a:ext cx="4572000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9277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88667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3481433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20391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350585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27518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695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Logistic_Regression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0.60 (0.52-0.68)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0.65 (0.52-0.75)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(0.47-0.62)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(0.28-0.44)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0.80 (0.73-0.87)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554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Random_Forest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0.58 (0.50-0.66)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0.71 (0.60-0.81)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0.51 (0.43-0.58)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(0.28-0.44)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0.81 (0.74-0.88)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31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(0.50-0.59)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0.63 (0.56-0.70)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0.45 (0.41-0.49)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0.31 (0.27-0.36)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0.76 (0.71-0.81)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0561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Naive_Bayes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(0.46-0.58)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0.50 (0.41-0.58)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0.58 (0.52-0.63)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0.31 (0.25-0.38)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0.75 (0.69-0.80)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9405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0.56 (0.53-0.58)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0.54 (0.50-0.58)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0.56 (0.54-0.59)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0.33 (0.30-0.36)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0.76 (0.73-0.78)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58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34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2847-7103-5BA2-0D4D-5D8D4C34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TumorTexturePreprocessing</a:t>
            </a:r>
            <a:r>
              <a:rPr lang="en-US" dirty="0"/>
              <a:t> (2_1)</a:t>
            </a:r>
          </a:p>
        </p:txBody>
      </p:sp>
      <p:pic>
        <p:nvPicPr>
          <p:cNvPr id="5" name="Content Placeholder 4" descr="A graph with lines and colors&#10;&#10;Description automatically generated with medium confidence">
            <a:extLst>
              <a:ext uri="{FF2B5EF4-FFF2-40B4-BE49-F238E27FC236}">
                <a16:creationId xmlns:a16="http://schemas.microsoft.com/office/drawing/2014/main" id="{4710F2BA-D24C-D3D0-94E9-DDB22A723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98" y="1690688"/>
            <a:ext cx="5439172" cy="4351338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8CCB12-A719-7045-5037-F48C70FFD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31745"/>
              </p:ext>
            </p:extLst>
          </p:nvPr>
        </p:nvGraphicFramePr>
        <p:xfrm>
          <a:off x="838200" y="2681600"/>
          <a:ext cx="4572000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0281713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0599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02113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720020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324521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856201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7535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Logistic_Regression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0.60 (0.52-0.68)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0.49 (0.37-0.60)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0.73 (0.67-0.80)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0.42 (0.31-0.52)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0.78 (0.72-0.84)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799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Random_Forest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(0.47-0.63)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0.60 (0.48-0.72)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(0.44-0.59)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0.33 (0.24-0.42)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0.77 (0.69-0.84)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0310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0.54 (0.50-0.59)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0.15 (0.10-0.20)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0.76 (0.72-0.80)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0.19 (0.13-0.26)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0.69 (0.65-0.73)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4485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Naive_Bayes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(0.46-0.58)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0.34 (0.26-0.41)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0.74 (0.70-0.79)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0.34 (0.26-0.42)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0.74 (0.70-0.79)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72014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0.53 (0.51-0.56)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0.64 (0.60-0.67)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0.44 (0.42-0.47)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0.31 (0.28-0.33)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0.76 (0.73-0.78)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06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25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1DA2-9F59-E656-F962-BDD1D960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TumorBoundaryTexture</a:t>
            </a:r>
            <a:r>
              <a:rPr lang="en-US" dirty="0"/>
              <a:t> (2_2_5)</a:t>
            </a:r>
          </a:p>
        </p:txBody>
      </p:sp>
      <p:pic>
        <p:nvPicPr>
          <p:cNvPr id="8" name="Picture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805819C6-483A-B750-33A2-9C105447D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02" y="1875409"/>
            <a:ext cx="4637583" cy="3710066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376E5C-3B4C-F45B-419D-3539D1A0B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07021"/>
              </p:ext>
            </p:extLst>
          </p:nvPr>
        </p:nvGraphicFramePr>
        <p:xfrm>
          <a:off x="1381593" y="2471737"/>
          <a:ext cx="4572000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266846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173367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3941368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728463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130125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3468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551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Logistic_Regression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0.56 (0.48-0.65)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0.50 (0.38-0.62)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0.68 (0.61-0.75)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0.38 (0.28-0.48)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0.78 (0.71-0.84)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712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Random_Forest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0.68 (0.61-0.75)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0.69 (0.58-0.79)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0.58 (0.51-0.65)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0.39 (0.31-0.48)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0.83 (0.75-0.89)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540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0.63 (0.58-0.67)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(0.45-0.59)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0.70 (0.66-0.74)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0.40 (0.34-0.46)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0.79 (0.75-0.82)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736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Naive_Bayes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0.57 (0.51-0.63)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0.51 (0.42-0.59)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0.64 (0.59-0.69)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(0.29-0.42)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0.77 (0.72-0.82)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254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0.66 (0.64-0.69)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0.47 (0.44-0.51)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0.77 (0.75-0.80)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0.45 (0.41-0.49)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0.79 (0.77-0.81)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7495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45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1DA2-9F59-E656-F962-BDD1D960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TumorBoundaryTexturePreprocessing</a:t>
            </a:r>
            <a:r>
              <a:rPr lang="en-US" dirty="0"/>
              <a:t> (3_2_5)</a:t>
            </a:r>
          </a:p>
        </p:txBody>
      </p:sp>
      <p:pic>
        <p:nvPicPr>
          <p:cNvPr id="8" name="Content Placeholder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88846BD-E297-7483-3012-8A1FF06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95" y="1690688"/>
            <a:ext cx="5439172" cy="4351338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A8C258-FDEF-9806-2113-6A2F66E0B707}"/>
              </a:ext>
            </a:extLst>
          </p:cNvPr>
          <p:cNvGraphicFramePr>
            <a:graphicFrameLocks noGrp="1"/>
          </p:cNvGraphicFramePr>
          <p:nvPr/>
        </p:nvGraphicFramePr>
        <p:xfrm>
          <a:off x="1276663" y="2909094"/>
          <a:ext cx="4572000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0367248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288190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3452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36289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697276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43889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824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Logistic_Regression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(0.47-0.63)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0.84 (0.74-0.93)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0.05 (0.02-0.08)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0.26 (0.20-0.32)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0.45 (0.24-0.67)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9678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Random_Forest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0.60 (0.53-0.68)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0.61 (0.49-0.72)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0.62 (0.55-0.69)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0.38 (0.29-0.47)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0.80 (0.73-0.86)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016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0.51 (0.46-0.55)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0.56 (0.49-0.63)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0.50 (0.46-0.54)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0.30 (0.26-0.36)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0.74 (0.70-0.78)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671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Naive_Bayes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(0.47-0.58)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0.66 (0.58-0.74)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0.41 (0.36-0.47)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0.31 (0.26-0.36)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0.75 (0.69-0.81)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971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(0.52-0.57)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(0.32-0.40)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0.75 (0.72-0.77)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(0.32-0.40)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0.75 (0.73-0.77)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26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02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1DA2-9F59-E656-F962-BDD1D960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TumorBoundaryTexturePreprocessing</a:t>
            </a:r>
            <a:r>
              <a:rPr lang="en-US" dirty="0"/>
              <a:t> (3_2_5)</a:t>
            </a:r>
          </a:p>
        </p:txBody>
      </p:sp>
      <p:pic>
        <p:nvPicPr>
          <p:cNvPr id="8" name="Content Placeholder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88846BD-E297-7483-3012-8A1FF06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95" y="1690688"/>
            <a:ext cx="5439172" cy="4351338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A8C258-FDEF-9806-2113-6A2F66E0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41561"/>
              </p:ext>
            </p:extLst>
          </p:nvPr>
        </p:nvGraphicFramePr>
        <p:xfrm>
          <a:off x="1276663" y="2909094"/>
          <a:ext cx="4572000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0367248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288190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3452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36289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697276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43889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824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Logistic_Regression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(0.47-0.63)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0.84 (0.74-0.93)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0.05 (0.02-0.08)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0.26 (0.20-0.32)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0.45 (0.24-0.67)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9678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Random_Forest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0.60 (0.53-0.68)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0.61 (0.49-0.72)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0.62 (0.55-0.69)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0.38 (0.29-0.47)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0.80 (0.73-0.86)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016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0.51 (0.46-0.55)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0.56 (0.49-0.63)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0.50 (0.46-0.54)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0.30 (0.26-0.36)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0.74 (0.70-0.78)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671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Naive_Bayes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(0.47-0.58)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0.66 (0.58-0.74)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0.41 (0.36-0.47)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0.31 (0.26-0.36)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0.75 (0.69-0.81)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971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(0.52-0.57)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(0.32-0.40)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0.75 (0.72-0.77)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(0.32-0.40)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0.75 (0.73-0.77)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26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4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882</Words>
  <Application>Microsoft Office PowerPoint</Application>
  <PresentationFormat>Widescreen</PresentationFormat>
  <Paragraphs>320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MMRd imaging study</vt:lpstr>
      <vt:lpstr>Tumor features</vt:lpstr>
      <vt:lpstr>Tumor model evaluation</vt:lpstr>
      <vt:lpstr>TumorTexture (2_1)</vt:lpstr>
      <vt:lpstr>TumorTexturePreprocessing (2_1)</vt:lpstr>
      <vt:lpstr>TumorBoundaryTexture (2_2_5)</vt:lpstr>
      <vt:lpstr>TumorBoundaryTexturePreprocessing (3_2_5)</vt:lpstr>
      <vt:lpstr>TumorBoundaryTexturePreprocessing (3_2_5)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MMRd imaging study</dc:title>
  <dc:creator>Ghahremannezhad, Hadi</dc:creator>
  <cp:lastModifiedBy>Ghahremannezhad, Hadi</cp:lastModifiedBy>
  <cp:revision>8</cp:revision>
  <dcterms:created xsi:type="dcterms:W3CDTF">2024-07-09T18:31:54Z</dcterms:created>
  <dcterms:modified xsi:type="dcterms:W3CDTF">2024-07-12T22:14:37Z</dcterms:modified>
</cp:coreProperties>
</file>