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3"/>
    <p:sldId id="276" r:id="rId4"/>
    <p:sldId id="313" r:id="rId5"/>
    <p:sldId id="350" r:id="rId6"/>
    <p:sldId id="351" r:id="rId7"/>
    <p:sldId id="314" r:id="rId8"/>
    <p:sldId id="352" r:id="rId9"/>
    <p:sldId id="347" r:id="rId10"/>
    <p:sldId id="353" r:id="rId11"/>
    <p:sldId id="317" r:id="rId12"/>
    <p:sldId id="316" r:id="rId13"/>
    <p:sldId id="354" r:id="rId14"/>
    <p:sldId id="355" r:id="rId15"/>
    <p:sldId id="356" r:id="rId16"/>
    <p:sldId id="310" r:id="rId17"/>
  </p:sldIdLst>
  <p:sldSz cx="18288000" cy="10299700"/>
  <p:notesSz cx="18288000" cy="102997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2424"/>
    <a:srgbClr val="F06262"/>
    <a:srgbClr val="252E3D"/>
    <a:srgbClr val="E41616"/>
    <a:srgbClr val="E10101"/>
    <a:srgbClr val="EB2D2D"/>
    <a:srgbClr val="FF0D0D"/>
    <a:srgbClr val="FF2525"/>
    <a:srgbClr val="EE4C4C"/>
    <a:srgbClr val="FF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294" y="-654"/>
      </p:cViewPr>
      <p:guideLst>
        <p:guide orient="horz" pos="2956"/>
        <p:guide pos="214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132800" cy="5820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52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27623915" y="0"/>
            <a:ext cx="21132800" cy="5820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52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11019381"/>
            <a:ext cx="21132800" cy="5820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52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27623915" y="11019381"/>
            <a:ext cx="21132800" cy="5820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52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F674B-CDB2-469D-A54B-64604985D3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3113"/>
            <a:ext cx="6858000" cy="3862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828800" y="4892675"/>
            <a:ext cx="14630400" cy="46339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82175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10358438" y="9782175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C924F-6D45-4846-A7E6-7CEE6B00AED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200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©</a:t>
            </a:r>
            <a:r>
              <a:rPr sz="1200" spc="-5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2</a:t>
            </a:r>
            <a:r>
              <a:rPr sz="1200" spc="-5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0</a:t>
            </a:r>
            <a:r>
              <a:rPr sz="1200" spc="-10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15 </a:t>
            </a:r>
            <a:r>
              <a:rPr sz="1200" spc="10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0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Ci</a:t>
            </a:r>
            <a:r>
              <a:rPr sz="1200" spc="-5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1200" spc="-25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1200" spc="0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1200" spc="25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0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200" spc="5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1200" spc="0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1200" spc="-20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/</a:t>
            </a:r>
            <a:r>
              <a:rPr sz="1200" spc="0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1200" spc="-5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200" spc="-30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0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200" spc="5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200" spc="0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 </a:t>
            </a:r>
            <a:r>
              <a:rPr sz="1200" spc="-15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200" spc="-10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1200" spc="0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fili</a:t>
            </a:r>
            <a:r>
              <a:rPr sz="1200" spc="-10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200" spc="-15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200" spc="0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es.</a:t>
            </a:r>
            <a:r>
              <a:rPr sz="1200" spc="-25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0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All</a:t>
            </a:r>
            <a:r>
              <a:rPr sz="1200" spc="5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0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rig</a:t>
            </a:r>
            <a:r>
              <a:rPr sz="1200" spc="-5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hts</a:t>
            </a:r>
            <a:r>
              <a:rPr sz="1200" spc="-25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20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200" spc="-10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ese</a:t>
            </a:r>
            <a:r>
              <a:rPr sz="1200" spc="5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200" spc="-25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1200" spc="-10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200" spc="-5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1200" spc="0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.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200" spc="-5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1200" spc="0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1200" spc="-20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1200" spc="0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1200" spc="25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1200" spc="0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1200" spc="-10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1200" spc="0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fide</a:t>
            </a:r>
            <a:r>
              <a:rPr sz="1200" spc="-10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nt</a:t>
            </a:r>
            <a:r>
              <a:rPr sz="1200" spc="0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ial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</a:fld>
            <a:endParaRPr sz="1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2402585"/>
            <a:ext cx="18288000" cy="7893558"/>
          </a:xfrm>
          <a:custGeom>
            <a:avLst/>
            <a:gdLst/>
            <a:ahLst/>
            <a:cxnLst/>
            <a:rect l="l" t="t" r="r" b="b"/>
            <a:pathLst>
              <a:path w="18288000" h="7893558">
                <a:moveTo>
                  <a:pt x="0" y="7893558"/>
                </a:moveTo>
                <a:lnTo>
                  <a:pt x="18288000" y="7893558"/>
                </a:lnTo>
                <a:lnTo>
                  <a:pt x="18288000" y="0"/>
                </a:lnTo>
                <a:lnTo>
                  <a:pt x="0" y="0"/>
                </a:lnTo>
                <a:lnTo>
                  <a:pt x="0" y="7893558"/>
                </a:lnTo>
                <a:close/>
              </a:path>
            </a:pathLst>
          </a:custGeom>
          <a:solidFill>
            <a:srgbClr val="4FC4D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70137" y="796035"/>
            <a:ext cx="11747724" cy="91306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r>
              <a:rPr lang="zh-CN" altLang="en-US" smtClean="0">
                <a:sym typeface="+mn-ea"/>
              </a:rPr>
              <a:t>Click here to edit the master title style</a:t>
            </a:r>
            <a:endParaRPr lang="zh-CN" altLang="en-US" smtClean="0">
              <a:sym typeface="+mn-ea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8931"/>
            <a:ext cx="16459199" cy="679780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/>
            <a:r>
              <a:rPr lang="en-US" altLang="zh-CN" dirty="0">
                <a:solidFill>
                  <a:srgbClr val="0033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Add your text</a:t>
            </a:r>
            <a:endParaRPr lang="en-US" altLang="zh-CN" dirty="0">
              <a:solidFill>
                <a:srgbClr val="003399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94740" y="9790480"/>
            <a:ext cx="3313345" cy="20319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©</a:t>
            </a:r>
            <a:r>
              <a:rPr sz="1200" spc="-5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10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2</a:t>
            </a:r>
            <a:r>
              <a:rPr sz="1200" spc="-5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0</a:t>
            </a:r>
            <a:r>
              <a:rPr sz="1200" spc="-10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15 </a:t>
            </a:r>
            <a:r>
              <a:rPr sz="1200" spc="10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0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Ci</a:t>
            </a:r>
            <a:r>
              <a:rPr sz="1200" spc="-5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1200" spc="-25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1200" spc="0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1200" spc="25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0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200" spc="5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1200" spc="0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1200" spc="-20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/</a:t>
            </a:r>
            <a:r>
              <a:rPr sz="1200" spc="0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1200" spc="-5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200" spc="-30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0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200" spc="5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200" spc="0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s </a:t>
            </a:r>
            <a:r>
              <a:rPr sz="1200" spc="-15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200" spc="-10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1200" spc="0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fili</a:t>
            </a:r>
            <a:r>
              <a:rPr sz="1200" spc="-10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200" spc="-15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1200" spc="0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es.</a:t>
            </a:r>
            <a:r>
              <a:rPr sz="1200" spc="-25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0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All</a:t>
            </a:r>
            <a:r>
              <a:rPr sz="1200" spc="5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0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rig</a:t>
            </a:r>
            <a:r>
              <a:rPr sz="1200" spc="-5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hts</a:t>
            </a:r>
            <a:r>
              <a:rPr sz="1200" spc="-25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20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200" spc="-10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ese</a:t>
            </a:r>
            <a:r>
              <a:rPr sz="1200" spc="5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200" spc="-25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1200" spc="-10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200" spc="-5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1200" spc="0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.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5906750" y="9788042"/>
            <a:ext cx="1134187" cy="20327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1200" spc="0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1200" spc="-20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1200" spc="0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1200" spc="25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5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1200" spc="0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1200" spc="-10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1200" spc="0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fide</a:t>
            </a:r>
            <a:r>
              <a:rPr sz="1200" spc="-10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nt</a:t>
            </a:r>
            <a:r>
              <a:rPr sz="1200" spc="0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ial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7536540" y="9781640"/>
            <a:ext cx="128066" cy="20319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</a:fld>
            <a:endParaRPr sz="1200">
              <a:latin typeface="Calibri" panose="020F0502020204030204"/>
              <a:cs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4"/>
          <p:cNvGrpSpPr/>
          <p:nvPr/>
        </p:nvGrpSpPr>
        <p:grpSpPr bwMode="auto">
          <a:xfrm>
            <a:off x="-2133600" y="281"/>
            <a:ext cx="6324600" cy="10315414"/>
            <a:chOff x="-1" y="-3"/>
            <a:chExt cx="5643571" cy="6858005"/>
          </a:xfrm>
        </p:grpSpPr>
        <p:sp>
          <p:nvSpPr>
            <p:cNvPr id="36" name="Freeform 5"/>
            <p:cNvSpPr/>
            <p:nvPr/>
          </p:nvSpPr>
          <p:spPr bwMode="auto">
            <a:xfrm>
              <a:off x="3453821" y="-3"/>
              <a:ext cx="2177915" cy="2852677"/>
            </a:xfrm>
            <a:custGeom>
              <a:avLst/>
              <a:gdLst>
                <a:gd name="T0" fmla="*/ 0 w 9839"/>
                <a:gd name="T1" fmla="*/ 2147483646 h 9917"/>
                <a:gd name="T2" fmla="*/ 2147483646 w 9839"/>
                <a:gd name="T3" fmla="*/ 2147483646 h 9917"/>
                <a:gd name="T4" fmla="*/ 2147483646 w 9839"/>
                <a:gd name="T5" fmla="*/ 0 h 9917"/>
                <a:gd name="T6" fmla="*/ 2147483646 w 9839"/>
                <a:gd name="T7" fmla="*/ 0 h 9917"/>
                <a:gd name="T8" fmla="*/ 0 w 9839"/>
                <a:gd name="T9" fmla="*/ 2147483646 h 99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839" h="9917">
                  <a:moveTo>
                    <a:pt x="0" y="5669"/>
                  </a:moveTo>
                  <a:lnTo>
                    <a:pt x="9839" y="9917"/>
                  </a:lnTo>
                  <a:lnTo>
                    <a:pt x="6221" y="0"/>
                  </a:lnTo>
                  <a:lnTo>
                    <a:pt x="4961" y="0"/>
                  </a:lnTo>
                  <a:lnTo>
                    <a:pt x="0" y="5669"/>
                  </a:lnTo>
                  <a:close/>
                </a:path>
              </a:pathLst>
            </a:custGeom>
            <a:solidFill>
              <a:srgbClr val="F06262">
                <a:alpha val="97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55449" tIns="27725" rIns="55449" bIns="27725"/>
            <a:lstStyle/>
            <a:p>
              <a:endParaRPr lang="zh-CN" altLang="en-US"/>
            </a:p>
          </p:txBody>
        </p:sp>
        <p:sp>
          <p:nvSpPr>
            <p:cNvPr id="37" name="Freeform 6"/>
            <p:cNvSpPr/>
            <p:nvPr/>
          </p:nvSpPr>
          <p:spPr bwMode="auto">
            <a:xfrm>
              <a:off x="-1" y="1608523"/>
              <a:ext cx="5643571" cy="5249057"/>
            </a:xfrm>
            <a:custGeom>
              <a:avLst/>
              <a:gdLst>
                <a:gd name="T0" fmla="*/ 2147483646 w 9958"/>
                <a:gd name="T1" fmla="*/ 0 h 10000"/>
                <a:gd name="T2" fmla="*/ 2147483646 w 9958"/>
                <a:gd name="T3" fmla="*/ 2147483646 h 10000"/>
                <a:gd name="T4" fmla="*/ 0 w 9958"/>
                <a:gd name="T5" fmla="*/ 2147483646 h 10000"/>
                <a:gd name="T6" fmla="*/ 0 w 9958"/>
                <a:gd name="T7" fmla="*/ 2147483646 h 10000"/>
                <a:gd name="T8" fmla="*/ 2147483646 w 9958"/>
                <a:gd name="T9" fmla="*/ 2147483646 h 10000"/>
                <a:gd name="T10" fmla="*/ 2147483646 w 9958"/>
                <a:gd name="T11" fmla="*/ 2147483646 h 10000"/>
                <a:gd name="T12" fmla="*/ 2147483646 w 9958"/>
                <a:gd name="T13" fmla="*/ 2147483646 h 10000"/>
                <a:gd name="T14" fmla="*/ 2147483646 w 9958"/>
                <a:gd name="T15" fmla="*/ 0 h 100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958" h="10000">
                  <a:moveTo>
                    <a:pt x="6154" y="0"/>
                  </a:moveTo>
                  <a:lnTo>
                    <a:pt x="301" y="9402"/>
                  </a:lnTo>
                  <a:lnTo>
                    <a:pt x="0" y="9886"/>
                  </a:lnTo>
                  <a:lnTo>
                    <a:pt x="0" y="10000"/>
                  </a:lnTo>
                  <a:lnTo>
                    <a:pt x="7653" y="10000"/>
                  </a:lnTo>
                  <a:cubicBezTo>
                    <a:pt x="7714" y="9801"/>
                    <a:pt x="7776" y="9601"/>
                    <a:pt x="7837" y="9402"/>
                  </a:cubicBezTo>
                  <a:lnTo>
                    <a:pt x="9958" y="2345"/>
                  </a:lnTo>
                  <a:lnTo>
                    <a:pt x="6154" y="0"/>
                  </a:lnTo>
                  <a:close/>
                </a:path>
              </a:pathLst>
            </a:custGeom>
            <a:solidFill>
              <a:srgbClr val="F34B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55449" tIns="27725" rIns="55449" bIns="27725"/>
            <a:lstStyle/>
            <a:p>
              <a:endParaRPr lang="zh-CN" altLang="en-US"/>
            </a:p>
          </p:txBody>
        </p:sp>
        <p:sp>
          <p:nvSpPr>
            <p:cNvPr id="38" name="Freeform 7"/>
            <p:cNvSpPr/>
            <p:nvPr/>
          </p:nvSpPr>
          <p:spPr bwMode="auto">
            <a:xfrm>
              <a:off x="527670" y="0"/>
              <a:ext cx="4050101" cy="1700096"/>
            </a:xfrm>
            <a:custGeom>
              <a:avLst/>
              <a:gdLst>
                <a:gd name="T0" fmla="*/ 2147483646 w 5055"/>
                <a:gd name="T1" fmla="*/ 2147483646 h 1673"/>
                <a:gd name="T2" fmla="*/ 2147483646 w 5055"/>
                <a:gd name="T3" fmla="*/ 0 h 1673"/>
                <a:gd name="T4" fmla="*/ 0 w 5055"/>
                <a:gd name="T5" fmla="*/ 0 h 1673"/>
                <a:gd name="T6" fmla="*/ 2147483646 w 5055"/>
                <a:gd name="T7" fmla="*/ 2147483646 h 167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055" h="1673">
                  <a:moveTo>
                    <a:pt x="3665" y="1673"/>
                  </a:moveTo>
                  <a:lnTo>
                    <a:pt x="5055" y="0"/>
                  </a:lnTo>
                  <a:lnTo>
                    <a:pt x="0" y="0"/>
                  </a:lnTo>
                  <a:lnTo>
                    <a:pt x="3665" y="1673"/>
                  </a:lnTo>
                  <a:close/>
                </a:path>
              </a:pathLst>
            </a:custGeom>
            <a:solidFill>
              <a:srgbClr val="EE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55449" tIns="27725" rIns="55449" bIns="27725"/>
            <a:lstStyle/>
            <a:p>
              <a:endParaRPr lang="zh-CN" altLang="en-US"/>
            </a:p>
          </p:txBody>
        </p:sp>
        <p:sp>
          <p:nvSpPr>
            <p:cNvPr id="39" name="Freeform 8"/>
            <p:cNvSpPr/>
            <p:nvPr/>
          </p:nvSpPr>
          <p:spPr bwMode="auto">
            <a:xfrm>
              <a:off x="1588" y="0"/>
              <a:ext cx="3501575" cy="6858002"/>
            </a:xfrm>
            <a:custGeom>
              <a:avLst/>
              <a:gdLst>
                <a:gd name="T0" fmla="*/ 2147483646 w 9866"/>
                <a:gd name="T1" fmla="*/ 0 h 10000"/>
                <a:gd name="T2" fmla="*/ 0 w 9866"/>
                <a:gd name="T3" fmla="*/ 0 h 10000"/>
                <a:gd name="T4" fmla="*/ 0 w 9866"/>
                <a:gd name="T5" fmla="*/ 2147483646 h 10000"/>
                <a:gd name="T6" fmla="*/ 0 w 9866"/>
                <a:gd name="T7" fmla="*/ 2147483646 h 10000"/>
                <a:gd name="T8" fmla="*/ 2147483646 w 9866"/>
                <a:gd name="T9" fmla="*/ 2147483646 h 10000"/>
                <a:gd name="T10" fmla="*/ 2147483646 w 9866"/>
                <a:gd name="T11" fmla="*/ 2147483646 h 10000"/>
                <a:gd name="T12" fmla="*/ 2147483646 w 9866"/>
                <a:gd name="T13" fmla="*/ 0 h 10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866" h="10000">
                  <a:moveTo>
                    <a:pt x="1825" y="0"/>
                  </a:moveTo>
                  <a:lnTo>
                    <a:pt x="0" y="0"/>
                  </a:lnTo>
                  <a:lnTo>
                    <a:pt x="0" y="9626"/>
                  </a:lnTo>
                  <a:lnTo>
                    <a:pt x="0" y="10000"/>
                  </a:lnTo>
                  <a:lnTo>
                    <a:pt x="489" y="9626"/>
                  </a:lnTo>
                  <a:lnTo>
                    <a:pt x="9866" y="2386"/>
                  </a:lnTo>
                  <a:lnTo>
                    <a:pt x="1825" y="0"/>
                  </a:lnTo>
                  <a:close/>
                </a:path>
              </a:pathLst>
            </a:custGeom>
            <a:solidFill>
              <a:srgbClr val="F1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55449" tIns="27725" rIns="55449" bIns="27725"/>
            <a:lstStyle/>
            <a:p>
              <a:endParaRPr lang="zh-CN" altLang="en-US"/>
            </a:p>
          </p:txBody>
        </p:sp>
      </p:grpSp>
      <p:sp>
        <p:nvSpPr>
          <p:cNvPr id="3" name="object 3"/>
          <p:cNvSpPr txBox="1"/>
          <p:nvPr/>
        </p:nvSpPr>
        <p:spPr>
          <a:xfrm>
            <a:off x="1133475" y="2784475"/>
            <a:ext cx="16864330" cy="14992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10000"/>
              </a:lnSpc>
            </a:pPr>
            <a:r>
              <a:rPr lang="zh-CN" altLang="en-US" sz="44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/>
              </a:rPr>
              <a:t>PEMBUATAN FRAMEWORK REMOTE PROCEDURE CALL BERBASIS NODEJS UNTUK KOMUNIKASI DATA</a:t>
            </a:r>
            <a:endParaRPr lang="zh-CN" altLang="en-US" sz="4400" b="1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/>
            </a:endParaRPr>
          </a:p>
          <a:p>
            <a:pPr>
              <a:lnSpc>
                <a:spcPct val="110000"/>
              </a:lnSpc>
            </a:pPr>
            <a:r>
              <a:rPr lang="zh-CN" altLang="en-US" sz="4400" b="1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/>
              </a:rPr>
              <a:t>CLIENT-SERVER PADA APLIKASI MANAJEMEN KARYAWAN</a:t>
            </a:r>
            <a:endParaRPr lang="zh-CN" altLang="en-US" sz="4400" b="1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/>
            </a:endParaRPr>
          </a:p>
        </p:txBody>
      </p:sp>
      <p:sp>
        <p:nvSpPr>
          <p:cNvPr id="24" name="object 3"/>
          <p:cNvSpPr txBox="1">
            <a:spLocks noChangeArrowheads="1"/>
          </p:cNvSpPr>
          <p:nvPr/>
        </p:nvSpPr>
        <p:spPr bwMode="auto">
          <a:xfrm>
            <a:off x="3352800" y="8655050"/>
            <a:ext cx="3677285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63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FFFFFF"/>
                </a:solidFill>
                <a:latin typeface="Trebuchet MS" panose="020B0603020202020204" pitchFamily="34" charset="0"/>
              </a:rPr>
              <a:t>Hadi Hidayat Hammurabi</a:t>
            </a:r>
            <a:endParaRPr lang="en-US" altLang="zh-CN" sz="2400" dirty="0">
              <a:solidFill>
                <a:srgbClr val="FFFFFF"/>
              </a:solidFill>
              <a:latin typeface="Trebuchet MS" panose="020B0603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5" name="object 3"/>
          <p:cNvSpPr txBox="1">
            <a:spLocks noChangeArrowheads="1"/>
          </p:cNvSpPr>
          <p:nvPr/>
        </p:nvSpPr>
        <p:spPr bwMode="auto">
          <a:xfrm>
            <a:off x="3352800" y="9060815"/>
            <a:ext cx="3624580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63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155410097</a:t>
            </a:r>
            <a:endParaRPr lang="en-US" altLang="zh-CN" sz="24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object 3"/>
          <p:cNvSpPr txBox="1">
            <a:spLocks noChangeArrowheads="1"/>
          </p:cNvSpPr>
          <p:nvPr/>
        </p:nvSpPr>
        <p:spPr bwMode="auto">
          <a:xfrm>
            <a:off x="1143178" y="2025786"/>
            <a:ext cx="5283200" cy="61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63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000" dirty="0">
                <a:solidFill>
                  <a:srgbClr val="FFFFFF"/>
                </a:solidFill>
                <a:latin typeface="Trebuchet MS" panose="020B0603020202020204" pitchFamily="34" charset="0"/>
              </a:rPr>
              <a:t>Pra Skripsi</a:t>
            </a:r>
            <a:endParaRPr lang="en-US" altLang="zh-CN" sz="40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object 3"/>
          <p:cNvSpPr txBox="1">
            <a:spLocks noChangeArrowheads="1"/>
          </p:cNvSpPr>
          <p:nvPr/>
        </p:nvSpPr>
        <p:spPr bwMode="auto">
          <a:xfrm>
            <a:off x="7391400" y="8627110"/>
            <a:ext cx="4394200" cy="1107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63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Dosen Penguji: </a:t>
            </a:r>
            <a:endParaRPr lang="en-US" altLang="zh-CN" sz="24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Sumiyatun, S.Kom., M.Cs.</a:t>
            </a:r>
            <a:endParaRPr lang="en-US" altLang="zh-CN" sz="24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Adi Kusjani, S.T., M.Eng.</a:t>
            </a:r>
            <a:endParaRPr lang="en-US" altLang="zh-CN" sz="24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object 3"/>
          <p:cNvSpPr txBox="1">
            <a:spLocks noChangeArrowheads="1"/>
          </p:cNvSpPr>
          <p:nvPr/>
        </p:nvSpPr>
        <p:spPr bwMode="auto">
          <a:xfrm>
            <a:off x="11887200" y="8627110"/>
            <a:ext cx="6240780" cy="73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63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Dosen Pembimbing: </a:t>
            </a:r>
            <a:endParaRPr lang="en-US" altLang="zh-CN" sz="24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Thomas Edyson Tarigan, S.Kom., M.Cs.</a:t>
            </a:r>
            <a:endParaRPr lang="en-US" altLang="zh-CN" sz="24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 flipV="1">
            <a:off x="37214" y="9049968"/>
            <a:ext cx="18250786" cy="1214437"/>
            <a:chOff x="0" y="-14541"/>
            <a:chExt cx="12192000" cy="1214437"/>
          </a:xfrm>
        </p:grpSpPr>
        <p:sp>
          <p:nvSpPr>
            <p:cNvPr id="63" name="等腰三角形 62"/>
            <p:cNvSpPr/>
            <p:nvPr/>
          </p:nvSpPr>
          <p:spPr>
            <a:xfrm rot="10800000">
              <a:off x="34132" y="759904"/>
              <a:ext cx="1811337" cy="439992"/>
            </a:xfrm>
            <a:prstGeom prst="triangle">
              <a:avLst/>
            </a:prstGeom>
            <a:solidFill>
              <a:srgbClr val="F024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0" y="-14541"/>
              <a:ext cx="12192000" cy="1009650"/>
            </a:xfrm>
            <a:prstGeom prst="rect">
              <a:avLst/>
            </a:prstGeom>
            <a:solidFill>
              <a:srgbClr val="F024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sp>
        <p:nvSpPr>
          <p:cNvPr id="36" name="object 3"/>
          <p:cNvSpPr txBox="1">
            <a:spLocks noChangeArrowheads="1"/>
          </p:cNvSpPr>
          <p:nvPr/>
        </p:nvSpPr>
        <p:spPr bwMode="auto">
          <a:xfrm>
            <a:off x="767351" y="9451803"/>
            <a:ext cx="5283200" cy="61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63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000" b="1" dirty="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Javascript</a:t>
            </a:r>
            <a:endParaRPr lang="en-US" altLang="zh-CN" sz="4000" b="1" dirty="0" smtClean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TextBox 46"/>
          <p:cNvSpPr txBox="1"/>
          <p:nvPr/>
        </p:nvSpPr>
        <p:spPr>
          <a:xfrm>
            <a:off x="3352792" y="6817715"/>
            <a:ext cx="311914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9pPr>
          </a:lstStyle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Server</a:t>
            </a:r>
            <a:endParaRPr lang="en-US" altLang="zh-CN" sz="4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TextBox 46"/>
          <p:cNvSpPr txBox="1"/>
          <p:nvPr/>
        </p:nvSpPr>
        <p:spPr>
          <a:xfrm>
            <a:off x="11810992" y="6817715"/>
            <a:ext cx="311914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9pPr>
          </a:lstStyle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Client</a:t>
            </a:r>
            <a:endParaRPr lang="en-US" altLang="zh-CN" sz="4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10465" y="4897755"/>
            <a:ext cx="1519555" cy="17233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2265" y="4845050"/>
            <a:ext cx="1519555" cy="1723390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4191000" y="2025650"/>
            <a:ext cx="9825990" cy="193802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en-US" sz="2400" dirty="0" smtClean="0">
                <a:solidFill>
                  <a:srgbClr val="D1D2D4"/>
                </a:solidFill>
              </a:rPr>
              <a:t>Bahasa pemrograman yang berguna agar web dapat berinteraksi dengan pengguna.</a:t>
            </a:r>
            <a:endParaRPr lang="en-US" sz="2400" dirty="0" smtClean="0">
              <a:solidFill>
                <a:srgbClr val="D1D2D4"/>
              </a:solidFill>
            </a:endParaRPr>
          </a:p>
          <a:p>
            <a:pPr algn="ctr"/>
            <a:endParaRPr lang="en-US" sz="2400" dirty="0" smtClean="0">
              <a:solidFill>
                <a:srgbClr val="D1D2D4"/>
              </a:solidFill>
            </a:endParaRPr>
          </a:p>
          <a:p>
            <a:pPr algn="ctr"/>
            <a:r>
              <a:rPr lang="en-US" sz="2400" dirty="0" smtClean="0">
                <a:solidFill>
                  <a:srgbClr val="D1D2D4"/>
                </a:solidFill>
              </a:rPr>
              <a:t>Umumnya, Javascript berjalan di dalam web browser bersama dengan halaman web yang dibuka oleh pengguna.</a:t>
            </a:r>
            <a:endParaRPr lang="en-US" sz="2400" dirty="0" smtClean="0">
              <a:solidFill>
                <a:srgbClr val="D1D2D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 flipV="1">
            <a:off x="37214" y="9049968"/>
            <a:ext cx="18250786" cy="1214437"/>
            <a:chOff x="0" y="-14541"/>
            <a:chExt cx="12192000" cy="1214437"/>
          </a:xfrm>
        </p:grpSpPr>
        <p:sp>
          <p:nvSpPr>
            <p:cNvPr id="63" name="等腰三角形 62"/>
            <p:cNvSpPr/>
            <p:nvPr/>
          </p:nvSpPr>
          <p:spPr>
            <a:xfrm rot="10800000">
              <a:off x="34132" y="759904"/>
              <a:ext cx="1811337" cy="439992"/>
            </a:xfrm>
            <a:prstGeom prst="triangle">
              <a:avLst/>
            </a:prstGeom>
            <a:solidFill>
              <a:srgbClr val="F024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0" y="-14541"/>
              <a:ext cx="12192000" cy="1009650"/>
            </a:xfrm>
            <a:prstGeom prst="rect">
              <a:avLst/>
            </a:prstGeom>
            <a:solidFill>
              <a:srgbClr val="F024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sp>
        <p:nvSpPr>
          <p:cNvPr id="36" name="object 3"/>
          <p:cNvSpPr txBox="1">
            <a:spLocks noChangeArrowheads="1"/>
          </p:cNvSpPr>
          <p:nvPr/>
        </p:nvSpPr>
        <p:spPr bwMode="auto">
          <a:xfrm>
            <a:off x="767351" y="9451803"/>
            <a:ext cx="5283200" cy="61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63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000" b="1" dirty="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NodeJS</a:t>
            </a:r>
            <a:endParaRPr lang="en-US" altLang="zh-CN" sz="4000" b="1" dirty="0" smtClean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TextBox 46"/>
          <p:cNvSpPr txBox="1"/>
          <p:nvPr/>
        </p:nvSpPr>
        <p:spPr>
          <a:xfrm>
            <a:off x="7706987" y="8036915"/>
            <a:ext cx="311914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9pPr>
          </a:lstStyle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Server</a:t>
            </a:r>
            <a:endParaRPr lang="en-US" altLang="zh-CN" sz="4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3400" y="5530850"/>
            <a:ext cx="2226310" cy="2226310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4191000" y="2025650"/>
            <a:ext cx="9825990" cy="119888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en-US" sz="2400" dirty="0" smtClean="0">
                <a:solidFill>
                  <a:srgbClr val="D1D2D4"/>
                </a:solidFill>
              </a:rPr>
              <a:t>Menjalankan Javascript agar dapat bekerja di dalam sistem operasi.</a:t>
            </a:r>
            <a:endParaRPr lang="en-US" sz="2400" dirty="0" smtClean="0">
              <a:solidFill>
                <a:srgbClr val="D1D2D4"/>
              </a:solidFill>
            </a:endParaRPr>
          </a:p>
          <a:p>
            <a:pPr algn="ctr"/>
            <a:r>
              <a:rPr lang="en-US" sz="2400" dirty="0" smtClean="0">
                <a:solidFill>
                  <a:srgbClr val="D1D2D4"/>
                </a:solidFill>
              </a:rPr>
              <a:t>Dengan NodeJS, memungkinkan Javascript untuk digunakan menjadi aplikasi server.</a:t>
            </a:r>
            <a:endParaRPr lang="en-US" sz="2400" dirty="0" smtClean="0">
              <a:solidFill>
                <a:srgbClr val="D1D2D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 flipV="1">
            <a:off x="37214" y="9060128"/>
            <a:ext cx="18250786" cy="1214437"/>
            <a:chOff x="0" y="-14541"/>
            <a:chExt cx="12192000" cy="1214437"/>
          </a:xfrm>
        </p:grpSpPr>
        <p:sp>
          <p:nvSpPr>
            <p:cNvPr id="63" name="等腰三角形 62"/>
            <p:cNvSpPr/>
            <p:nvPr/>
          </p:nvSpPr>
          <p:spPr>
            <a:xfrm rot="10800000">
              <a:off x="34132" y="759904"/>
              <a:ext cx="1811337" cy="439992"/>
            </a:xfrm>
            <a:prstGeom prst="triangle">
              <a:avLst/>
            </a:prstGeom>
            <a:solidFill>
              <a:srgbClr val="F024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0" y="-14541"/>
              <a:ext cx="12192000" cy="1009650"/>
            </a:xfrm>
            <a:prstGeom prst="rect">
              <a:avLst/>
            </a:prstGeom>
            <a:solidFill>
              <a:srgbClr val="F024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sp>
        <p:nvSpPr>
          <p:cNvPr id="36" name="object 3"/>
          <p:cNvSpPr txBox="1">
            <a:spLocks noChangeArrowheads="1"/>
          </p:cNvSpPr>
          <p:nvPr/>
        </p:nvSpPr>
        <p:spPr bwMode="auto">
          <a:xfrm>
            <a:off x="767080" y="9451975"/>
            <a:ext cx="8909685" cy="61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63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000" b="1" dirty="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Manajemen Data Karyawan</a:t>
            </a:r>
            <a:endParaRPr lang="en-US" altLang="zh-CN" sz="4000" b="1" dirty="0" smtClean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0" name="Image17"/>
          <p:cNvPicPr>
            <a:picLocks noChangeAspect="1" noChangeArrowheads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1095" y="906780"/>
            <a:ext cx="13465810" cy="75736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 flipV="1">
            <a:off x="37214" y="9060128"/>
            <a:ext cx="18250786" cy="1214437"/>
            <a:chOff x="0" y="-14541"/>
            <a:chExt cx="12192000" cy="1214437"/>
          </a:xfrm>
        </p:grpSpPr>
        <p:sp>
          <p:nvSpPr>
            <p:cNvPr id="63" name="等腰三角形 62"/>
            <p:cNvSpPr/>
            <p:nvPr/>
          </p:nvSpPr>
          <p:spPr>
            <a:xfrm rot="10800000">
              <a:off x="34132" y="759904"/>
              <a:ext cx="1811337" cy="439992"/>
            </a:xfrm>
            <a:prstGeom prst="triangle">
              <a:avLst/>
            </a:prstGeom>
            <a:solidFill>
              <a:srgbClr val="F024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0" y="-14541"/>
              <a:ext cx="12192000" cy="1009650"/>
            </a:xfrm>
            <a:prstGeom prst="rect">
              <a:avLst/>
            </a:prstGeom>
            <a:solidFill>
              <a:srgbClr val="F024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sp>
        <p:nvSpPr>
          <p:cNvPr id="36" name="object 3"/>
          <p:cNvSpPr txBox="1">
            <a:spLocks noChangeArrowheads="1"/>
          </p:cNvSpPr>
          <p:nvPr/>
        </p:nvSpPr>
        <p:spPr bwMode="auto">
          <a:xfrm>
            <a:off x="767080" y="9451975"/>
            <a:ext cx="8909685" cy="61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63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000" b="1" dirty="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Manajemen Data Karyawan</a:t>
            </a:r>
            <a:endParaRPr lang="en-US" altLang="zh-CN" sz="4000" b="1" dirty="0" smtClean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1" name="Image18"/>
          <p:cNvPicPr>
            <a:picLocks noChangeAspect="1" noChangeArrowheads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4745" y="814070"/>
            <a:ext cx="13516610" cy="76015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 flipV="1">
            <a:off x="37214" y="9060128"/>
            <a:ext cx="18250786" cy="1214437"/>
            <a:chOff x="0" y="-14541"/>
            <a:chExt cx="12192000" cy="1214437"/>
          </a:xfrm>
        </p:grpSpPr>
        <p:sp>
          <p:nvSpPr>
            <p:cNvPr id="63" name="等腰三角形 62"/>
            <p:cNvSpPr/>
            <p:nvPr/>
          </p:nvSpPr>
          <p:spPr>
            <a:xfrm rot="10800000">
              <a:off x="34132" y="759904"/>
              <a:ext cx="1811337" cy="439992"/>
            </a:xfrm>
            <a:prstGeom prst="triangle">
              <a:avLst/>
            </a:prstGeom>
            <a:solidFill>
              <a:srgbClr val="F024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0" y="-14541"/>
              <a:ext cx="12192000" cy="1009650"/>
            </a:xfrm>
            <a:prstGeom prst="rect">
              <a:avLst/>
            </a:prstGeom>
            <a:solidFill>
              <a:srgbClr val="F024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sp>
        <p:nvSpPr>
          <p:cNvPr id="36" name="object 3"/>
          <p:cNvSpPr txBox="1">
            <a:spLocks noChangeArrowheads="1"/>
          </p:cNvSpPr>
          <p:nvPr/>
        </p:nvSpPr>
        <p:spPr bwMode="auto">
          <a:xfrm>
            <a:off x="767080" y="9451975"/>
            <a:ext cx="8909685" cy="61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63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000" b="1" dirty="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Manajemen Data Karyawan</a:t>
            </a:r>
            <a:endParaRPr lang="en-US" altLang="zh-CN" sz="4000" b="1" dirty="0" smtClean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2" name="Image19"/>
          <p:cNvPicPr>
            <a:picLocks noChangeAspect="1" noChangeArrowheads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4245" y="718820"/>
            <a:ext cx="13860145" cy="77965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4"/>
          <p:cNvGrpSpPr/>
          <p:nvPr/>
        </p:nvGrpSpPr>
        <p:grpSpPr bwMode="auto">
          <a:xfrm>
            <a:off x="0" y="-1624"/>
            <a:ext cx="6324600" cy="10315414"/>
            <a:chOff x="-1" y="-3"/>
            <a:chExt cx="5643571" cy="6858005"/>
          </a:xfrm>
        </p:grpSpPr>
        <p:sp>
          <p:nvSpPr>
            <p:cNvPr id="36" name="Freeform 5"/>
            <p:cNvSpPr/>
            <p:nvPr/>
          </p:nvSpPr>
          <p:spPr bwMode="auto">
            <a:xfrm>
              <a:off x="3453821" y="-3"/>
              <a:ext cx="2177915" cy="2852677"/>
            </a:xfrm>
            <a:custGeom>
              <a:avLst/>
              <a:gdLst>
                <a:gd name="T0" fmla="*/ 0 w 9839"/>
                <a:gd name="T1" fmla="*/ 2147483646 h 9917"/>
                <a:gd name="T2" fmla="*/ 2147483646 w 9839"/>
                <a:gd name="T3" fmla="*/ 2147483646 h 9917"/>
                <a:gd name="T4" fmla="*/ 2147483646 w 9839"/>
                <a:gd name="T5" fmla="*/ 0 h 9917"/>
                <a:gd name="T6" fmla="*/ 2147483646 w 9839"/>
                <a:gd name="T7" fmla="*/ 0 h 9917"/>
                <a:gd name="T8" fmla="*/ 0 w 9839"/>
                <a:gd name="T9" fmla="*/ 2147483646 h 99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839" h="9917">
                  <a:moveTo>
                    <a:pt x="0" y="5669"/>
                  </a:moveTo>
                  <a:lnTo>
                    <a:pt x="9839" y="9917"/>
                  </a:lnTo>
                  <a:lnTo>
                    <a:pt x="6221" y="0"/>
                  </a:lnTo>
                  <a:lnTo>
                    <a:pt x="4961" y="0"/>
                  </a:lnTo>
                  <a:lnTo>
                    <a:pt x="0" y="5669"/>
                  </a:lnTo>
                  <a:close/>
                </a:path>
              </a:pathLst>
            </a:custGeom>
            <a:solidFill>
              <a:srgbClr val="F062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55449" tIns="27725" rIns="55449" bIns="27725"/>
            <a:lstStyle/>
            <a:p>
              <a:endParaRPr lang="zh-CN" altLang="en-US"/>
            </a:p>
          </p:txBody>
        </p:sp>
        <p:sp>
          <p:nvSpPr>
            <p:cNvPr id="37" name="Freeform 6"/>
            <p:cNvSpPr/>
            <p:nvPr/>
          </p:nvSpPr>
          <p:spPr bwMode="auto">
            <a:xfrm>
              <a:off x="-1" y="1608945"/>
              <a:ext cx="5643571" cy="5249057"/>
            </a:xfrm>
            <a:custGeom>
              <a:avLst/>
              <a:gdLst>
                <a:gd name="T0" fmla="*/ 2147483646 w 9958"/>
                <a:gd name="T1" fmla="*/ 0 h 10000"/>
                <a:gd name="T2" fmla="*/ 2147483646 w 9958"/>
                <a:gd name="T3" fmla="*/ 2147483646 h 10000"/>
                <a:gd name="T4" fmla="*/ 0 w 9958"/>
                <a:gd name="T5" fmla="*/ 2147483646 h 10000"/>
                <a:gd name="T6" fmla="*/ 0 w 9958"/>
                <a:gd name="T7" fmla="*/ 2147483646 h 10000"/>
                <a:gd name="T8" fmla="*/ 2147483646 w 9958"/>
                <a:gd name="T9" fmla="*/ 2147483646 h 10000"/>
                <a:gd name="T10" fmla="*/ 2147483646 w 9958"/>
                <a:gd name="T11" fmla="*/ 2147483646 h 10000"/>
                <a:gd name="T12" fmla="*/ 2147483646 w 9958"/>
                <a:gd name="T13" fmla="*/ 2147483646 h 10000"/>
                <a:gd name="T14" fmla="*/ 2147483646 w 9958"/>
                <a:gd name="T15" fmla="*/ 0 h 100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958" h="10000">
                  <a:moveTo>
                    <a:pt x="6154" y="0"/>
                  </a:moveTo>
                  <a:lnTo>
                    <a:pt x="301" y="9402"/>
                  </a:lnTo>
                  <a:lnTo>
                    <a:pt x="0" y="9886"/>
                  </a:lnTo>
                  <a:lnTo>
                    <a:pt x="0" y="10000"/>
                  </a:lnTo>
                  <a:lnTo>
                    <a:pt x="7653" y="10000"/>
                  </a:lnTo>
                  <a:cubicBezTo>
                    <a:pt x="7714" y="9801"/>
                    <a:pt x="7776" y="9601"/>
                    <a:pt x="7837" y="9402"/>
                  </a:cubicBezTo>
                  <a:lnTo>
                    <a:pt x="9958" y="2345"/>
                  </a:lnTo>
                  <a:lnTo>
                    <a:pt x="6154" y="0"/>
                  </a:lnTo>
                  <a:close/>
                </a:path>
              </a:pathLst>
            </a:custGeom>
            <a:solidFill>
              <a:srgbClr val="F34B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55449" tIns="27725" rIns="55449" bIns="27725"/>
            <a:lstStyle/>
            <a:p>
              <a:endParaRPr lang="zh-CN" altLang="en-US"/>
            </a:p>
          </p:txBody>
        </p:sp>
        <p:sp>
          <p:nvSpPr>
            <p:cNvPr id="38" name="Freeform 7"/>
            <p:cNvSpPr/>
            <p:nvPr/>
          </p:nvSpPr>
          <p:spPr bwMode="auto">
            <a:xfrm>
              <a:off x="527670" y="0"/>
              <a:ext cx="4050101" cy="1700096"/>
            </a:xfrm>
            <a:custGeom>
              <a:avLst/>
              <a:gdLst>
                <a:gd name="T0" fmla="*/ 2147483646 w 5055"/>
                <a:gd name="T1" fmla="*/ 2147483646 h 1673"/>
                <a:gd name="T2" fmla="*/ 2147483646 w 5055"/>
                <a:gd name="T3" fmla="*/ 0 h 1673"/>
                <a:gd name="T4" fmla="*/ 0 w 5055"/>
                <a:gd name="T5" fmla="*/ 0 h 1673"/>
                <a:gd name="T6" fmla="*/ 2147483646 w 5055"/>
                <a:gd name="T7" fmla="*/ 2147483646 h 167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055" h="1673">
                  <a:moveTo>
                    <a:pt x="3665" y="1673"/>
                  </a:moveTo>
                  <a:lnTo>
                    <a:pt x="5055" y="0"/>
                  </a:lnTo>
                  <a:lnTo>
                    <a:pt x="0" y="0"/>
                  </a:lnTo>
                  <a:lnTo>
                    <a:pt x="3665" y="1673"/>
                  </a:lnTo>
                  <a:close/>
                </a:path>
              </a:pathLst>
            </a:custGeom>
            <a:solidFill>
              <a:srgbClr val="EE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55449" tIns="27725" rIns="55449" bIns="27725"/>
            <a:lstStyle/>
            <a:p>
              <a:endParaRPr lang="zh-CN" altLang="en-US"/>
            </a:p>
          </p:txBody>
        </p:sp>
        <p:sp>
          <p:nvSpPr>
            <p:cNvPr id="39" name="Freeform 8"/>
            <p:cNvSpPr/>
            <p:nvPr/>
          </p:nvSpPr>
          <p:spPr bwMode="auto">
            <a:xfrm>
              <a:off x="1588" y="0"/>
              <a:ext cx="3501575" cy="6858002"/>
            </a:xfrm>
            <a:custGeom>
              <a:avLst/>
              <a:gdLst>
                <a:gd name="T0" fmla="*/ 2147483646 w 9866"/>
                <a:gd name="T1" fmla="*/ 0 h 10000"/>
                <a:gd name="T2" fmla="*/ 0 w 9866"/>
                <a:gd name="T3" fmla="*/ 0 h 10000"/>
                <a:gd name="T4" fmla="*/ 0 w 9866"/>
                <a:gd name="T5" fmla="*/ 2147483646 h 10000"/>
                <a:gd name="T6" fmla="*/ 0 w 9866"/>
                <a:gd name="T7" fmla="*/ 2147483646 h 10000"/>
                <a:gd name="T8" fmla="*/ 2147483646 w 9866"/>
                <a:gd name="T9" fmla="*/ 2147483646 h 10000"/>
                <a:gd name="T10" fmla="*/ 2147483646 w 9866"/>
                <a:gd name="T11" fmla="*/ 2147483646 h 10000"/>
                <a:gd name="T12" fmla="*/ 2147483646 w 9866"/>
                <a:gd name="T13" fmla="*/ 0 h 10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866" h="10000">
                  <a:moveTo>
                    <a:pt x="1825" y="0"/>
                  </a:moveTo>
                  <a:lnTo>
                    <a:pt x="0" y="0"/>
                  </a:lnTo>
                  <a:lnTo>
                    <a:pt x="0" y="9626"/>
                  </a:lnTo>
                  <a:lnTo>
                    <a:pt x="0" y="10000"/>
                  </a:lnTo>
                  <a:lnTo>
                    <a:pt x="489" y="9626"/>
                  </a:lnTo>
                  <a:lnTo>
                    <a:pt x="9866" y="2386"/>
                  </a:lnTo>
                  <a:lnTo>
                    <a:pt x="1825" y="0"/>
                  </a:lnTo>
                  <a:close/>
                </a:path>
              </a:pathLst>
            </a:custGeom>
            <a:solidFill>
              <a:srgbClr val="F1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55449" tIns="27725" rIns="55449" bIns="27725"/>
            <a:lstStyle/>
            <a:p>
              <a:endParaRPr lang="zh-CN" altLang="en-US"/>
            </a:p>
          </p:txBody>
        </p:sp>
      </p:grpSp>
      <p:sp>
        <p:nvSpPr>
          <p:cNvPr id="51" name="object 3"/>
          <p:cNvSpPr>
            <a:spLocks noChangeArrowheads="1"/>
          </p:cNvSpPr>
          <p:nvPr/>
        </p:nvSpPr>
        <p:spPr bwMode="auto">
          <a:xfrm>
            <a:off x="8646320" y="3629610"/>
            <a:ext cx="9658350" cy="1384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marL="19050">
              <a:defRPr/>
            </a:pPr>
            <a:r>
              <a:rPr lang="en-US" altLang="zh-CN" sz="9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Trebuchet MS" panose="020B0603020202020204" pitchFamily="34" charset="0"/>
              </a:rPr>
              <a:t>Terima Kasih</a:t>
            </a:r>
            <a:endParaRPr lang="en-US" altLang="zh-CN" sz="9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Trebuchet MS" panose="020B0603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 flipV="1">
            <a:off x="37214" y="9049968"/>
            <a:ext cx="18250786" cy="1214437"/>
            <a:chOff x="0" y="-14541"/>
            <a:chExt cx="12192000" cy="1214437"/>
          </a:xfrm>
        </p:grpSpPr>
        <p:sp>
          <p:nvSpPr>
            <p:cNvPr id="63" name="等腰三角形 62"/>
            <p:cNvSpPr/>
            <p:nvPr/>
          </p:nvSpPr>
          <p:spPr>
            <a:xfrm rot="10800000">
              <a:off x="34132" y="759904"/>
              <a:ext cx="1811337" cy="439992"/>
            </a:xfrm>
            <a:prstGeom prst="triangle">
              <a:avLst/>
            </a:prstGeom>
            <a:solidFill>
              <a:srgbClr val="F024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0" y="-14541"/>
              <a:ext cx="12192000" cy="1009650"/>
            </a:xfrm>
            <a:prstGeom prst="rect">
              <a:avLst/>
            </a:prstGeom>
            <a:solidFill>
              <a:srgbClr val="F024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sp>
        <p:nvSpPr>
          <p:cNvPr id="36" name="object 3"/>
          <p:cNvSpPr txBox="1">
            <a:spLocks noChangeArrowheads="1"/>
          </p:cNvSpPr>
          <p:nvPr/>
        </p:nvSpPr>
        <p:spPr bwMode="auto">
          <a:xfrm>
            <a:off x="767351" y="9451803"/>
            <a:ext cx="5283200" cy="61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63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000" b="1" dirty="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Perangkat Lunak</a:t>
            </a:r>
            <a:endParaRPr lang="en-US" altLang="zh-CN" sz="4000" b="1" dirty="0" smtClean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object 7"/>
          <p:cNvSpPr/>
          <p:nvPr/>
        </p:nvSpPr>
        <p:spPr>
          <a:xfrm>
            <a:off x="2882900" y="1949450"/>
            <a:ext cx="2887980" cy="286512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矩形 21"/>
          <p:cNvSpPr/>
          <p:nvPr/>
        </p:nvSpPr>
        <p:spPr>
          <a:xfrm>
            <a:off x="762000" y="6064250"/>
            <a:ext cx="712978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rgbClr val="D1D2D4"/>
                </a:solidFill>
              </a:rPr>
              <a:t>Perangkat lunak yang dibuat menggunakan bahasa pemrograman dan berfungsi sesuai perintah yang diberikan oleh pembuat aplikasi</a:t>
            </a:r>
            <a:endParaRPr lang="en-US" sz="2400" dirty="0" smtClean="0">
              <a:solidFill>
                <a:srgbClr val="D1D2D4"/>
              </a:solidFill>
            </a:endParaRPr>
          </a:p>
        </p:txBody>
      </p:sp>
      <p:sp>
        <p:nvSpPr>
          <p:cNvPr id="25" name="TextBox 46"/>
          <p:cNvSpPr txBox="1"/>
          <p:nvPr/>
        </p:nvSpPr>
        <p:spPr>
          <a:xfrm>
            <a:off x="2767322" y="5454370"/>
            <a:ext cx="311914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9pPr>
          </a:lstStyle>
          <a:p>
            <a:pPr algn="ctr"/>
            <a:r>
              <a:rPr lang="en-US" altLang="zh-CN" sz="2800" b="1" dirty="0">
                <a:solidFill>
                  <a:srgbClr val="F024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Aplikasi</a:t>
            </a:r>
            <a:endParaRPr lang="en-US" altLang="zh-CN" sz="2800" b="1" dirty="0">
              <a:solidFill>
                <a:srgbClr val="F0242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pic>
        <p:nvPicPr>
          <p:cNvPr id="2" name="Image15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0" y="2254250"/>
            <a:ext cx="8346440" cy="4693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 flipV="1">
            <a:off x="37214" y="9049968"/>
            <a:ext cx="18250786" cy="1214437"/>
            <a:chOff x="0" y="-14541"/>
            <a:chExt cx="12192000" cy="1214437"/>
          </a:xfrm>
        </p:grpSpPr>
        <p:sp>
          <p:nvSpPr>
            <p:cNvPr id="63" name="等腰三角形 62"/>
            <p:cNvSpPr/>
            <p:nvPr/>
          </p:nvSpPr>
          <p:spPr>
            <a:xfrm rot="10800000">
              <a:off x="34132" y="759904"/>
              <a:ext cx="1811337" cy="439992"/>
            </a:xfrm>
            <a:prstGeom prst="triangle">
              <a:avLst/>
            </a:prstGeom>
            <a:solidFill>
              <a:srgbClr val="F024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0" y="-14541"/>
              <a:ext cx="12192000" cy="1009650"/>
            </a:xfrm>
            <a:prstGeom prst="rect">
              <a:avLst/>
            </a:prstGeom>
            <a:solidFill>
              <a:srgbClr val="F024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sp>
        <p:nvSpPr>
          <p:cNvPr id="36" name="object 3"/>
          <p:cNvSpPr txBox="1">
            <a:spLocks noChangeArrowheads="1"/>
          </p:cNvSpPr>
          <p:nvPr/>
        </p:nvSpPr>
        <p:spPr bwMode="auto">
          <a:xfrm>
            <a:off x="767351" y="9451803"/>
            <a:ext cx="5283200" cy="61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63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000" b="1" dirty="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MVC</a:t>
            </a:r>
            <a:endParaRPr lang="en-US" altLang="zh-CN" sz="4000" b="1" dirty="0" smtClean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Oval 2"/>
          <p:cNvSpPr/>
          <p:nvPr/>
        </p:nvSpPr>
        <p:spPr>
          <a:xfrm>
            <a:off x="6443345" y="1035050"/>
            <a:ext cx="5401310" cy="537781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Box 46"/>
          <p:cNvSpPr txBox="1"/>
          <p:nvPr/>
        </p:nvSpPr>
        <p:spPr>
          <a:xfrm>
            <a:off x="8397875" y="1510665"/>
            <a:ext cx="14109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9pPr>
          </a:lstStyle>
          <a:p>
            <a:pPr algn="ctr"/>
            <a:r>
              <a:rPr lang="en-US" altLang="zh-CN" sz="2800" b="1" dirty="0">
                <a:solidFill>
                  <a:srgbClr val="F024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Model</a:t>
            </a:r>
            <a:endParaRPr lang="en-US" altLang="zh-CN" sz="2800" b="1" dirty="0">
              <a:solidFill>
                <a:srgbClr val="F0242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TextBox 46"/>
          <p:cNvSpPr txBox="1"/>
          <p:nvPr/>
        </p:nvSpPr>
        <p:spPr>
          <a:xfrm>
            <a:off x="8493760" y="3415665"/>
            <a:ext cx="1371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9pPr>
          </a:lstStyle>
          <a:p>
            <a:pPr algn="ctr"/>
            <a:r>
              <a:rPr lang="en-US" altLang="zh-CN" sz="2800" b="1" dirty="0">
                <a:solidFill>
                  <a:srgbClr val="F024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View</a:t>
            </a:r>
            <a:endParaRPr lang="en-US" altLang="zh-CN" sz="2800" b="1" dirty="0">
              <a:solidFill>
                <a:srgbClr val="F0242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TextBox 46"/>
          <p:cNvSpPr txBox="1"/>
          <p:nvPr/>
        </p:nvSpPr>
        <p:spPr>
          <a:xfrm>
            <a:off x="7619992" y="5167985"/>
            <a:ext cx="311914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9pPr>
          </a:lstStyle>
          <a:p>
            <a:pPr algn="ctr"/>
            <a:r>
              <a:rPr lang="en-US" altLang="zh-CN" sz="2800" b="1" dirty="0">
                <a:solidFill>
                  <a:srgbClr val="F024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Controller</a:t>
            </a:r>
            <a:endParaRPr lang="en-US" altLang="zh-CN" sz="2800" b="1" dirty="0">
              <a:solidFill>
                <a:srgbClr val="F0242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234555" y="2660650"/>
            <a:ext cx="38188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285355" y="4692650"/>
            <a:ext cx="38188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633730" y="1654810"/>
            <a:ext cx="5549900" cy="156845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en-US" sz="2400" dirty="0" smtClean="0">
                <a:solidFill>
                  <a:srgbClr val="D1D2D4"/>
                </a:solidFill>
              </a:rPr>
              <a:t>Penghubung antara aplikasi dengan basis data dan bertugas untuk mengelola data yang diperlukan oleh aplikasi</a:t>
            </a:r>
            <a:endParaRPr lang="en-US" sz="2400" dirty="0" smtClean="0">
              <a:solidFill>
                <a:srgbClr val="D1D2D4"/>
              </a:solidFill>
            </a:endParaRPr>
          </a:p>
        </p:txBody>
      </p:sp>
      <p:sp>
        <p:nvSpPr>
          <p:cNvPr id="8" name="矩形 21"/>
          <p:cNvSpPr/>
          <p:nvPr/>
        </p:nvSpPr>
        <p:spPr>
          <a:xfrm>
            <a:off x="12573000" y="3473450"/>
            <a:ext cx="5549900" cy="119888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en-US" sz="2400" dirty="0" smtClean="0">
                <a:solidFill>
                  <a:srgbClr val="D1D2D4"/>
                </a:solidFill>
              </a:rPr>
              <a:t>Media interaksi antara pengguna dengan aplikasi yang dapat menerima dan menampilkan data pada pengguna</a:t>
            </a:r>
            <a:endParaRPr lang="en-US" sz="2400" dirty="0" smtClean="0">
              <a:solidFill>
                <a:srgbClr val="D1D2D4"/>
              </a:solidFill>
            </a:endParaRPr>
          </a:p>
        </p:txBody>
      </p:sp>
      <p:sp>
        <p:nvSpPr>
          <p:cNvPr id="9" name="矩形 21"/>
          <p:cNvSpPr/>
          <p:nvPr/>
        </p:nvSpPr>
        <p:spPr>
          <a:xfrm>
            <a:off x="6400800" y="7352665"/>
            <a:ext cx="5549900" cy="829945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en-US" sz="2400" dirty="0" smtClean="0">
                <a:solidFill>
                  <a:srgbClr val="D1D2D4"/>
                </a:solidFill>
              </a:rPr>
              <a:t>Pusat algoritma yang mengatur menjalankan komputasi bisnis</a:t>
            </a:r>
            <a:endParaRPr lang="en-US" sz="2400" dirty="0" smtClean="0">
              <a:solidFill>
                <a:srgbClr val="D1D2D4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183630" y="1771650"/>
            <a:ext cx="2214245" cy="667385"/>
          </a:xfrm>
          <a:prstGeom prst="straightConnector1">
            <a:avLst/>
          </a:prstGeom>
          <a:ln w="57150">
            <a:solidFill>
              <a:srgbClr val="FF1919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9865360" y="3676650"/>
            <a:ext cx="2707640" cy="396240"/>
          </a:xfrm>
          <a:prstGeom prst="straightConnector1">
            <a:avLst/>
          </a:prstGeom>
          <a:ln w="57150">
            <a:solidFill>
              <a:srgbClr val="FF1919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9" idx="0"/>
          </p:cNvCxnSpPr>
          <p:nvPr/>
        </p:nvCxnSpPr>
        <p:spPr>
          <a:xfrm flipH="1">
            <a:off x="9175750" y="5690235"/>
            <a:ext cx="3810" cy="1662430"/>
          </a:xfrm>
          <a:prstGeom prst="straightConnector1">
            <a:avLst/>
          </a:prstGeom>
          <a:ln w="57150">
            <a:solidFill>
              <a:srgbClr val="FF1919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 flipV="1">
            <a:off x="37214" y="9049968"/>
            <a:ext cx="18250786" cy="1214437"/>
            <a:chOff x="0" y="-14541"/>
            <a:chExt cx="12192000" cy="1214437"/>
          </a:xfrm>
        </p:grpSpPr>
        <p:sp>
          <p:nvSpPr>
            <p:cNvPr id="63" name="等腰三角形 62"/>
            <p:cNvSpPr/>
            <p:nvPr/>
          </p:nvSpPr>
          <p:spPr>
            <a:xfrm rot="10800000">
              <a:off x="34132" y="759904"/>
              <a:ext cx="1811337" cy="439992"/>
            </a:xfrm>
            <a:prstGeom prst="triangle">
              <a:avLst/>
            </a:prstGeom>
            <a:solidFill>
              <a:srgbClr val="F024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0" y="-14541"/>
              <a:ext cx="12192000" cy="1009650"/>
            </a:xfrm>
            <a:prstGeom prst="rect">
              <a:avLst/>
            </a:prstGeom>
            <a:solidFill>
              <a:srgbClr val="F024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sp>
        <p:nvSpPr>
          <p:cNvPr id="36" name="object 3"/>
          <p:cNvSpPr txBox="1">
            <a:spLocks noChangeArrowheads="1"/>
          </p:cNvSpPr>
          <p:nvPr/>
        </p:nvSpPr>
        <p:spPr bwMode="auto">
          <a:xfrm>
            <a:off x="767351" y="9451803"/>
            <a:ext cx="5283200" cy="61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63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000" b="1" dirty="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MVC</a:t>
            </a:r>
            <a:endParaRPr lang="en-US" altLang="zh-CN" sz="4000" b="1" dirty="0" smtClean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Image15"/>
          <p:cNvPicPr>
            <a:picLocks noChangeAspect="1" noChangeArrowheads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7400" y="577850"/>
            <a:ext cx="14154150" cy="7960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 flipV="1">
            <a:off x="37214" y="9049968"/>
            <a:ext cx="18250786" cy="1214437"/>
            <a:chOff x="0" y="-14541"/>
            <a:chExt cx="12192000" cy="1214437"/>
          </a:xfrm>
        </p:grpSpPr>
        <p:sp>
          <p:nvSpPr>
            <p:cNvPr id="63" name="等腰三角形 62"/>
            <p:cNvSpPr/>
            <p:nvPr/>
          </p:nvSpPr>
          <p:spPr>
            <a:xfrm rot="10800000">
              <a:off x="34132" y="759904"/>
              <a:ext cx="1811337" cy="439992"/>
            </a:xfrm>
            <a:prstGeom prst="triangle">
              <a:avLst/>
            </a:prstGeom>
            <a:solidFill>
              <a:srgbClr val="F024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0" y="-14541"/>
              <a:ext cx="12192000" cy="1009650"/>
            </a:xfrm>
            <a:prstGeom prst="rect">
              <a:avLst/>
            </a:prstGeom>
            <a:solidFill>
              <a:srgbClr val="F024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sp>
        <p:nvSpPr>
          <p:cNvPr id="36" name="object 3"/>
          <p:cNvSpPr txBox="1">
            <a:spLocks noChangeArrowheads="1"/>
          </p:cNvSpPr>
          <p:nvPr/>
        </p:nvSpPr>
        <p:spPr bwMode="auto">
          <a:xfrm>
            <a:off x="767351" y="9451803"/>
            <a:ext cx="5283200" cy="61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63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000" b="1" dirty="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MVC</a:t>
            </a:r>
            <a:endParaRPr lang="en-US" altLang="zh-CN" sz="4000" b="1" dirty="0" smtClean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9" name="Image16"/>
          <p:cNvPicPr>
            <a:picLocks noChangeAspect="1" noChangeArrowheads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2005" y="605790"/>
            <a:ext cx="14122400" cy="79425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 flipV="1">
            <a:off x="37214" y="9049968"/>
            <a:ext cx="18250786" cy="1214437"/>
            <a:chOff x="0" y="-14541"/>
            <a:chExt cx="12192000" cy="1214437"/>
          </a:xfrm>
        </p:grpSpPr>
        <p:sp>
          <p:nvSpPr>
            <p:cNvPr id="63" name="等腰三角形 62"/>
            <p:cNvSpPr/>
            <p:nvPr/>
          </p:nvSpPr>
          <p:spPr>
            <a:xfrm rot="10800000">
              <a:off x="34132" y="759904"/>
              <a:ext cx="1811337" cy="439992"/>
            </a:xfrm>
            <a:prstGeom prst="triangle">
              <a:avLst/>
            </a:prstGeom>
            <a:solidFill>
              <a:srgbClr val="F024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0" y="-14541"/>
              <a:ext cx="12192000" cy="1009650"/>
            </a:xfrm>
            <a:prstGeom prst="rect">
              <a:avLst/>
            </a:prstGeom>
            <a:solidFill>
              <a:srgbClr val="F024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sp>
        <p:nvSpPr>
          <p:cNvPr id="36" name="object 3"/>
          <p:cNvSpPr txBox="1">
            <a:spLocks noChangeArrowheads="1"/>
          </p:cNvSpPr>
          <p:nvPr/>
        </p:nvSpPr>
        <p:spPr bwMode="auto">
          <a:xfrm>
            <a:off x="767351" y="9451803"/>
            <a:ext cx="5283200" cy="61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63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000" b="1" dirty="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Client-Server</a:t>
            </a:r>
            <a:endParaRPr lang="en-US" altLang="zh-CN" sz="4000" b="1" dirty="0" smtClean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Oval 2"/>
          <p:cNvSpPr/>
          <p:nvPr/>
        </p:nvSpPr>
        <p:spPr>
          <a:xfrm>
            <a:off x="2590800" y="1949450"/>
            <a:ext cx="3855720" cy="383921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Box 46"/>
          <p:cNvSpPr txBox="1"/>
          <p:nvPr/>
        </p:nvSpPr>
        <p:spPr>
          <a:xfrm>
            <a:off x="3813175" y="2780030"/>
            <a:ext cx="14109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9pPr>
          </a:lstStyle>
          <a:p>
            <a:pPr algn="ctr"/>
            <a:r>
              <a:rPr lang="en-US" altLang="zh-CN" sz="2800" b="1" dirty="0">
                <a:solidFill>
                  <a:srgbClr val="F024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Model</a:t>
            </a:r>
            <a:endParaRPr lang="en-US" altLang="zh-CN" sz="2800" b="1" dirty="0">
              <a:solidFill>
                <a:srgbClr val="F0242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TextBox 46"/>
          <p:cNvSpPr txBox="1"/>
          <p:nvPr/>
        </p:nvSpPr>
        <p:spPr>
          <a:xfrm>
            <a:off x="2959092" y="4435830"/>
            <a:ext cx="311914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9pPr>
          </a:lstStyle>
          <a:p>
            <a:pPr algn="ctr"/>
            <a:r>
              <a:rPr lang="en-US" altLang="zh-CN" sz="2800" b="1" dirty="0">
                <a:solidFill>
                  <a:srgbClr val="F024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Controller</a:t>
            </a:r>
            <a:endParaRPr lang="en-US" altLang="zh-CN" sz="2800" b="1" dirty="0">
              <a:solidFill>
                <a:srgbClr val="F0242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613660" y="3869055"/>
            <a:ext cx="38188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11430000" y="1949450"/>
            <a:ext cx="3855720" cy="383921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Box 46"/>
          <p:cNvSpPr txBox="1"/>
          <p:nvPr/>
        </p:nvSpPr>
        <p:spPr>
          <a:xfrm>
            <a:off x="11798286" y="3608070"/>
            <a:ext cx="311914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9pPr>
          </a:lstStyle>
          <a:p>
            <a:pPr algn="ctr"/>
            <a:r>
              <a:rPr lang="en-US" altLang="zh-CN" sz="2800" b="1" dirty="0">
                <a:solidFill>
                  <a:srgbClr val="F024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View</a:t>
            </a:r>
            <a:endParaRPr lang="en-US" altLang="zh-CN" sz="2800" b="1" dirty="0">
              <a:solidFill>
                <a:srgbClr val="F0242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446520" y="3869055"/>
            <a:ext cx="4983480" cy="0"/>
          </a:xfrm>
          <a:prstGeom prst="straightConnector1">
            <a:avLst/>
          </a:prstGeom>
          <a:ln w="38100" cmpd="sng">
            <a:solidFill>
              <a:srgbClr val="FF1919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6324600" y="4159250"/>
            <a:ext cx="5152390" cy="119888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en-US" sz="2400" dirty="0" smtClean="0">
                <a:solidFill>
                  <a:srgbClr val="D1D2D4"/>
                </a:solidFill>
              </a:rPr>
              <a:t>Pertukaran data antara client dengan server terjadi melalui jaringan komputer</a:t>
            </a:r>
            <a:endParaRPr lang="en-US" sz="2400" dirty="0" smtClean="0">
              <a:solidFill>
                <a:srgbClr val="D1D2D4"/>
              </a:solidFill>
            </a:endParaRPr>
          </a:p>
        </p:txBody>
      </p:sp>
      <p:sp>
        <p:nvSpPr>
          <p:cNvPr id="8" name="TextBox 46"/>
          <p:cNvSpPr txBox="1"/>
          <p:nvPr/>
        </p:nvSpPr>
        <p:spPr>
          <a:xfrm>
            <a:off x="2971792" y="6208115"/>
            <a:ext cx="311914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9pPr>
          </a:lstStyle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Server</a:t>
            </a:r>
            <a:endParaRPr lang="en-US" altLang="zh-CN" sz="4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TextBox 46"/>
          <p:cNvSpPr txBox="1"/>
          <p:nvPr/>
        </p:nvSpPr>
        <p:spPr>
          <a:xfrm>
            <a:off x="11810992" y="6208115"/>
            <a:ext cx="311914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9pPr>
          </a:lstStyle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Client</a:t>
            </a:r>
            <a:endParaRPr lang="en-US" altLang="zh-CN" sz="4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 flipV="1">
            <a:off x="37214" y="9049968"/>
            <a:ext cx="18250786" cy="1214437"/>
            <a:chOff x="0" y="-14541"/>
            <a:chExt cx="12192000" cy="1214437"/>
          </a:xfrm>
        </p:grpSpPr>
        <p:sp>
          <p:nvSpPr>
            <p:cNvPr id="63" name="等腰三角形 62"/>
            <p:cNvSpPr/>
            <p:nvPr/>
          </p:nvSpPr>
          <p:spPr>
            <a:xfrm rot="10800000">
              <a:off x="34132" y="759904"/>
              <a:ext cx="1811337" cy="439992"/>
            </a:xfrm>
            <a:prstGeom prst="triangle">
              <a:avLst/>
            </a:prstGeom>
            <a:solidFill>
              <a:srgbClr val="F024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0" y="-14541"/>
              <a:ext cx="12192000" cy="1009650"/>
            </a:xfrm>
            <a:prstGeom prst="rect">
              <a:avLst/>
            </a:prstGeom>
            <a:solidFill>
              <a:srgbClr val="F024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sp>
        <p:nvSpPr>
          <p:cNvPr id="36" name="object 3"/>
          <p:cNvSpPr txBox="1">
            <a:spLocks noChangeArrowheads="1"/>
          </p:cNvSpPr>
          <p:nvPr/>
        </p:nvSpPr>
        <p:spPr bwMode="auto">
          <a:xfrm>
            <a:off x="767351" y="9451803"/>
            <a:ext cx="5283200" cy="61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63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000" b="1" dirty="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Client-Server</a:t>
            </a:r>
            <a:endParaRPr lang="en-US" altLang="zh-CN" sz="4000" b="1" dirty="0" smtClean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Image15"/>
          <p:cNvPicPr>
            <a:picLocks noChangeAspect="1" noChangeArrowheads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7400" y="577850"/>
            <a:ext cx="14154150" cy="7960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 flipV="1">
            <a:off x="37214" y="9049968"/>
            <a:ext cx="18250786" cy="1214437"/>
            <a:chOff x="0" y="-14541"/>
            <a:chExt cx="12192000" cy="1214437"/>
          </a:xfrm>
        </p:grpSpPr>
        <p:sp>
          <p:nvSpPr>
            <p:cNvPr id="63" name="等腰三角形 62"/>
            <p:cNvSpPr/>
            <p:nvPr/>
          </p:nvSpPr>
          <p:spPr>
            <a:xfrm rot="10800000">
              <a:off x="34132" y="759904"/>
              <a:ext cx="1811337" cy="439992"/>
            </a:xfrm>
            <a:prstGeom prst="triangle">
              <a:avLst/>
            </a:prstGeom>
            <a:solidFill>
              <a:srgbClr val="F024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0" y="-14541"/>
              <a:ext cx="12192000" cy="1009650"/>
            </a:xfrm>
            <a:prstGeom prst="rect">
              <a:avLst/>
            </a:prstGeom>
            <a:solidFill>
              <a:srgbClr val="F024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sp>
        <p:nvSpPr>
          <p:cNvPr id="36" name="object 3"/>
          <p:cNvSpPr txBox="1">
            <a:spLocks noChangeArrowheads="1"/>
          </p:cNvSpPr>
          <p:nvPr/>
        </p:nvSpPr>
        <p:spPr bwMode="auto">
          <a:xfrm>
            <a:off x="767080" y="9451975"/>
            <a:ext cx="8834120" cy="61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63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000" b="1" dirty="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RPC - Remote Procedure Call</a:t>
            </a:r>
            <a:endParaRPr lang="en-US" altLang="zh-CN" sz="4000" b="1" dirty="0" smtClean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Oval 2"/>
          <p:cNvSpPr/>
          <p:nvPr/>
        </p:nvSpPr>
        <p:spPr>
          <a:xfrm>
            <a:off x="2590800" y="1949450"/>
            <a:ext cx="3855720" cy="383921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Box 46"/>
          <p:cNvSpPr txBox="1"/>
          <p:nvPr/>
        </p:nvSpPr>
        <p:spPr>
          <a:xfrm>
            <a:off x="3813175" y="2780030"/>
            <a:ext cx="14109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9pPr>
          </a:lstStyle>
          <a:p>
            <a:pPr algn="ctr"/>
            <a:r>
              <a:rPr lang="en-US" altLang="zh-CN" sz="2800" b="1" dirty="0">
                <a:solidFill>
                  <a:srgbClr val="F024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Model</a:t>
            </a:r>
            <a:endParaRPr lang="en-US" altLang="zh-CN" sz="2800" b="1" dirty="0">
              <a:solidFill>
                <a:srgbClr val="F0242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TextBox 46"/>
          <p:cNvSpPr txBox="1"/>
          <p:nvPr/>
        </p:nvSpPr>
        <p:spPr>
          <a:xfrm>
            <a:off x="2959092" y="4435830"/>
            <a:ext cx="311914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9pPr>
          </a:lstStyle>
          <a:p>
            <a:pPr algn="ctr"/>
            <a:r>
              <a:rPr lang="en-US" altLang="zh-CN" sz="2800" b="1" dirty="0">
                <a:solidFill>
                  <a:srgbClr val="F024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Procedure</a:t>
            </a:r>
            <a:endParaRPr lang="en-US" altLang="zh-CN" sz="2800" b="1" dirty="0">
              <a:solidFill>
                <a:srgbClr val="F0242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613660" y="3869055"/>
            <a:ext cx="38188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11430000" y="1949450"/>
            <a:ext cx="3855720" cy="383921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Box 46"/>
          <p:cNvSpPr txBox="1"/>
          <p:nvPr/>
        </p:nvSpPr>
        <p:spPr>
          <a:xfrm>
            <a:off x="11798286" y="3608070"/>
            <a:ext cx="311914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9pPr>
          </a:lstStyle>
          <a:p>
            <a:pPr algn="ctr"/>
            <a:r>
              <a:rPr lang="en-US" altLang="zh-CN" sz="2800" b="1" dirty="0">
                <a:solidFill>
                  <a:srgbClr val="F0242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View</a:t>
            </a:r>
            <a:endParaRPr lang="en-US" altLang="zh-CN" sz="2800" b="1" dirty="0">
              <a:solidFill>
                <a:srgbClr val="F0242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446520" y="3869055"/>
            <a:ext cx="4983480" cy="0"/>
          </a:xfrm>
          <a:prstGeom prst="straightConnector1">
            <a:avLst/>
          </a:prstGeom>
          <a:ln w="38100" cmpd="sng">
            <a:solidFill>
              <a:srgbClr val="FF1919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6324600" y="4159250"/>
            <a:ext cx="5152390" cy="119888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en-US" sz="2400" dirty="0" smtClean="0">
                <a:solidFill>
                  <a:srgbClr val="D1D2D4"/>
                </a:solidFill>
              </a:rPr>
              <a:t>Setiap proses yang diperlukan oleh client, akan dilayani oleh server melalui procedure</a:t>
            </a:r>
            <a:endParaRPr lang="en-US" sz="2400" dirty="0" smtClean="0">
              <a:solidFill>
                <a:srgbClr val="D1D2D4"/>
              </a:solidFill>
            </a:endParaRPr>
          </a:p>
        </p:txBody>
      </p:sp>
      <p:sp>
        <p:nvSpPr>
          <p:cNvPr id="8" name="TextBox 46"/>
          <p:cNvSpPr txBox="1"/>
          <p:nvPr/>
        </p:nvSpPr>
        <p:spPr>
          <a:xfrm>
            <a:off x="2895592" y="882370"/>
            <a:ext cx="311914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9pPr>
          </a:lstStyle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Server</a:t>
            </a:r>
            <a:endParaRPr lang="en-US" altLang="zh-CN" sz="4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TextBox 46"/>
          <p:cNvSpPr txBox="1"/>
          <p:nvPr/>
        </p:nvSpPr>
        <p:spPr>
          <a:xfrm>
            <a:off x="11810992" y="6208115"/>
            <a:ext cx="311914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  <a:cs typeface="+mn-cs"/>
              </a:defRPr>
            </a:lvl9pPr>
          </a:lstStyle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Client</a:t>
            </a:r>
            <a:endParaRPr lang="en-US" altLang="zh-CN" sz="4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矩形 21"/>
          <p:cNvSpPr/>
          <p:nvPr/>
        </p:nvSpPr>
        <p:spPr>
          <a:xfrm>
            <a:off x="762000" y="6322060"/>
            <a:ext cx="5549900" cy="119888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en-US" sz="2400" dirty="0" smtClean="0">
                <a:solidFill>
                  <a:srgbClr val="D1D2D4"/>
                </a:solidFill>
              </a:rPr>
              <a:t>Kumpulan proses yang tiap prosesnya dapat dijalankan melalui pemicu dari luar server</a:t>
            </a:r>
            <a:endParaRPr lang="en-US" sz="2400" dirty="0" smtClean="0">
              <a:solidFill>
                <a:srgbClr val="D1D2D4"/>
              </a:solidFill>
            </a:endParaRPr>
          </a:p>
        </p:txBody>
      </p:sp>
      <p:cxnSp>
        <p:nvCxnSpPr>
          <p:cNvPr id="11" name="Straight Arrow Connector 10"/>
          <p:cNvCxnSpPr>
            <a:stCxn id="5" idx="2"/>
            <a:endCxn id="10" idx="0"/>
          </p:cNvCxnSpPr>
          <p:nvPr/>
        </p:nvCxnSpPr>
        <p:spPr>
          <a:xfrm flipH="1">
            <a:off x="3536950" y="4958080"/>
            <a:ext cx="981710" cy="1363980"/>
          </a:xfrm>
          <a:prstGeom prst="straightConnector1">
            <a:avLst/>
          </a:prstGeom>
          <a:ln w="57150">
            <a:solidFill>
              <a:srgbClr val="FF1919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 flipV="1">
            <a:off x="37214" y="9060128"/>
            <a:ext cx="18250786" cy="1214437"/>
            <a:chOff x="0" y="-14541"/>
            <a:chExt cx="12192000" cy="1214437"/>
          </a:xfrm>
        </p:grpSpPr>
        <p:sp>
          <p:nvSpPr>
            <p:cNvPr id="63" name="等腰三角形 62"/>
            <p:cNvSpPr/>
            <p:nvPr/>
          </p:nvSpPr>
          <p:spPr>
            <a:xfrm rot="10800000">
              <a:off x="34132" y="759904"/>
              <a:ext cx="1811337" cy="439992"/>
            </a:xfrm>
            <a:prstGeom prst="triangle">
              <a:avLst/>
            </a:prstGeom>
            <a:solidFill>
              <a:srgbClr val="F024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0" y="-14541"/>
              <a:ext cx="12192000" cy="1009650"/>
            </a:xfrm>
            <a:prstGeom prst="rect">
              <a:avLst/>
            </a:prstGeom>
            <a:solidFill>
              <a:srgbClr val="F024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sp>
        <p:nvSpPr>
          <p:cNvPr id="36" name="object 3"/>
          <p:cNvSpPr txBox="1">
            <a:spLocks noChangeArrowheads="1"/>
          </p:cNvSpPr>
          <p:nvPr/>
        </p:nvSpPr>
        <p:spPr bwMode="auto">
          <a:xfrm>
            <a:off x="767080" y="9451975"/>
            <a:ext cx="8909685" cy="61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63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4000" b="1" dirty="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RPC - Remote Procedure Call</a:t>
            </a:r>
            <a:endParaRPr lang="en-US" altLang="zh-CN" sz="4000" b="1" dirty="0" smtClean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9" name="Image16"/>
          <p:cNvPicPr>
            <a:picLocks noChangeAspect="1" noChangeArrowheads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2005" y="605790"/>
            <a:ext cx="14122400" cy="79425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1559</Words>
  <Application>WPS Presentation</Application>
  <PresentationFormat>自定义</PresentationFormat>
  <Paragraphs>99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40" baseType="lpstr">
      <vt:lpstr>Arial</vt:lpstr>
      <vt:lpstr>SimSun</vt:lpstr>
      <vt:lpstr>Wingdings</vt:lpstr>
      <vt:lpstr>Microsoft YaHei</vt:lpstr>
      <vt:lpstr>汉仪旗黑</vt:lpstr>
      <vt:lpstr>Calibri</vt:lpstr>
      <vt:lpstr>Helvetica Neue</vt:lpstr>
      <vt:lpstr>Arial</vt:lpstr>
      <vt:lpstr>Calibri</vt:lpstr>
      <vt:lpstr>Trebuchet MS</vt:lpstr>
      <vt:lpstr>宋体-简</vt:lpstr>
      <vt:lpstr>Gungsuh</vt:lpstr>
      <vt:lpstr>Apple SD Gothic Neo</vt:lpstr>
      <vt:lpstr>Impact</vt:lpstr>
      <vt:lpstr>Impact</vt:lpstr>
      <vt:lpstr>Trebuchet MS</vt:lpstr>
      <vt:lpstr>微软雅黑 Light</vt:lpstr>
      <vt:lpstr>Microsoft YaHei</vt:lpstr>
      <vt:lpstr>Arial Unicode MS</vt:lpstr>
      <vt:lpstr>PMingLiU</vt:lpstr>
      <vt:lpstr>宋体-繁</vt:lpstr>
      <vt:lpstr>SimSun</vt:lpstr>
      <vt:lpstr>黑体-简</vt:lpstr>
      <vt:lpstr>SimSun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Jonathan Marginson</dc:creator>
  <cp:lastModifiedBy>hammurabi</cp:lastModifiedBy>
  <cp:revision>122</cp:revision>
  <dcterms:created xsi:type="dcterms:W3CDTF">2023-03-05T13:07:56Z</dcterms:created>
  <dcterms:modified xsi:type="dcterms:W3CDTF">2023-03-05T13:07:56Z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2015-05-08T14:00:00Z</vt:filetime>
  </property>
  <property fmtid="{D5CDD505-2E9C-101B-9397-08002B2CF9AE}" pid="3" name="LastSaved">
    <vt:filetime>2015-06-16T14:00:00Z</vt:filetime>
  </property>
  <property fmtid="{D5CDD505-2E9C-101B-9397-08002B2CF9AE}" pid="4" name="KSOProductBuildVer">
    <vt:lpwstr>1033-4.3.0.7581</vt:lpwstr>
  </property>
</Properties>
</file>