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6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1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4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6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2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7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5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3D02-E26C-4ECD-9300-5F176745738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5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03D02-E26C-4ECD-9300-5F1767457380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D0AC5-0017-425F-BBEF-9788B91D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0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5901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latin typeface="Impact" panose="020B0806030902050204" pitchFamily="34" charset="0"/>
              </a:rPr>
              <a:t>Algoritma</a:t>
            </a:r>
            <a:r>
              <a:rPr lang="en-US" sz="4800" dirty="0" smtClean="0">
                <a:latin typeface="Impact" panose="020B0806030902050204" pitchFamily="34" charset="0"/>
              </a:rPr>
              <a:t> </a:t>
            </a:r>
            <a:r>
              <a:rPr lang="en-US" sz="4800" dirty="0" err="1" smtClean="0">
                <a:latin typeface="Impact" panose="020B0806030902050204" pitchFamily="34" charset="0"/>
              </a:rPr>
              <a:t>dan</a:t>
            </a:r>
            <a:r>
              <a:rPr lang="en-US" sz="4800" dirty="0" smtClean="0">
                <a:latin typeface="Impact" panose="020B0806030902050204" pitchFamily="34" charset="0"/>
              </a:rPr>
              <a:t> </a:t>
            </a:r>
            <a:r>
              <a:rPr lang="en-US" sz="4800" dirty="0" err="1" smtClean="0">
                <a:latin typeface="Impact" panose="020B0806030902050204" pitchFamily="34" charset="0"/>
              </a:rPr>
              <a:t>Pemograman</a:t>
            </a:r>
            <a:r>
              <a:rPr lang="en-US" sz="4800" dirty="0" smtClean="0">
                <a:latin typeface="Impact" panose="020B0806030902050204" pitchFamily="34" charset="0"/>
              </a:rPr>
              <a:t> </a:t>
            </a:r>
            <a:r>
              <a:rPr lang="en-US" sz="4800" dirty="0" err="1" smtClean="0">
                <a:latin typeface="Impact" panose="020B0806030902050204" pitchFamily="34" charset="0"/>
              </a:rPr>
              <a:t>Dasar</a:t>
            </a:r>
            <a:endParaRPr lang="en-US" sz="4800" dirty="0">
              <a:latin typeface="Impact" panose="020B080603090205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91747"/>
            <a:ext cx="9144000" cy="1655762"/>
          </a:xfrm>
        </p:spPr>
        <p:txBody>
          <a:bodyPr/>
          <a:lstStyle/>
          <a:p>
            <a:pPr algn="r"/>
            <a:r>
              <a:rPr lang="en-US" dirty="0" err="1" smtClean="0">
                <a:latin typeface="Impact" panose="020B0806030902050204" pitchFamily="34" charset="0"/>
              </a:rPr>
              <a:t>Dosen</a:t>
            </a:r>
            <a:r>
              <a:rPr lang="en-US" dirty="0" smtClean="0">
                <a:latin typeface="Impact" panose="020B0806030902050204" pitchFamily="34" charset="0"/>
              </a:rPr>
              <a:t> </a:t>
            </a:r>
            <a:r>
              <a:rPr lang="en-US" dirty="0" err="1" smtClean="0">
                <a:latin typeface="Impact" panose="020B0806030902050204" pitchFamily="34" charset="0"/>
              </a:rPr>
              <a:t>Pengampu</a:t>
            </a:r>
            <a:endParaRPr lang="en-US" dirty="0" smtClean="0">
              <a:latin typeface="Impact" panose="020B0806030902050204" pitchFamily="34" charset="0"/>
            </a:endParaRPr>
          </a:p>
          <a:p>
            <a:pPr algn="r"/>
            <a:r>
              <a:rPr lang="en-US" dirty="0" smtClean="0">
                <a:latin typeface="Impact" panose="020B0806030902050204" pitchFamily="34" charset="0"/>
              </a:rPr>
              <a:t>Muhammad </a:t>
            </a:r>
            <a:r>
              <a:rPr lang="en-US" dirty="0" err="1" smtClean="0">
                <a:latin typeface="Impact" panose="020B0806030902050204" pitchFamily="34" charset="0"/>
              </a:rPr>
              <a:t>hadi</a:t>
            </a:r>
            <a:r>
              <a:rPr lang="en-US" dirty="0" smtClean="0">
                <a:latin typeface="Impact" panose="020B0806030902050204" pitchFamily="34" charset="0"/>
              </a:rPr>
              <a:t> </a:t>
            </a:r>
            <a:r>
              <a:rPr lang="en-US" dirty="0" err="1" smtClean="0">
                <a:latin typeface="Impact" panose="020B0806030902050204" pitchFamily="34" charset="0"/>
              </a:rPr>
              <a:t>Saputra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1026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610" y="730147"/>
            <a:ext cx="1516208" cy="16976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6" name="Straight Connector 5"/>
          <p:cNvCxnSpPr/>
          <p:nvPr/>
        </p:nvCxnSpPr>
        <p:spPr>
          <a:xfrm flipV="1">
            <a:off x="1690255" y="3699164"/>
            <a:ext cx="8811490" cy="969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403273" y="3948546"/>
            <a:ext cx="5098472" cy="97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47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059" y="5326771"/>
            <a:ext cx="968134" cy="1418512"/>
          </a:xfrm>
          <a:prstGeom prst="rect">
            <a:avLst/>
          </a:prstGeom>
        </p:spPr>
      </p:pic>
      <p:sp>
        <p:nvSpPr>
          <p:cNvPr id="15" name="Snip Diagonal Corner Rectangle 14"/>
          <p:cNvSpPr/>
          <p:nvPr/>
        </p:nvSpPr>
        <p:spPr>
          <a:xfrm>
            <a:off x="5188386" y="1272952"/>
            <a:ext cx="6614914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82673" y="1283054"/>
            <a:ext cx="568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Natural Language (</a:t>
            </a:r>
            <a:r>
              <a:rPr lang="en-US" sz="2400" b="1" dirty="0" err="1"/>
              <a:t>Keliling</a:t>
            </a:r>
            <a:r>
              <a:rPr lang="en-US" sz="2400" b="1" dirty="0"/>
              <a:t> </a:t>
            </a:r>
            <a:r>
              <a:rPr lang="en-US" sz="2400" b="1" dirty="0" err="1"/>
              <a:t>Persegi</a:t>
            </a:r>
            <a:r>
              <a:rPr lang="en-US" sz="2400" b="1" dirty="0"/>
              <a:t> </a:t>
            </a:r>
            <a:r>
              <a:rPr lang="en-US" sz="2400" b="1" dirty="0" err="1"/>
              <a:t>Panjang</a:t>
            </a:r>
            <a:r>
              <a:rPr lang="en-US" sz="2400" b="1" dirty="0"/>
              <a:t>)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367" y="2239439"/>
            <a:ext cx="7361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Peroleh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panjang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Peroleh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lebar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keliling</a:t>
            </a:r>
            <a:r>
              <a:rPr lang="en-US" sz="2400" dirty="0"/>
              <a:t> </a:t>
            </a:r>
            <a:r>
              <a:rPr lang="en-US" sz="2400" dirty="0" err="1"/>
              <a:t>persegi</a:t>
            </a:r>
            <a:r>
              <a:rPr lang="en-US" sz="2400" dirty="0"/>
              <a:t> </a:t>
            </a:r>
            <a:r>
              <a:rPr lang="en-US" sz="2400" dirty="0" err="1"/>
              <a:t>panjang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rumus</a:t>
            </a:r>
            <a:r>
              <a:rPr lang="en-US" sz="2400" dirty="0"/>
              <a:t> 2 X (</a:t>
            </a:r>
            <a:r>
              <a:rPr lang="en-US" sz="2400" dirty="0" err="1"/>
              <a:t>panjang</a:t>
            </a:r>
            <a:r>
              <a:rPr lang="en-US" sz="2400" dirty="0"/>
              <a:t> + </a:t>
            </a:r>
            <a:r>
              <a:rPr lang="en-US" sz="2400" dirty="0" err="1"/>
              <a:t>lebar</a:t>
            </a:r>
            <a:r>
              <a:rPr lang="en-US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Tampilkan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keliling</a:t>
            </a:r>
            <a:r>
              <a:rPr lang="en-US" sz="2400" dirty="0"/>
              <a:t> </a:t>
            </a:r>
            <a:r>
              <a:rPr lang="en-US" sz="2400" dirty="0" err="1"/>
              <a:t>persegi</a:t>
            </a:r>
            <a:r>
              <a:rPr lang="en-US" sz="2400" dirty="0"/>
              <a:t> </a:t>
            </a:r>
            <a:r>
              <a:rPr lang="en-US" sz="2400" dirty="0" err="1" smtClean="0"/>
              <a:t>panjang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1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059" y="5326771"/>
            <a:ext cx="968134" cy="1418512"/>
          </a:xfrm>
          <a:prstGeom prst="rect">
            <a:avLst/>
          </a:prstGeom>
        </p:spPr>
      </p:pic>
      <p:sp>
        <p:nvSpPr>
          <p:cNvPr id="15" name="Snip Diagonal Corner Rectangle 14"/>
          <p:cNvSpPr/>
          <p:nvPr/>
        </p:nvSpPr>
        <p:spPr>
          <a:xfrm>
            <a:off x="5188386" y="1272952"/>
            <a:ext cx="6614914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82673" y="1283054"/>
            <a:ext cx="4997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Pseudocode</a:t>
            </a:r>
            <a:r>
              <a:rPr lang="en-US" sz="2400" b="1" dirty="0"/>
              <a:t> (</a:t>
            </a:r>
            <a:r>
              <a:rPr lang="en-US" sz="2400" b="1" dirty="0" err="1"/>
              <a:t>Keliling</a:t>
            </a:r>
            <a:r>
              <a:rPr lang="en-US" sz="2400" b="1" dirty="0"/>
              <a:t> </a:t>
            </a:r>
            <a:r>
              <a:rPr lang="en-US" sz="2400" b="1" dirty="0" err="1"/>
              <a:t>Persegi</a:t>
            </a:r>
            <a:r>
              <a:rPr lang="en-US" sz="2400" b="1" dirty="0"/>
              <a:t> </a:t>
            </a:r>
            <a:r>
              <a:rPr lang="en-US" sz="2400" b="1" dirty="0" err="1"/>
              <a:t>Panjang</a:t>
            </a:r>
            <a:r>
              <a:rPr lang="en-US" sz="2400" b="1" dirty="0"/>
              <a:t>)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367" y="2239439"/>
            <a:ext cx="7361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Input </a:t>
            </a:r>
            <a:r>
              <a:rPr lang="en-US" sz="2400" dirty="0" err="1"/>
              <a:t>panjang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Input </a:t>
            </a:r>
            <a:r>
              <a:rPr lang="en-US" sz="2400" dirty="0" err="1"/>
              <a:t>lebar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keliling</a:t>
            </a:r>
            <a:r>
              <a:rPr lang="en-US" sz="2400" dirty="0"/>
              <a:t>       2 X (</a:t>
            </a:r>
            <a:r>
              <a:rPr lang="en-US" sz="2400" dirty="0" err="1"/>
              <a:t>panjang</a:t>
            </a:r>
            <a:r>
              <a:rPr lang="en-US" sz="2400" dirty="0"/>
              <a:t> + </a:t>
            </a:r>
            <a:r>
              <a:rPr lang="en-US" sz="2400" dirty="0" err="1"/>
              <a:t>lebar</a:t>
            </a:r>
            <a:r>
              <a:rPr lang="en-US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Print </a:t>
            </a:r>
            <a:r>
              <a:rPr lang="en-US" sz="2400" dirty="0" err="1" smtClean="0"/>
              <a:t>keliling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365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059" y="5326771"/>
            <a:ext cx="968134" cy="1418512"/>
          </a:xfrm>
          <a:prstGeom prst="rect">
            <a:avLst/>
          </a:prstGeom>
        </p:spPr>
      </p:pic>
      <p:sp>
        <p:nvSpPr>
          <p:cNvPr id="15" name="Snip Diagonal Corner Rectangle 14"/>
          <p:cNvSpPr/>
          <p:nvPr/>
        </p:nvSpPr>
        <p:spPr>
          <a:xfrm>
            <a:off x="5188386" y="1272952"/>
            <a:ext cx="6614914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82673" y="1283054"/>
            <a:ext cx="471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Flowchart (</a:t>
            </a:r>
            <a:r>
              <a:rPr lang="en-US" sz="2400" b="1" dirty="0" err="1"/>
              <a:t>Keliling</a:t>
            </a:r>
            <a:r>
              <a:rPr lang="en-US" sz="2400" b="1" dirty="0"/>
              <a:t> </a:t>
            </a:r>
            <a:r>
              <a:rPr lang="en-US" sz="2400" b="1" dirty="0" err="1"/>
              <a:t>Persegi</a:t>
            </a:r>
            <a:r>
              <a:rPr lang="en-US" sz="2400" b="1" dirty="0"/>
              <a:t> </a:t>
            </a:r>
            <a:r>
              <a:rPr lang="en-US" sz="2400" b="1" dirty="0" err="1"/>
              <a:t>Panjang</a:t>
            </a:r>
            <a:r>
              <a:rPr lang="en-US" sz="2400" b="1" dirty="0"/>
              <a:t>)</a:t>
            </a:r>
            <a:endParaRPr lang="en-US" sz="2400" dirty="0">
              <a:latin typeface="Impact" panose="020B0806030902050204" pitchFamily="34" charset="0"/>
            </a:endParaRPr>
          </a:p>
        </p:txBody>
      </p:sp>
      <p:pic>
        <p:nvPicPr>
          <p:cNvPr id="10242" name="Picture 2" descr="https://3.bp.blogspot.com/-fBGQflqm1qA/UHlg1EOBgPI/AAAAAAAAAB4/EUd-oCfTZP0/s320/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499" y="2168723"/>
            <a:ext cx="2006730" cy="349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71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059" y="5326771"/>
            <a:ext cx="968134" cy="1418512"/>
          </a:xfrm>
          <a:prstGeom prst="rect">
            <a:avLst/>
          </a:prstGeom>
        </p:spPr>
      </p:pic>
      <p:sp>
        <p:nvSpPr>
          <p:cNvPr id="15" name="Snip Diagonal Corner Rectangle 14"/>
          <p:cNvSpPr/>
          <p:nvPr/>
        </p:nvSpPr>
        <p:spPr>
          <a:xfrm>
            <a:off x="5188386" y="1272952"/>
            <a:ext cx="6614914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82673" y="1283054"/>
            <a:ext cx="3015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/>
              <a:t>Definisi</a:t>
            </a:r>
            <a:r>
              <a:rPr lang="en-US" sz="2400" b="1" u="sng" dirty="0"/>
              <a:t> </a:t>
            </a:r>
            <a:r>
              <a:rPr lang="en-US" sz="2400" b="1" u="sng" dirty="0" err="1"/>
              <a:t>Pemrograman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367" y="2239439"/>
            <a:ext cx="97633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Program</a:t>
            </a:r>
            <a:r>
              <a:rPr lang="en-US" sz="2400" dirty="0"/>
              <a:t> : Kumpulan </a:t>
            </a:r>
            <a:r>
              <a:rPr lang="en-US" sz="2400" dirty="0" err="1"/>
              <a:t>intruksi</a:t>
            </a:r>
            <a:r>
              <a:rPr lang="en-US" sz="2400" dirty="0"/>
              <a:t> yang </a:t>
            </a:r>
            <a:r>
              <a:rPr lang="en-US" sz="2400" dirty="0" err="1"/>
              <a:t>sistematis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 </a:t>
            </a:r>
            <a:r>
              <a:rPr lang="en-US" sz="2400" dirty="0" err="1"/>
              <a:t>untuk</a:t>
            </a:r>
            <a:r>
              <a:rPr lang="en-US" sz="2400" dirty="0"/>
              <a:t>  </a:t>
            </a:r>
            <a:r>
              <a:rPr lang="en-US" sz="2400" dirty="0" err="1"/>
              <a:t>mengatur</a:t>
            </a:r>
            <a:r>
              <a:rPr lang="en-US" sz="2400" dirty="0"/>
              <a:t>  </a:t>
            </a:r>
            <a:r>
              <a:rPr lang="en-US" sz="2400" dirty="0" err="1"/>
              <a:t>komputer</a:t>
            </a:r>
            <a:r>
              <a:rPr lang="en-US" sz="2400" dirty="0"/>
              <a:t>  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tindakan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err="1"/>
              <a:t>Pemrogram</a:t>
            </a:r>
            <a:r>
              <a:rPr lang="en-US" sz="2400" dirty="0"/>
              <a:t> : Orang yang </a:t>
            </a:r>
            <a:r>
              <a:rPr lang="en-US" sz="2400" dirty="0" err="1"/>
              <a:t>membuat</a:t>
            </a:r>
            <a:r>
              <a:rPr lang="en-US" sz="2400" dirty="0"/>
              <a:t> program.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err="1"/>
              <a:t>Bahasa</a:t>
            </a:r>
            <a:r>
              <a:rPr lang="en-US" sz="2400" b="1" dirty="0"/>
              <a:t>  </a:t>
            </a:r>
            <a:r>
              <a:rPr lang="en-US" sz="2400" b="1" dirty="0" err="1"/>
              <a:t>Pemrograman</a:t>
            </a:r>
            <a:r>
              <a:rPr lang="en-US" sz="2400" dirty="0"/>
              <a:t> : </a:t>
            </a:r>
            <a:r>
              <a:rPr lang="en-US" sz="2400" dirty="0" err="1"/>
              <a:t>Bahasa</a:t>
            </a:r>
            <a:r>
              <a:rPr lang="en-US" sz="2400" dirty="0"/>
              <a:t>  yang  </a:t>
            </a:r>
            <a:r>
              <a:rPr lang="en-US" sz="2400" dirty="0" err="1"/>
              <a:t>digunakan</a:t>
            </a:r>
            <a:r>
              <a:rPr lang="en-US" sz="2400" dirty="0"/>
              <a:t>  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 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 </a:t>
            </a:r>
            <a:r>
              <a:rPr lang="en-US" sz="2400" dirty="0" err="1"/>
              <a:t>perintah-perintah</a:t>
            </a:r>
            <a:r>
              <a:rPr lang="en-US" sz="2400" dirty="0"/>
              <a:t>  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err="1"/>
              <a:t>Pemograman</a:t>
            </a:r>
            <a:r>
              <a:rPr lang="en-US" sz="2400" dirty="0"/>
              <a:t> : </a:t>
            </a:r>
            <a:r>
              <a:rPr lang="en-US" sz="2400" dirty="0" err="1"/>
              <a:t>Aktifitas</a:t>
            </a:r>
            <a:r>
              <a:rPr lang="en-US" sz="2400" dirty="0"/>
              <a:t> yang </a:t>
            </a:r>
            <a:r>
              <a:rPr lang="en-US" sz="2400" dirty="0" err="1"/>
              <a:t>berhubungan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program.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                            </a:t>
            </a:r>
            <a:r>
              <a:rPr lang="en-US" sz="2400" b="1" dirty="0"/>
              <a:t>Program</a:t>
            </a:r>
            <a:r>
              <a:rPr lang="en-US" sz="2400" dirty="0"/>
              <a:t> = </a:t>
            </a:r>
            <a:r>
              <a:rPr lang="en-US" sz="2400" dirty="0" err="1"/>
              <a:t>Algoritma</a:t>
            </a:r>
            <a:r>
              <a:rPr lang="en-US" sz="2400" dirty="0"/>
              <a:t> +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31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059" y="5326771"/>
            <a:ext cx="968134" cy="1418512"/>
          </a:xfrm>
          <a:prstGeom prst="rect">
            <a:avLst/>
          </a:prstGeom>
        </p:spPr>
      </p:pic>
      <p:sp>
        <p:nvSpPr>
          <p:cNvPr id="15" name="Snip Diagonal Corner Rectangle 14"/>
          <p:cNvSpPr/>
          <p:nvPr/>
        </p:nvSpPr>
        <p:spPr>
          <a:xfrm>
            <a:off x="5188386" y="1272952"/>
            <a:ext cx="6614914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82673" y="1283054"/>
            <a:ext cx="4305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/>
              <a:t>Klasifikasi</a:t>
            </a:r>
            <a:r>
              <a:rPr lang="en-US" sz="2400" b="1" u="sng" dirty="0"/>
              <a:t> </a:t>
            </a:r>
            <a:r>
              <a:rPr lang="en-US" sz="2400" b="1" u="sng" dirty="0" err="1"/>
              <a:t>Bahasa</a:t>
            </a:r>
            <a:r>
              <a:rPr lang="en-US" sz="2400" b="1" u="sng" dirty="0"/>
              <a:t> </a:t>
            </a:r>
            <a:r>
              <a:rPr lang="en-US" sz="2400" b="1" u="sng" dirty="0" err="1"/>
              <a:t>Pemrograman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367" y="2239439"/>
            <a:ext cx="9763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Low-Level Language (</a:t>
            </a:r>
            <a:r>
              <a:rPr lang="en-US" sz="2800" dirty="0" err="1"/>
              <a:t>Bahasa</a:t>
            </a:r>
            <a:r>
              <a:rPr lang="en-US" sz="2800" dirty="0"/>
              <a:t> Tingkat </a:t>
            </a:r>
            <a:r>
              <a:rPr lang="en-US" sz="2800" dirty="0" err="1"/>
              <a:t>Rendah</a:t>
            </a:r>
            <a:r>
              <a:rPr lang="en-US" sz="2800" dirty="0"/>
              <a:t>) 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High-Level Language (</a:t>
            </a:r>
            <a:r>
              <a:rPr lang="en-US" sz="2800" dirty="0" err="1"/>
              <a:t>Bahasa</a:t>
            </a:r>
            <a:r>
              <a:rPr lang="en-US" sz="2800" dirty="0"/>
              <a:t> Tingkat </a:t>
            </a:r>
            <a:r>
              <a:rPr lang="en-US" sz="2800" dirty="0" err="1"/>
              <a:t>Tinggi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09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059" y="5326771"/>
            <a:ext cx="968134" cy="1418512"/>
          </a:xfrm>
          <a:prstGeom prst="rect">
            <a:avLst/>
          </a:prstGeom>
        </p:spPr>
      </p:pic>
      <p:sp>
        <p:nvSpPr>
          <p:cNvPr id="15" name="Snip Diagonal Corner Rectangle 14"/>
          <p:cNvSpPr/>
          <p:nvPr/>
        </p:nvSpPr>
        <p:spPr>
          <a:xfrm>
            <a:off x="5188386" y="1272952"/>
            <a:ext cx="6614914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82673" y="1283054"/>
            <a:ext cx="596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Low-Level Language (</a:t>
            </a:r>
            <a:r>
              <a:rPr lang="en-US" sz="2400" b="1" dirty="0" err="1"/>
              <a:t>Bahasa</a:t>
            </a:r>
            <a:r>
              <a:rPr lang="en-US" sz="2400" b="1" dirty="0"/>
              <a:t> Tingkat </a:t>
            </a:r>
            <a:r>
              <a:rPr lang="en-US" sz="2400" b="1" dirty="0" err="1"/>
              <a:t>Rendah</a:t>
            </a:r>
            <a:r>
              <a:rPr lang="en-US" sz="2400" b="1" dirty="0"/>
              <a:t>)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367" y="2239439"/>
            <a:ext cx="104148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Bahasa</a:t>
            </a:r>
            <a:r>
              <a:rPr lang="en-US" sz="2000" b="1" dirty="0" smtClean="0"/>
              <a:t> </a:t>
            </a:r>
            <a:r>
              <a:rPr lang="en-US" sz="2000" b="1" dirty="0"/>
              <a:t>Tingkat </a:t>
            </a:r>
            <a:r>
              <a:rPr lang="en-US" sz="2000" b="1" dirty="0" err="1"/>
              <a:t>Rendah</a:t>
            </a:r>
            <a:r>
              <a:rPr lang="en-US" sz="2000" dirty="0"/>
              <a:t> 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pemograman</a:t>
            </a:r>
            <a:r>
              <a:rPr lang="en-US" sz="2000" dirty="0"/>
              <a:t> yang </a:t>
            </a:r>
            <a:r>
              <a:rPr lang="en-US" sz="2000" dirty="0" err="1"/>
              <a:t>berorientasi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biner</a:t>
            </a:r>
            <a:r>
              <a:rPr lang="en-US" sz="2000" dirty="0"/>
              <a:t> (yang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mengenal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0 </a:t>
            </a:r>
            <a:r>
              <a:rPr lang="en-US" sz="2000" dirty="0" err="1"/>
              <a:t>dan</a:t>
            </a:r>
            <a:r>
              <a:rPr lang="en-US" sz="2000" dirty="0"/>
              <a:t> 1)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 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sederhana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menggantikan</a:t>
            </a:r>
            <a:r>
              <a:rPr lang="en-US" sz="2000" dirty="0"/>
              <a:t> </a:t>
            </a:r>
            <a:r>
              <a:rPr lang="en-US" sz="2000" dirty="0" err="1"/>
              <a:t>kode-kode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biner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/>
              <a:t>Eksekusi</a:t>
            </a:r>
            <a:r>
              <a:rPr lang="en-US" sz="2000" dirty="0"/>
              <a:t> program yang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cepat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(Machine Language).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Rakitan</a:t>
            </a:r>
            <a:r>
              <a:rPr lang="en-US" sz="2000" dirty="0"/>
              <a:t> (Assembly Language).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tergantung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        </a:t>
            </a:r>
            <a:r>
              <a:rPr lang="en-US" sz="2000" i="1" dirty="0"/>
              <a:t>Low-Level Language (</a:t>
            </a:r>
            <a:r>
              <a:rPr lang="en-US" sz="2000" i="1" dirty="0" err="1"/>
              <a:t>Bahasa</a:t>
            </a:r>
            <a:r>
              <a:rPr lang="en-US" sz="2000" i="1" dirty="0"/>
              <a:t> Tingkat </a:t>
            </a:r>
            <a:r>
              <a:rPr lang="en-US" sz="2000" i="1" dirty="0" err="1"/>
              <a:t>Rendah</a:t>
            </a:r>
            <a:r>
              <a:rPr lang="en-US" sz="2000" i="1" dirty="0"/>
              <a:t>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/>
              <a:t>         </a:t>
            </a:r>
            <a:r>
              <a:rPr lang="en-US" sz="2000" dirty="0"/>
              <a:t>ASSLEMBER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        </a:t>
            </a:r>
            <a:r>
              <a:rPr lang="en-US" sz="2000" dirty="0" err="1"/>
              <a:t>ASSLEMBER</a:t>
            </a:r>
            <a:r>
              <a:rPr lang="en-US" sz="2000" dirty="0"/>
              <a:t> 8080</a:t>
            </a:r>
          </a:p>
        </p:txBody>
      </p:sp>
    </p:spTree>
    <p:extLst>
      <p:ext uri="{BB962C8B-B14F-4D97-AF65-F5344CB8AC3E}">
        <p14:creationId xmlns:p14="http://schemas.microsoft.com/office/powerpoint/2010/main" val="369989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059" y="5326771"/>
            <a:ext cx="968134" cy="1418512"/>
          </a:xfrm>
          <a:prstGeom prst="rect">
            <a:avLst/>
          </a:prstGeom>
        </p:spPr>
      </p:pic>
      <p:sp>
        <p:nvSpPr>
          <p:cNvPr id="15" name="Snip Diagonal Corner Rectangle 14"/>
          <p:cNvSpPr/>
          <p:nvPr/>
        </p:nvSpPr>
        <p:spPr>
          <a:xfrm>
            <a:off x="5188386" y="1272952"/>
            <a:ext cx="6614914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82673" y="1283054"/>
            <a:ext cx="581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High-Level Language (</a:t>
            </a:r>
            <a:r>
              <a:rPr lang="en-US" sz="2400" b="1" dirty="0" err="1"/>
              <a:t>Bahasa</a:t>
            </a:r>
            <a:r>
              <a:rPr lang="en-US" sz="2400" b="1" dirty="0"/>
              <a:t> Tingkat </a:t>
            </a:r>
            <a:r>
              <a:rPr lang="en-US" sz="2400" b="1" dirty="0" err="1"/>
              <a:t>Tinggi</a:t>
            </a:r>
            <a:r>
              <a:rPr lang="en-US" sz="2400" b="1" dirty="0"/>
              <a:t>)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367" y="2239439"/>
            <a:ext cx="104148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Bahasa</a:t>
            </a:r>
            <a:r>
              <a:rPr lang="en-US" sz="2000" b="1" dirty="0"/>
              <a:t> Tingkat </a:t>
            </a:r>
            <a:r>
              <a:rPr lang="en-US" sz="2000" b="1" dirty="0" err="1"/>
              <a:t>Tinggi</a:t>
            </a:r>
            <a:r>
              <a:rPr lang="en-US" sz="2000" dirty="0"/>
              <a:t> 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pemograman</a:t>
            </a:r>
            <a:r>
              <a:rPr lang="en-US" sz="2000" dirty="0"/>
              <a:t>  yang  </a:t>
            </a:r>
            <a:r>
              <a:rPr lang="en-US" sz="2000" dirty="0" err="1"/>
              <a:t>berorientasi</a:t>
            </a:r>
            <a:r>
              <a:rPr lang="en-US" sz="2000" dirty="0"/>
              <a:t>  </a:t>
            </a:r>
            <a:r>
              <a:rPr lang="en-US" sz="2000" dirty="0" err="1"/>
              <a:t>kepada</a:t>
            </a:r>
            <a:r>
              <a:rPr lang="en-US" sz="2000" dirty="0"/>
              <a:t>  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yang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dipahami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/>
              <a:t>Eksekusi</a:t>
            </a:r>
            <a:r>
              <a:rPr lang="en-US" sz="2000" dirty="0"/>
              <a:t> program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begitu</a:t>
            </a:r>
            <a:r>
              <a:rPr lang="en-US" sz="2000" dirty="0"/>
              <a:t> </a:t>
            </a:r>
            <a:r>
              <a:rPr lang="en-US" sz="2000" dirty="0" err="1"/>
              <a:t>cepat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dibandingkan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rendah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/>
              <a:t>Dibutuhkan</a:t>
            </a:r>
            <a:r>
              <a:rPr lang="en-US" sz="2000" dirty="0"/>
              <a:t> </a:t>
            </a:r>
            <a:r>
              <a:rPr lang="en-US" sz="2000" dirty="0" err="1"/>
              <a:t>penerjemah</a:t>
            </a:r>
            <a:r>
              <a:rPr lang="en-US" sz="2000" dirty="0"/>
              <a:t> / translator.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Translator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Interpreter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Kompiler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         High-Level Language (</a:t>
            </a:r>
            <a:r>
              <a:rPr lang="en-US" sz="2000" dirty="0" err="1"/>
              <a:t>Bahasa</a:t>
            </a:r>
            <a:r>
              <a:rPr lang="en-US" sz="2000" dirty="0"/>
              <a:t> Tingkat </a:t>
            </a:r>
            <a:r>
              <a:rPr lang="en-US" sz="2000" dirty="0" err="1"/>
              <a:t>Tinggi</a:t>
            </a:r>
            <a:r>
              <a:rPr lang="en-US" sz="2000" dirty="0"/>
              <a:t>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         BASIC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         PASCAL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         C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         </a:t>
            </a:r>
            <a:r>
              <a:rPr lang="en-US" sz="2000" dirty="0" err="1"/>
              <a:t>C</a:t>
            </a:r>
            <a:r>
              <a:rPr lang="en-US" sz="2000" dirty="0"/>
              <a:t>++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        JAVA</a:t>
            </a:r>
          </a:p>
        </p:txBody>
      </p:sp>
    </p:spTree>
    <p:extLst>
      <p:ext uri="{BB962C8B-B14F-4D97-AF65-F5344CB8AC3E}">
        <p14:creationId xmlns:p14="http://schemas.microsoft.com/office/powerpoint/2010/main" val="15487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059" y="5326771"/>
            <a:ext cx="968134" cy="1418512"/>
          </a:xfrm>
          <a:prstGeom prst="rect">
            <a:avLst/>
          </a:prstGeom>
        </p:spPr>
      </p:pic>
      <p:sp>
        <p:nvSpPr>
          <p:cNvPr id="15" name="Snip Diagonal Corner Rectangle 14"/>
          <p:cNvSpPr/>
          <p:nvPr/>
        </p:nvSpPr>
        <p:spPr>
          <a:xfrm>
            <a:off x="7820166" y="1272952"/>
            <a:ext cx="3983133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94573" y="1229659"/>
            <a:ext cx="328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/>
              <a:t>Penerjemah</a:t>
            </a:r>
            <a:r>
              <a:rPr lang="en-US" sz="2400" b="1" u="sng" dirty="0"/>
              <a:t> / Translator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367" y="2239439"/>
            <a:ext cx="10414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4000" dirty="0"/>
              <a:t>Interpreter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4000" dirty="0" err="1" smtClean="0"/>
              <a:t>Kompiler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322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059" y="5326771"/>
            <a:ext cx="968134" cy="1418512"/>
          </a:xfrm>
          <a:prstGeom prst="rect">
            <a:avLst/>
          </a:prstGeom>
        </p:spPr>
      </p:pic>
      <p:sp>
        <p:nvSpPr>
          <p:cNvPr id="15" name="Snip Diagonal Corner Rectangle 14"/>
          <p:cNvSpPr/>
          <p:nvPr/>
        </p:nvSpPr>
        <p:spPr>
          <a:xfrm>
            <a:off x="9430602" y="1272952"/>
            <a:ext cx="2372697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636369" y="1311355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Interpreter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367" y="2239439"/>
            <a:ext cx="1041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 Proses </a:t>
            </a:r>
            <a:r>
              <a:rPr lang="en-US" sz="2000" dirty="0" err="1"/>
              <a:t>penerjemahan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smtClean="0"/>
              <a:t>interpreter</a:t>
            </a:r>
            <a:endParaRPr lang="en-US" sz="2000" dirty="0"/>
          </a:p>
        </p:txBody>
      </p:sp>
      <p:pic>
        <p:nvPicPr>
          <p:cNvPr id="13314" name="Picture 2" descr="https://2.bp.blogspot.com/-PAdzCRZXJd4/UHliqnCAkYI/AAAAAAAAACI/SG9sgG6CvdM/s1600/g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14" y="2907721"/>
            <a:ext cx="7029455" cy="24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5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059" y="5326771"/>
            <a:ext cx="968134" cy="1418512"/>
          </a:xfrm>
          <a:prstGeom prst="rect">
            <a:avLst/>
          </a:prstGeom>
        </p:spPr>
      </p:pic>
      <p:sp>
        <p:nvSpPr>
          <p:cNvPr id="15" name="Snip Diagonal Corner Rectangle 14"/>
          <p:cNvSpPr/>
          <p:nvPr/>
        </p:nvSpPr>
        <p:spPr>
          <a:xfrm>
            <a:off x="9430602" y="1272952"/>
            <a:ext cx="2372697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636369" y="1311355"/>
            <a:ext cx="134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/>
              <a:t>Kompiler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367" y="2239439"/>
            <a:ext cx="1041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 Proses </a:t>
            </a:r>
            <a:r>
              <a:rPr lang="en-US" sz="2000" dirty="0" err="1"/>
              <a:t>penerjemahan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 smtClean="0"/>
              <a:t>kompiler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79" y="2776913"/>
            <a:ext cx="5862567" cy="32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9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5500372" y="1282062"/>
            <a:ext cx="3080825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25857" y="1282062"/>
            <a:ext cx="24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Impact" panose="020B0806030902050204" pitchFamily="34" charset="0"/>
              </a:rPr>
              <a:t>Sejarah</a:t>
            </a:r>
            <a:r>
              <a:rPr lang="en-US" sz="2400" dirty="0" smtClean="0">
                <a:latin typeface="Impact" panose="020B0806030902050204" pitchFamily="34" charset="0"/>
              </a:rPr>
              <a:t> </a:t>
            </a:r>
            <a:r>
              <a:rPr lang="en-US" sz="2400" dirty="0" err="1" smtClean="0">
                <a:latin typeface="Impact" panose="020B0806030902050204" pitchFamily="34" charset="0"/>
              </a:rPr>
              <a:t>Algoritma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197" y="200149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8" r="25265"/>
          <a:stretch/>
        </p:blipFill>
        <p:spPr>
          <a:xfrm>
            <a:off x="8746435" y="1554418"/>
            <a:ext cx="2968487" cy="412564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36359" y="2046737"/>
            <a:ext cx="83448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/>
              <a:t>Asal</a:t>
            </a:r>
            <a:r>
              <a:rPr lang="en-US" sz="2400" dirty="0"/>
              <a:t>  kata  </a:t>
            </a:r>
            <a:r>
              <a:rPr lang="en-US" sz="2400" dirty="0" err="1"/>
              <a:t>Algoritma</a:t>
            </a:r>
            <a:r>
              <a:rPr lang="en-US" sz="2400" dirty="0"/>
              <a:t>  </a:t>
            </a:r>
            <a:r>
              <a:rPr lang="en-US" sz="2400" dirty="0" err="1"/>
              <a:t>berasal</a:t>
            </a:r>
            <a:r>
              <a:rPr lang="en-US" sz="2400" dirty="0"/>
              <a:t>  </a:t>
            </a:r>
            <a:r>
              <a:rPr lang="en-US" sz="2400" dirty="0" err="1"/>
              <a:t>dari</a:t>
            </a:r>
            <a:r>
              <a:rPr lang="en-US" sz="2400" dirty="0"/>
              <a:t>  </a:t>
            </a:r>
            <a:r>
              <a:rPr lang="en-US" sz="2400" dirty="0" err="1"/>
              <a:t>nama</a:t>
            </a:r>
            <a:r>
              <a:rPr lang="en-US" sz="2400" dirty="0"/>
              <a:t>  Abu  </a:t>
            </a:r>
            <a:r>
              <a:rPr lang="en-US" sz="2400" dirty="0" err="1"/>
              <a:t>Ja’far</a:t>
            </a:r>
            <a:r>
              <a:rPr lang="en-US" sz="2400" dirty="0"/>
              <a:t> Mohammed </a:t>
            </a:r>
            <a:r>
              <a:rPr lang="en-US" sz="2400" dirty="0" err="1"/>
              <a:t>Ibnu</a:t>
            </a:r>
            <a:r>
              <a:rPr lang="en-US" sz="2400" dirty="0"/>
              <a:t> Musa al </a:t>
            </a:r>
            <a:r>
              <a:rPr lang="en-US" sz="2400" dirty="0" err="1"/>
              <a:t>Khowarizmi</a:t>
            </a:r>
            <a:r>
              <a:rPr lang="en-US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/>
              <a:t>Penulis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 Arab yang </a:t>
            </a:r>
            <a:r>
              <a:rPr lang="en-US" sz="2400" dirty="0" err="1"/>
              <a:t>terkenal</a:t>
            </a:r>
            <a:r>
              <a:rPr lang="en-US" sz="2400" dirty="0"/>
              <a:t> yang </a:t>
            </a:r>
            <a:r>
              <a:rPr lang="en-US" sz="2400" dirty="0" err="1"/>
              <a:t>berjudul</a:t>
            </a:r>
            <a:r>
              <a:rPr lang="en-US" sz="2400" dirty="0"/>
              <a:t> </a:t>
            </a:r>
            <a:r>
              <a:rPr lang="en-US" sz="2400" dirty="0" err="1"/>
              <a:t>Kitab</a:t>
            </a:r>
            <a:r>
              <a:rPr lang="en-US" sz="2400" dirty="0"/>
              <a:t> Al </a:t>
            </a:r>
            <a:r>
              <a:rPr lang="en-US" sz="2400" dirty="0" err="1"/>
              <a:t>Jabar</a:t>
            </a:r>
            <a:r>
              <a:rPr lang="en-US" sz="2400" dirty="0"/>
              <a:t> </a:t>
            </a:r>
            <a:r>
              <a:rPr lang="en-US" sz="2400" dirty="0" err="1"/>
              <a:t>Wal-Muqabala</a:t>
            </a:r>
            <a:r>
              <a:rPr lang="en-US" sz="2400" dirty="0"/>
              <a:t> yang </a:t>
            </a:r>
            <a:r>
              <a:rPr lang="en-US" sz="2400" dirty="0" err="1"/>
              <a:t>artinya</a:t>
            </a:r>
            <a:r>
              <a:rPr lang="en-US" sz="2400" dirty="0"/>
              <a:t> “</a:t>
            </a:r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/>
              <a:t>Pemugaran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Pengurangan</a:t>
            </a:r>
            <a:r>
              <a:rPr lang="en-US" sz="2400" dirty="0"/>
              <a:t>” (The book of restoration and reduction). 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err="1"/>
              <a:t>Dikenal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“</a:t>
            </a:r>
            <a:r>
              <a:rPr lang="en-US" sz="2400" dirty="0" err="1"/>
              <a:t>Bapak</a:t>
            </a:r>
            <a:r>
              <a:rPr lang="en-US" sz="2400" dirty="0"/>
              <a:t> </a:t>
            </a:r>
            <a:r>
              <a:rPr lang="en-US" sz="2400" dirty="0" err="1"/>
              <a:t>Aljabar</a:t>
            </a:r>
            <a:r>
              <a:rPr lang="en-US" sz="2400" dirty="0"/>
              <a:t>”. 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059" y="5326771"/>
            <a:ext cx="968134" cy="1418512"/>
          </a:xfrm>
          <a:prstGeom prst="rect">
            <a:avLst/>
          </a:prstGeom>
        </p:spPr>
      </p:pic>
      <p:sp>
        <p:nvSpPr>
          <p:cNvPr id="15" name="Snip Diagonal Corner Rectangle 14"/>
          <p:cNvSpPr/>
          <p:nvPr/>
        </p:nvSpPr>
        <p:spPr>
          <a:xfrm>
            <a:off x="6414448" y="1272952"/>
            <a:ext cx="5388851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28346" y="1215969"/>
            <a:ext cx="481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/>
              <a:t>Perbedaan</a:t>
            </a:r>
            <a:r>
              <a:rPr lang="en-US" sz="2400" b="1" u="sng" dirty="0"/>
              <a:t> Interpreter </a:t>
            </a:r>
            <a:r>
              <a:rPr lang="en-US" sz="2400" b="1" u="sng" dirty="0" err="1"/>
              <a:t>dan</a:t>
            </a:r>
            <a:r>
              <a:rPr lang="en-US" sz="2400" b="1" u="sng" dirty="0"/>
              <a:t> </a:t>
            </a:r>
            <a:r>
              <a:rPr lang="en-US" sz="2400" b="1" u="sng" dirty="0" err="1"/>
              <a:t>Kompiler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367" y="2239439"/>
            <a:ext cx="1090980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Interpreter</a:t>
            </a:r>
            <a:endParaRPr lang="en-US" sz="2800" dirty="0" smtClean="0"/>
          </a:p>
          <a:p>
            <a:r>
              <a:rPr lang="en-US" sz="2800" i="1" dirty="0" err="1" smtClean="0"/>
              <a:t>Kelebihan</a:t>
            </a:r>
            <a:endParaRPr lang="en-US" sz="2800" i="1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err="1" smtClean="0"/>
              <a:t>Kemudahan</a:t>
            </a:r>
            <a:r>
              <a:rPr lang="en-US" sz="2800" dirty="0" smtClean="0"/>
              <a:t> </a:t>
            </a:r>
            <a:r>
              <a:rPr lang="en-US" sz="2800" dirty="0" err="1"/>
              <a:t>mencari</a:t>
            </a:r>
            <a:r>
              <a:rPr lang="en-US" sz="2800" dirty="0"/>
              <a:t> </a:t>
            </a:r>
            <a:r>
              <a:rPr lang="en-US" sz="2800" dirty="0" err="1" smtClean="0"/>
              <a:t>kesalahan</a:t>
            </a:r>
            <a:endParaRPr lang="en-US" sz="2800" dirty="0"/>
          </a:p>
          <a:p>
            <a:r>
              <a:rPr lang="en-US" sz="2800" dirty="0" smtClean="0"/>
              <a:t> </a:t>
            </a:r>
          </a:p>
          <a:p>
            <a:r>
              <a:rPr lang="en-US" sz="2800" i="1" dirty="0" err="1" smtClean="0"/>
              <a:t>Kelemahan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err="1" smtClean="0"/>
              <a:t>Kode</a:t>
            </a:r>
            <a:r>
              <a:rPr lang="en-US" sz="2800" dirty="0" smtClean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selalu</a:t>
            </a:r>
            <a:r>
              <a:rPr lang="en-US" sz="2800" dirty="0"/>
              <a:t> </a:t>
            </a:r>
            <a:r>
              <a:rPr lang="en-US" sz="2800" dirty="0" err="1" smtClean="0"/>
              <a:t>tersedia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err="1" smtClean="0"/>
              <a:t>Eksekusi</a:t>
            </a:r>
            <a:r>
              <a:rPr lang="en-US" sz="2800" dirty="0" smtClean="0"/>
              <a:t> </a:t>
            </a:r>
            <a:r>
              <a:rPr lang="en-US" sz="2800" dirty="0"/>
              <a:t>program </a:t>
            </a:r>
            <a:r>
              <a:rPr lang="en-US" sz="2800" dirty="0" err="1"/>
              <a:t>lambat</a:t>
            </a:r>
            <a:r>
              <a:rPr lang="en-US" sz="2800" dirty="0"/>
              <a:t>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      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079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059" y="5326771"/>
            <a:ext cx="968134" cy="1418512"/>
          </a:xfrm>
          <a:prstGeom prst="rect">
            <a:avLst/>
          </a:prstGeom>
        </p:spPr>
      </p:pic>
      <p:sp>
        <p:nvSpPr>
          <p:cNvPr id="15" name="Snip Diagonal Corner Rectangle 14"/>
          <p:cNvSpPr/>
          <p:nvPr/>
        </p:nvSpPr>
        <p:spPr>
          <a:xfrm>
            <a:off x="6414448" y="1272952"/>
            <a:ext cx="5388851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28346" y="1215969"/>
            <a:ext cx="481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/>
              <a:t>Perbedaan</a:t>
            </a:r>
            <a:r>
              <a:rPr lang="en-US" sz="2400" b="1" u="sng" dirty="0"/>
              <a:t> Interpreter </a:t>
            </a:r>
            <a:r>
              <a:rPr lang="en-US" sz="2400" b="1" u="sng" dirty="0" err="1"/>
              <a:t>dan</a:t>
            </a:r>
            <a:r>
              <a:rPr lang="en-US" sz="2400" b="1" u="sng" dirty="0"/>
              <a:t> </a:t>
            </a:r>
            <a:r>
              <a:rPr lang="en-US" sz="2400" b="1" u="sng" dirty="0" err="1"/>
              <a:t>Kompiler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367" y="2239439"/>
            <a:ext cx="109098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Kompiler</a:t>
            </a:r>
            <a:endParaRPr lang="en-US" sz="2400" b="1" dirty="0" smtClean="0"/>
          </a:p>
          <a:p>
            <a:r>
              <a:rPr lang="en-US" sz="2400" i="1" dirty="0" err="1" smtClean="0"/>
              <a:t>Kelebihan</a:t>
            </a:r>
            <a:endParaRPr lang="en-US" sz="2400" i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/>
              <a:t>Pengerjaan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cepat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/>
              <a:t>Kode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didistribusikan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lain </a:t>
            </a:r>
            <a:r>
              <a:rPr lang="en-US" sz="2400" dirty="0" err="1" smtClean="0"/>
              <a:t>tanpa</a:t>
            </a:r>
            <a:r>
              <a:rPr lang="en-US" sz="2400" dirty="0" smtClean="0"/>
              <a:t> </a:t>
            </a:r>
            <a:r>
              <a:rPr lang="en-US" sz="2400" dirty="0" err="1" smtClean="0"/>
              <a:t>perlu</a:t>
            </a:r>
            <a:r>
              <a:rPr lang="en-US" sz="2400" dirty="0" smtClean="0"/>
              <a:t> </a:t>
            </a:r>
            <a:r>
              <a:rPr lang="en-US" sz="2400" dirty="0" err="1" smtClean="0"/>
              <a:t>menyertakan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kompiler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/>
              <a:t>Kerahasian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terjamin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i="1" dirty="0" err="1" smtClean="0"/>
              <a:t>Kelemahan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benar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sintaks</a:t>
            </a:r>
            <a:r>
              <a:rPr lang="en-US" sz="2400" dirty="0" smtClean="0"/>
              <a:t> agar program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diuji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1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059" y="5326771"/>
            <a:ext cx="968134" cy="1418512"/>
          </a:xfrm>
          <a:prstGeom prst="rect">
            <a:avLst/>
          </a:prstGeom>
        </p:spPr>
      </p:pic>
      <p:sp>
        <p:nvSpPr>
          <p:cNvPr id="15" name="Snip Diagonal Corner Rectangle 14"/>
          <p:cNvSpPr/>
          <p:nvPr/>
        </p:nvSpPr>
        <p:spPr>
          <a:xfrm>
            <a:off x="9636369" y="1272952"/>
            <a:ext cx="2166930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68728" y="1229012"/>
            <a:ext cx="112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/>
              <a:t>Latihan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367" y="2239439"/>
            <a:ext cx="109098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Buatlah</a:t>
            </a:r>
            <a:r>
              <a:rPr lang="en-US" sz="2400" dirty="0"/>
              <a:t>  </a:t>
            </a:r>
            <a:r>
              <a:rPr lang="en-US" sz="2400" dirty="0" err="1"/>
              <a:t>sebuah</a:t>
            </a:r>
            <a:r>
              <a:rPr lang="en-US" sz="2400" dirty="0"/>
              <a:t>  </a:t>
            </a:r>
            <a:r>
              <a:rPr lang="en-US" sz="2400" dirty="0" err="1"/>
              <a:t>algoritma</a:t>
            </a:r>
            <a:r>
              <a:rPr lang="en-US" sz="2400" dirty="0"/>
              <a:t>  </a:t>
            </a:r>
            <a:r>
              <a:rPr lang="en-US" sz="2400" dirty="0" err="1"/>
              <a:t>dalam</a:t>
            </a:r>
            <a:r>
              <a:rPr lang="en-US" sz="2400" dirty="0"/>
              <a:t>  </a:t>
            </a:r>
            <a:r>
              <a:rPr lang="en-US" sz="2400" dirty="0" err="1"/>
              <a:t>mencari</a:t>
            </a:r>
            <a:r>
              <a:rPr lang="en-US" sz="2400" dirty="0"/>
              <a:t>  </a:t>
            </a:r>
            <a:r>
              <a:rPr lang="en-US" sz="2400" dirty="0" err="1"/>
              <a:t>luas</a:t>
            </a:r>
            <a:r>
              <a:rPr lang="en-US" sz="2400" dirty="0"/>
              <a:t>  </a:t>
            </a:r>
            <a:r>
              <a:rPr lang="en-US" sz="2400" dirty="0" err="1"/>
              <a:t>persegi</a:t>
            </a:r>
            <a:r>
              <a:rPr lang="en-US" sz="2400" dirty="0"/>
              <a:t>  </a:t>
            </a:r>
            <a:r>
              <a:rPr lang="en-US" sz="2400" dirty="0" err="1"/>
              <a:t>panjang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penyajian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di </a:t>
            </a:r>
            <a:r>
              <a:rPr lang="en-US" sz="2400" dirty="0" err="1"/>
              <a:t>bawah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: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Natural </a:t>
            </a:r>
            <a:r>
              <a:rPr lang="en-US" sz="2400" dirty="0"/>
              <a:t>Language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/>
              <a:t>Pseudocode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9160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802738" y="1329389"/>
            <a:ext cx="3080825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28223" y="1329389"/>
            <a:ext cx="2630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Definisi</a:t>
            </a:r>
            <a:r>
              <a:rPr lang="en-US" sz="2400" b="1" dirty="0"/>
              <a:t> </a:t>
            </a:r>
            <a:r>
              <a:rPr lang="en-US" sz="2400" b="1" dirty="0" err="1"/>
              <a:t>Algoritma</a:t>
            </a:r>
            <a:r>
              <a:rPr lang="en-US" sz="2400" b="1" dirty="0"/>
              <a:t> :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8029" y="1911946"/>
            <a:ext cx="10340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“</a:t>
            </a:r>
            <a:r>
              <a:rPr lang="en-US" sz="2800" b="1" dirty="0" err="1"/>
              <a:t>Algoritma</a:t>
            </a:r>
            <a:r>
              <a:rPr lang="en-US" sz="2800" b="1" dirty="0"/>
              <a:t> </a:t>
            </a:r>
            <a:r>
              <a:rPr lang="en-US" sz="2800" b="1" dirty="0" err="1"/>
              <a:t>adalah</a:t>
            </a:r>
            <a:r>
              <a:rPr lang="en-US" sz="2800" b="1" dirty="0"/>
              <a:t> </a:t>
            </a:r>
            <a:r>
              <a:rPr lang="en-US" sz="2800" b="1" dirty="0" err="1"/>
              <a:t>urutan</a:t>
            </a:r>
            <a:r>
              <a:rPr lang="en-US" sz="2800" b="1" dirty="0"/>
              <a:t> </a:t>
            </a:r>
            <a:r>
              <a:rPr lang="en-US" sz="2800" b="1" dirty="0" err="1"/>
              <a:t>langkah-langkah</a:t>
            </a:r>
            <a:r>
              <a:rPr lang="en-US" sz="2800" b="1" dirty="0"/>
              <a:t> </a:t>
            </a:r>
            <a:r>
              <a:rPr lang="en-US" sz="2800" b="1" dirty="0" err="1"/>
              <a:t>logis</a:t>
            </a:r>
            <a:r>
              <a:rPr lang="en-US" sz="2800" b="1" dirty="0"/>
              <a:t> </a:t>
            </a:r>
            <a:r>
              <a:rPr lang="en-US" sz="2800" b="1" dirty="0" err="1"/>
              <a:t>penyelesaian</a:t>
            </a:r>
            <a:r>
              <a:rPr lang="en-US" sz="2800" b="1" dirty="0"/>
              <a:t>  </a:t>
            </a:r>
            <a:r>
              <a:rPr lang="en-US" sz="2800" b="1" dirty="0" err="1"/>
              <a:t>masalah</a:t>
            </a:r>
            <a:r>
              <a:rPr lang="en-US" sz="2800" b="1" dirty="0"/>
              <a:t>  yang  </a:t>
            </a:r>
            <a:r>
              <a:rPr lang="en-US" sz="2800" b="1" dirty="0" err="1"/>
              <a:t>disusun</a:t>
            </a:r>
            <a:r>
              <a:rPr lang="en-US" sz="2800" b="1" dirty="0"/>
              <a:t>  </a:t>
            </a:r>
            <a:r>
              <a:rPr lang="en-US" sz="2800" b="1" dirty="0" err="1"/>
              <a:t>secara</a:t>
            </a:r>
            <a:r>
              <a:rPr lang="en-US" sz="2800" b="1" dirty="0"/>
              <a:t>  </a:t>
            </a:r>
            <a:r>
              <a:rPr lang="en-US" sz="2800" b="1" dirty="0" err="1"/>
              <a:t>sistematis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/>
              <a:t>logis</a:t>
            </a:r>
            <a:r>
              <a:rPr lang="en-US" sz="2800" b="1" dirty="0" smtClean="0"/>
              <a:t>”.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8029" y="3200506"/>
            <a:ext cx="43007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Kata </a:t>
            </a:r>
            <a:r>
              <a:rPr lang="en-US" sz="2000" dirty="0" err="1"/>
              <a:t>logis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kata </a:t>
            </a:r>
            <a:r>
              <a:rPr lang="en-US" sz="2000" dirty="0" err="1"/>
              <a:t>kunci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. </a:t>
            </a:r>
            <a:r>
              <a:rPr lang="en-US" sz="2000" dirty="0" err="1"/>
              <a:t>Langkah-langkah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logis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ditentukan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85" y="3138529"/>
            <a:ext cx="1936268" cy="283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7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7802738" y="1329389"/>
            <a:ext cx="3080825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28223" y="1329389"/>
            <a:ext cx="2596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Contoh</a:t>
            </a:r>
            <a:r>
              <a:rPr lang="en-US" sz="2400" b="1" dirty="0"/>
              <a:t> </a:t>
            </a:r>
            <a:r>
              <a:rPr lang="en-US" sz="2400" b="1" dirty="0" err="1"/>
              <a:t>Algoritma</a:t>
            </a:r>
            <a:r>
              <a:rPr lang="en-US" sz="2400" b="1" dirty="0"/>
              <a:t> 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8029" y="1911946"/>
            <a:ext cx="10340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1.   </a:t>
            </a:r>
            <a:r>
              <a:rPr lang="en-US" sz="2400" dirty="0" err="1"/>
              <a:t>Nyalakan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2.   </a:t>
            </a:r>
            <a:r>
              <a:rPr lang="en-US" sz="2400" dirty="0" err="1"/>
              <a:t>Buka</a:t>
            </a:r>
            <a:r>
              <a:rPr lang="en-US" sz="2400" dirty="0"/>
              <a:t> browser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3.   </a:t>
            </a:r>
            <a:r>
              <a:rPr lang="en-US" sz="2400" dirty="0" err="1"/>
              <a:t>Ketik</a:t>
            </a:r>
            <a:r>
              <a:rPr lang="en-US" sz="2400" dirty="0"/>
              <a:t> www.yahoo.co.id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browser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4.   Login, </a:t>
            </a:r>
            <a:r>
              <a:rPr lang="en-US" sz="2400" dirty="0" err="1"/>
              <a:t>masukkan</a:t>
            </a:r>
            <a:r>
              <a:rPr lang="en-US" sz="2400" dirty="0"/>
              <a:t> </a:t>
            </a:r>
            <a:r>
              <a:rPr lang="en-US" sz="2400" dirty="0" err="1"/>
              <a:t>UserID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5.   </a:t>
            </a:r>
            <a:r>
              <a:rPr lang="en-US" sz="2400" dirty="0" err="1"/>
              <a:t>Masukkan</a:t>
            </a:r>
            <a:r>
              <a:rPr lang="en-US" sz="2400" dirty="0"/>
              <a:t> password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6.   </a:t>
            </a:r>
            <a:r>
              <a:rPr lang="en-US" sz="2400" dirty="0" err="1"/>
              <a:t>Pilih</a:t>
            </a:r>
            <a:r>
              <a:rPr lang="en-US" sz="2400" dirty="0"/>
              <a:t>/</a:t>
            </a:r>
            <a:r>
              <a:rPr lang="en-US" sz="2400" dirty="0" err="1"/>
              <a:t>Klik</a:t>
            </a:r>
            <a:r>
              <a:rPr lang="en-US" sz="2400" dirty="0"/>
              <a:t> </a:t>
            </a:r>
            <a:r>
              <a:rPr lang="en-US" sz="2400" dirty="0" err="1"/>
              <a:t>tombol</a:t>
            </a:r>
            <a:r>
              <a:rPr lang="en-US" sz="2400" dirty="0"/>
              <a:t> </a:t>
            </a:r>
            <a:r>
              <a:rPr lang="en-US" sz="2400" dirty="0" err="1"/>
              <a:t>Tulis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7.   </a:t>
            </a:r>
            <a:r>
              <a:rPr lang="en-US" sz="2400" dirty="0" err="1"/>
              <a:t>Masukkan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email </a:t>
            </a:r>
            <a:r>
              <a:rPr lang="en-US" sz="2400" dirty="0" err="1"/>
              <a:t>tujuan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8.   </a:t>
            </a:r>
            <a:r>
              <a:rPr lang="en-US" sz="2400" dirty="0" err="1"/>
              <a:t>Masukkan</a:t>
            </a:r>
            <a:r>
              <a:rPr lang="en-US" sz="2400" dirty="0"/>
              <a:t> </a:t>
            </a:r>
            <a:r>
              <a:rPr lang="en-US" sz="2400" dirty="0" err="1"/>
              <a:t>judul</a:t>
            </a:r>
            <a:r>
              <a:rPr lang="en-US" sz="2400" dirty="0"/>
              <a:t> email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9.   </a:t>
            </a:r>
            <a:r>
              <a:rPr lang="en-US" sz="2400" dirty="0" err="1"/>
              <a:t>Masukkan</a:t>
            </a:r>
            <a:r>
              <a:rPr lang="en-US" sz="2400" dirty="0"/>
              <a:t> </a:t>
            </a: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10. </a:t>
            </a:r>
            <a:r>
              <a:rPr lang="en-US" sz="2400" dirty="0" err="1"/>
              <a:t>Pilih</a:t>
            </a:r>
            <a:r>
              <a:rPr lang="en-US" sz="2400" dirty="0"/>
              <a:t>/</a:t>
            </a:r>
            <a:r>
              <a:rPr lang="en-US" sz="2400" dirty="0" err="1"/>
              <a:t>Klik</a:t>
            </a:r>
            <a:r>
              <a:rPr lang="en-US" sz="2400" dirty="0"/>
              <a:t> </a:t>
            </a:r>
            <a:r>
              <a:rPr lang="en-US" sz="2400" dirty="0" err="1"/>
              <a:t>tombol</a:t>
            </a:r>
            <a:r>
              <a:rPr lang="en-US" sz="2400" dirty="0"/>
              <a:t> </a:t>
            </a:r>
            <a:r>
              <a:rPr lang="en-US" sz="2400" dirty="0" err="1"/>
              <a:t>kirim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85" y="3138529"/>
            <a:ext cx="1936268" cy="283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059" y="5326771"/>
            <a:ext cx="968134" cy="1418512"/>
          </a:xfrm>
          <a:prstGeom prst="rect">
            <a:avLst/>
          </a:prstGeom>
        </p:spPr>
      </p:pic>
      <p:sp>
        <p:nvSpPr>
          <p:cNvPr id="15" name="Snip Diagonal Corner Rectangle 14"/>
          <p:cNvSpPr/>
          <p:nvPr/>
        </p:nvSpPr>
        <p:spPr>
          <a:xfrm>
            <a:off x="7802738" y="1329389"/>
            <a:ext cx="3080825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28223" y="1329389"/>
            <a:ext cx="2730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Sifat-sifat</a:t>
            </a:r>
            <a:r>
              <a:rPr lang="en-US" sz="2400" b="1" dirty="0"/>
              <a:t> </a:t>
            </a:r>
            <a:r>
              <a:rPr lang="en-US" sz="2400" b="1" dirty="0" err="1"/>
              <a:t>Algoritma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8029" y="1911946"/>
            <a:ext cx="109016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 err="1"/>
              <a:t>Banyaknya</a:t>
            </a:r>
            <a:r>
              <a:rPr lang="en-US" sz="2800" b="1" dirty="0"/>
              <a:t> </a:t>
            </a:r>
            <a:r>
              <a:rPr lang="en-US" sz="2800" b="1" dirty="0" err="1"/>
              <a:t>langkah</a:t>
            </a:r>
            <a:r>
              <a:rPr lang="en-US" sz="2800" b="1" dirty="0"/>
              <a:t> yang </a:t>
            </a:r>
            <a:r>
              <a:rPr lang="en-US" sz="2800" b="1" dirty="0" err="1"/>
              <a:t>hingga</a:t>
            </a:r>
            <a:r>
              <a:rPr lang="en-US" sz="2800" dirty="0"/>
              <a:t>. </a:t>
            </a:r>
            <a:r>
              <a:rPr lang="en-US" sz="2800" dirty="0" err="1"/>
              <a:t>Banyaknya</a:t>
            </a:r>
            <a:r>
              <a:rPr lang="en-US" sz="2800" dirty="0"/>
              <a:t>  </a:t>
            </a:r>
            <a:r>
              <a:rPr lang="en-US" sz="2800" dirty="0" err="1"/>
              <a:t>intruksi</a:t>
            </a:r>
            <a:r>
              <a:rPr lang="en-US" sz="2800" dirty="0"/>
              <a:t>  </a:t>
            </a:r>
            <a:r>
              <a:rPr lang="en-US" sz="2800" dirty="0" err="1"/>
              <a:t>atau</a:t>
            </a:r>
            <a:r>
              <a:rPr lang="en-US" sz="2800" dirty="0"/>
              <a:t>  </a:t>
            </a:r>
            <a:r>
              <a:rPr lang="en-US" sz="2800" dirty="0" err="1"/>
              <a:t>langkah</a:t>
            </a:r>
            <a:r>
              <a:rPr lang="en-US" sz="2800" dirty="0"/>
              <a:t>  </a:t>
            </a:r>
            <a:r>
              <a:rPr lang="en-US" sz="2800" dirty="0" err="1"/>
              <a:t>haruslah</a:t>
            </a:r>
            <a:r>
              <a:rPr lang="en-US" sz="2800" dirty="0"/>
              <a:t>  </a:t>
            </a:r>
            <a:r>
              <a:rPr lang="en-US" sz="2800" dirty="0" err="1"/>
              <a:t>berhingga</a:t>
            </a:r>
            <a:r>
              <a:rPr lang="en-US" sz="2800" dirty="0"/>
              <a:t>,  </a:t>
            </a:r>
            <a:r>
              <a:rPr lang="en-US" sz="2800" dirty="0" err="1"/>
              <a:t>jika</a:t>
            </a:r>
            <a:r>
              <a:rPr lang="en-US" sz="2800" dirty="0"/>
              <a:t>  </a:t>
            </a:r>
            <a:r>
              <a:rPr lang="en-US" sz="2800" dirty="0" err="1"/>
              <a:t>tidak</a:t>
            </a:r>
            <a:r>
              <a:rPr lang="en-US" sz="2800" dirty="0"/>
              <a:t>  </a:t>
            </a:r>
            <a:r>
              <a:rPr lang="en-US" sz="2800" dirty="0" err="1"/>
              <a:t>demikian</a:t>
            </a:r>
            <a:r>
              <a:rPr lang="en-US" sz="2800" dirty="0"/>
              <a:t>,   proses  yang  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memerlukan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yang </a:t>
            </a:r>
            <a:r>
              <a:rPr lang="en-US" sz="2800" dirty="0" err="1"/>
              <a:t>relatif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lama.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 err="1"/>
              <a:t>Jelas</a:t>
            </a:r>
            <a:r>
              <a:rPr lang="en-US" sz="2800" b="1" dirty="0"/>
              <a:t> </a:t>
            </a:r>
            <a:r>
              <a:rPr lang="en-US" sz="2800" b="1" dirty="0" err="1"/>
              <a:t>pada</a:t>
            </a:r>
            <a:r>
              <a:rPr lang="en-US" sz="2800" b="1" dirty="0"/>
              <a:t> </a:t>
            </a:r>
            <a:r>
              <a:rPr lang="en-US" sz="2800" b="1" dirty="0" err="1"/>
              <a:t>setiap</a:t>
            </a:r>
            <a:r>
              <a:rPr lang="en-US" sz="2800" b="1" dirty="0"/>
              <a:t> </a:t>
            </a:r>
            <a:r>
              <a:rPr lang="en-US" sz="2800" b="1" dirty="0" err="1"/>
              <a:t>langkahnya</a:t>
            </a:r>
            <a:r>
              <a:rPr lang="en-US" sz="2800" b="1" dirty="0"/>
              <a:t>. 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langkah</a:t>
            </a:r>
            <a:r>
              <a:rPr lang="en-US" sz="2800" dirty="0"/>
              <a:t> </a:t>
            </a:r>
            <a:r>
              <a:rPr lang="en-US" sz="2800" dirty="0" err="1"/>
              <a:t>didalam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arti</a:t>
            </a:r>
            <a:r>
              <a:rPr lang="en-US" sz="2800" dirty="0"/>
              <a:t> yang </a:t>
            </a:r>
            <a:r>
              <a:rPr lang="en-US" sz="2800" dirty="0" err="1"/>
              <a:t>khusus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spesifik</a:t>
            </a:r>
            <a:r>
              <a:rPr lang="en-US" sz="2800" dirty="0"/>
              <a:t>,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langkah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diperuntukkan</a:t>
            </a:r>
            <a:r>
              <a:rPr lang="en-US" sz="2800" dirty="0"/>
              <a:t> </a:t>
            </a:r>
            <a:r>
              <a:rPr lang="en-US" sz="2800" dirty="0" err="1"/>
              <a:t>bagi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nantinya</a:t>
            </a:r>
            <a:r>
              <a:rPr lang="en-US" sz="28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 err="1"/>
              <a:t>Batasan</a:t>
            </a:r>
            <a:r>
              <a:rPr lang="en-US" sz="2800" b="1" dirty="0"/>
              <a:t> </a:t>
            </a:r>
            <a:r>
              <a:rPr lang="en-US" sz="2800" b="1" dirty="0" err="1"/>
              <a:t>dari</a:t>
            </a:r>
            <a:r>
              <a:rPr lang="en-US" sz="2800" b="1" dirty="0"/>
              <a:t> </a:t>
            </a:r>
            <a:r>
              <a:rPr lang="en-US" sz="2800" b="1" dirty="0" err="1"/>
              <a:t>rangkaian</a:t>
            </a:r>
            <a:r>
              <a:rPr lang="en-US" sz="2800" b="1" dirty="0"/>
              <a:t> proses</a:t>
            </a:r>
            <a:r>
              <a:rPr lang="en-US" sz="2800" dirty="0"/>
              <a:t>. </a:t>
            </a:r>
            <a:r>
              <a:rPr lang="en-US" sz="2800" dirty="0" err="1"/>
              <a:t>Rangkaian</a:t>
            </a:r>
            <a:r>
              <a:rPr lang="en-US" sz="2800" dirty="0"/>
              <a:t>  proses  yang  </a:t>
            </a:r>
            <a:r>
              <a:rPr lang="en-US" sz="2800" dirty="0" err="1"/>
              <a:t>berisi</a:t>
            </a:r>
            <a:r>
              <a:rPr lang="en-US" sz="2800" dirty="0"/>
              <a:t>  </a:t>
            </a:r>
            <a:r>
              <a:rPr lang="en-US" sz="2800" dirty="0" err="1"/>
              <a:t>langkah</a:t>
            </a:r>
            <a:r>
              <a:rPr lang="en-US" sz="2800" dirty="0"/>
              <a:t> -</a:t>
            </a:r>
            <a:r>
              <a:rPr lang="en-US" sz="2800" dirty="0" err="1"/>
              <a:t>langkah</a:t>
            </a:r>
            <a:r>
              <a:rPr lang="en-US" sz="2800" dirty="0"/>
              <a:t>  </a:t>
            </a:r>
            <a:r>
              <a:rPr lang="en-US" sz="2800" dirty="0" err="1"/>
              <a:t>dari</a:t>
            </a:r>
            <a:r>
              <a:rPr lang="en-US" sz="2800" dirty="0"/>
              <a:t>  </a:t>
            </a:r>
            <a:r>
              <a:rPr lang="en-US" sz="2800" dirty="0" err="1"/>
              <a:t>suatu</a:t>
            </a:r>
            <a:r>
              <a:rPr lang="en-US" sz="2800" dirty="0"/>
              <a:t>  </a:t>
            </a:r>
            <a:r>
              <a:rPr lang="en-US" sz="2800" dirty="0" err="1"/>
              <a:t>algoritma</a:t>
            </a:r>
            <a:r>
              <a:rPr lang="en-US" sz="2800" dirty="0"/>
              <a:t>  yang  </a:t>
            </a:r>
            <a:r>
              <a:rPr lang="en-US" sz="2800" dirty="0" err="1"/>
              <a:t>akan</a:t>
            </a:r>
            <a:r>
              <a:rPr lang="en-US" sz="2800" dirty="0"/>
              <a:t>  </a:t>
            </a:r>
            <a:r>
              <a:rPr lang="en-US" sz="2800" dirty="0" err="1"/>
              <a:t>dilaksanakan</a:t>
            </a:r>
            <a:r>
              <a:rPr lang="en-US" sz="2800" dirty="0"/>
              <a:t>  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ditetapkan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pasti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43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059" y="5326771"/>
            <a:ext cx="968134" cy="1418512"/>
          </a:xfrm>
          <a:prstGeom prst="rect">
            <a:avLst/>
          </a:prstGeom>
        </p:spPr>
      </p:pic>
      <p:sp>
        <p:nvSpPr>
          <p:cNvPr id="15" name="Snip Diagonal Corner Rectangle 14"/>
          <p:cNvSpPr/>
          <p:nvPr/>
        </p:nvSpPr>
        <p:spPr>
          <a:xfrm>
            <a:off x="7802738" y="1329389"/>
            <a:ext cx="3080825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28223" y="1329389"/>
            <a:ext cx="2730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Sifat-sifat</a:t>
            </a:r>
            <a:r>
              <a:rPr lang="en-US" sz="2400" b="1" dirty="0"/>
              <a:t> </a:t>
            </a:r>
            <a:r>
              <a:rPr lang="en-US" sz="2400" b="1" dirty="0" err="1"/>
              <a:t>Algoritma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8029" y="1911946"/>
            <a:ext cx="109016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 err="1" smtClean="0"/>
              <a:t>Batasan</a:t>
            </a:r>
            <a:r>
              <a:rPr lang="en-US" sz="2800" b="1" dirty="0" smtClean="0"/>
              <a:t> </a:t>
            </a:r>
            <a:r>
              <a:rPr lang="en-US" sz="2800" b="1" dirty="0" err="1"/>
              <a:t>dari</a:t>
            </a:r>
            <a:r>
              <a:rPr lang="en-US" sz="2800" b="1" dirty="0"/>
              <a:t> input </a:t>
            </a:r>
            <a:r>
              <a:rPr lang="en-US" sz="2800" b="1" dirty="0" err="1"/>
              <a:t>dan</a:t>
            </a:r>
            <a:r>
              <a:rPr lang="en-US" sz="2800" b="1" dirty="0"/>
              <a:t> output</a:t>
            </a:r>
            <a:r>
              <a:rPr lang="en-US" sz="2800" dirty="0"/>
              <a:t>. Input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yang </a:t>
            </a:r>
            <a:r>
              <a:rPr lang="en-US" sz="2800" dirty="0" err="1"/>
              <a:t>bersangkutan</a:t>
            </a:r>
            <a:r>
              <a:rPr lang="en-US" sz="2800" dirty="0"/>
              <a:t>. Output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 </a:t>
            </a:r>
            <a:r>
              <a:rPr lang="en-US" sz="2800" dirty="0" err="1"/>
              <a:t>pemrosesan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input.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 err="1"/>
              <a:t>Efektivitas</a:t>
            </a:r>
            <a:r>
              <a:rPr lang="en-US" sz="2800" dirty="0"/>
              <a:t>. </a:t>
            </a:r>
            <a:r>
              <a:rPr lang="en-US" sz="2800" dirty="0" err="1"/>
              <a:t>Intruksi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memerintahkan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agar </a:t>
            </a:r>
            <a:r>
              <a:rPr lang="en-US" sz="2800" dirty="0" err="1"/>
              <a:t>hanya</a:t>
            </a:r>
            <a:r>
              <a:rPr lang="en-US" sz="2800" dirty="0"/>
              <a:t>  </a:t>
            </a:r>
            <a:r>
              <a:rPr lang="en-US" sz="2800" dirty="0" err="1"/>
              <a:t>melaksanakan</a:t>
            </a:r>
            <a:r>
              <a:rPr lang="en-US" sz="2800" dirty="0"/>
              <a:t> </a:t>
            </a:r>
            <a:r>
              <a:rPr lang="en-US" sz="2800" dirty="0" err="1"/>
              <a:t>penugasan</a:t>
            </a:r>
            <a:r>
              <a:rPr lang="en-US" sz="2800" dirty="0"/>
              <a:t> yang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dilaksanakannya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.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melaksanakan</a:t>
            </a:r>
            <a:r>
              <a:rPr lang="en-US" sz="2800" dirty="0"/>
              <a:t> </a:t>
            </a:r>
            <a:r>
              <a:rPr lang="en-US" sz="2800" dirty="0" err="1"/>
              <a:t>intruksi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informasinya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lengkap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 err="1"/>
              <a:t>Batasan</a:t>
            </a:r>
            <a:r>
              <a:rPr lang="en-US" sz="2800" b="1" dirty="0"/>
              <a:t> </a:t>
            </a:r>
            <a:r>
              <a:rPr lang="en-US" sz="2800" b="1" dirty="0" err="1"/>
              <a:t>ruang</a:t>
            </a:r>
            <a:r>
              <a:rPr lang="en-US" sz="2800" b="1" dirty="0"/>
              <a:t> </a:t>
            </a:r>
            <a:r>
              <a:rPr lang="en-US" sz="2800" b="1" dirty="0" err="1"/>
              <a:t>lingkup</a:t>
            </a:r>
            <a:r>
              <a:rPr lang="en-US" sz="2800" dirty="0"/>
              <a:t>.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diperuntukkan</a:t>
            </a:r>
            <a:r>
              <a:rPr lang="en-US" sz="2800" dirty="0"/>
              <a:t> </a:t>
            </a:r>
            <a:r>
              <a:rPr lang="en-US" sz="2800" dirty="0" err="1"/>
              <a:t>bagi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00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059" y="5326771"/>
            <a:ext cx="968134" cy="1418512"/>
          </a:xfrm>
          <a:prstGeom prst="rect">
            <a:avLst/>
          </a:prstGeom>
        </p:spPr>
      </p:pic>
      <p:sp>
        <p:nvSpPr>
          <p:cNvPr id="15" name="Snip Diagonal Corner Rectangle 14"/>
          <p:cNvSpPr/>
          <p:nvPr/>
        </p:nvSpPr>
        <p:spPr>
          <a:xfrm>
            <a:off x="7802738" y="1329389"/>
            <a:ext cx="3080825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28223" y="1329389"/>
            <a:ext cx="2422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Ciri-ciri</a:t>
            </a:r>
            <a:r>
              <a:rPr lang="en-US" sz="2400" b="1" dirty="0"/>
              <a:t> </a:t>
            </a:r>
            <a:r>
              <a:rPr lang="en-US" sz="2400" b="1" dirty="0" err="1"/>
              <a:t>Algoritma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8029" y="1911946"/>
            <a:ext cx="74401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sv-SE" sz="2800" dirty="0"/>
              <a:t>Ada Input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sv-SE" sz="2800" dirty="0"/>
              <a:t>Ada Proses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sv-SE" sz="2800" dirty="0"/>
              <a:t>Ada Output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sv-SE" sz="2800" dirty="0"/>
              <a:t>Memiliki intruksi-instruksi yang jelas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sv-SE" sz="2800" dirty="0"/>
              <a:t>Ada Batasan, algoritma harus memiliki titik </a:t>
            </a:r>
            <a:r>
              <a:rPr lang="sv-SE" sz="2800" dirty="0" smtClean="0"/>
              <a:t>berhenti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1413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059" y="5326771"/>
            <a:ext cx="968134" cy="1418512"/>
          </a:xfrm>
          <a:prstGeom prst="rect">
            <a:avLst/>
          </a:prstGeom>
        </p:spPr>
      </p:pic>
      <p:sp>
        <p:nvSpPr>
          <p:cNvPr id="15" name="Snip Diagonal Corner Rectangle 14"/>
          <p:cNvSpPr/>
          <p:nvPr/>
        </p:nvSpPr>
        <p:spPr>
          <a:xfrm>
            <a:off x="7802738" y="1329389"/>
            <a:ext cx="4041401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28223" y="1329389"/>
            <a:ext cx="381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/>
              <a:t>Tujuan</a:t>
            </a:r>
            <a:r>
              <a:rPr lang="en-US" sz="2400" b="1" u="sng" dirty="0"/>
              <a:t> </a:t>
            </a:r>
            <a:r>
              <a:rPr lang="en-US" sz="2400" b="1" u="sng" dirty="0" err="1"/>
              <a:t>dan</a:t>
            </a:r>
            <a:r>
              <a:rPr lang="en-US" sz="2400" b="1" u="sng" dirty="0"/>
              <a:t> </a:t>
            </a:r>
            <a:r>
              <a:rPr lang="en-US" sz="2400" b="1" u="sng" dirty="0" err="1"/>
              <a:t>Fungsi</a:t>
            </a:r>
            <a:r>
              <a:rPr lang="en-US" sz="2400" b="1" u="sng" dirty="0"/>
              <a:t> </a:t>
            </a:r>
            <a:r>
              <a:rPr lang="en-US" sz="2400" b="1" u="sng" dirty="0" err="1"/>
              <a:t>Algoritma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8029" y="1911946"/>
            <a:ext cx="95386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Tujuan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perencanaan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menyelesaikan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mendapatkan</a:t>
            </a:r>
            <a:r>
              <a:rPr lang="en-US" sz="2800" dirty="0"/>
              <a:t> </a:t>
            </a:r>
            <a:r>
              <a:rPr lang="en-US" sz="2800" dirty="0" err="1"/>
              <a:t>solusi</a:t>
            </a:r>
            <a:r>
              <a:rPr lang="en-US" sz="2800" dirty="0"/>
              <a:t> yang optimal.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r>
              <a:rPr lang="en-US" sz="2800" b="1" dirty="0" err="1"/>
              <a:t>Fungsi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/>
              <a:t>Membantu</a:t>
            </a:r>
            <a:r>
              <a:rPr lang="en-US" sz="2800" dirty="0"/>
              <a:t> </a:t>
            </a:r>
            <a:r>
              <a:rPr lang="en-US" sz="2800" dirty="0" err="1"/>
              <a:t>memudahkan</a:t>
            </a:r>
            <a:r>
              <a:rPr lang="en-US" sz="2800" dirty="0"/>
              <a:t> </a:t>
            </a:r>
            <a:r>
              <a:rPr lang="en-US" sz="2800" dirty="0" err="1"/>
              <a:t>pembuatan</a:t>
            </a:r>
            <a:r>
              <a:rPr lang="en-US" sz="2800" dirty="0"/>
              <a:t> program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umum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Menghasilkan</a:t>
            </a:r>
            <a:r>
              <a:rPr lang="en-US" sz="2800" dirty="0"/>
              <a:t>  program yang  </a:t>
            </a:r>
            <a:r>
              <a:rPr lang="en-US" sz="2800" dirty="0" err="1"/>
              <a:t>terstruktur</a:t>
            </a:r>
            <a:r>
              <a:rPr lang="en-US" sz="2800" dirty="0"/>
              <a:t>  </a:t>
            </a:r>
            <a:r>
              <a:rPr lang="en-US" sz="2800" dirty="0" err="1"/>
              <a:t>serta</a:t>
            </a:r>
            <a:r>
              <a:rPr lang="en-US" sz="2800" dirty="0"/>
              <a:t> output  yang  </a:t>
            </a:r>
            <a:r>
              <a:rPr lang="en-US" sz="2800" dirty="0" err="1"/>
              <a:t>sesuai</a:t>
            </a:r>
            <a:r>
              <a:rPr lang="en-US" sz="2800" dirty="0"/>
              <a:t> 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perencanaan</a:t>
            </a:r>
            <a:r>
              <a:rPr lang="en-US" sz="2800" dirty="0"/>
              <a:t>.</a:t>
            </a:r>
          </a:p>
          <a:p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22406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071" y="-62"/>
            <a:ext cx="12192000" cy="1955409"/>
            <a:chOff x="14071" y="-62"/>
            <a:chExt cx="12192000" cy="1955409"/>
          </a:xfrm>
        </p:grpSpPr>
        <p:sp>
          <p:nvSpPr>
            <p:cNvPr id="4" name="Rectangle 3"/>
            <p:cNvSpPr/>
            <p:nvPr/>
          </p:nvSpPr>
          <p:spPr>
            <a:xfrm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ambar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7" y="319932"/>
            <a:ext cx="1123165" cy="1257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8" name="Group 7"/>
          <p:cNvGrpSpPr/>
          <p:nvPr/>
        </p:nvGrpSpPr>
        <p:grpSpPr>
          <a:xfrm rot="10800000">
            <a:off x="0" y="5824025"/>
            <a:ext cx="12192000" cy="1033974"/>
            <a:chOff x="14071" y="-62"/>
            <a:chExt cx="12192000" cy="1955409"/>
          </a:xfrm>
        </p:grpSpPr>
        <p:sp>
          <p:nvSpPr>
            <p:cNvPr id="9" name="Rectangle 8"/>
            <p:cNvSpPr/>
            <p:nvPr/>
          </p:nvSpPr>
          <p:spPr>
            <a:xfrm flipV="1">
              <a:off x="14071" y="-62"/>
              <a:ext cx="12192000" cy="1153551"/>
            </a:xfrm>
            <a:prstGeom prst="rect">
              <a:avLst/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11197883" y="1153489"/>
              <a:ext cx="994117" cy="801858"/>
            </a:xfrm>
            <a:prstGeom prst="triangle">
              <a:avLst>
                <a:gd name="adj" fmla="val 0"/>
              </a:avLst>
            </a:prstGeom>
            <a:solidFill>
              <a:srgbClr val="FFF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39359" y="0"/>
            <a:ext cx="2149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Materi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Kuliah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359" y="406733"/>
            <a:ext cx="79970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Algoritma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Dan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Pemograman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Dasar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059" y="5326771"/>
            <a:ext cx="968134" cy="1418512"/>
          </a:xfrm>
          <a:prstGeom prst="rect">
            <a:avLst/>
          </a:prstGeom>
        </p:spPr>
      </p:pic>
      <p:sp>
        <p:nvSpPr>
          <p:cNvPr id="15" name="Snip Diagonal Corner Rectangle 14"/>
          <p:cNvSpPr/>
          <p:nvPr/>
        </p:nvSpPr>
        <p:spPr>
          <a:xfrm>
            <a:off x="5188386" y="1272952"/>
            <a:ext cx="6614914" cy="461665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82673" y="1283054"/>
            <a:ext cx="6412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/>
              <a:t>Hubungan</a:t>
            </a:r>
            <a:r>
              <a:rPr lang="es-ES" sz="2400" b="1" dirty="0"/>
              <a:t> antara </a:t>
            </a:r>
            <a:r>
              <a:rPr lang="es-ES" sz="2400" b="1" dirty="0" err="1"/>
              <a:t>algoritma</a:t>
            </a:r>
            <a:r>
              <a:rPr lang="es-ES" sz="2400" b="1" dirty="0"/>
              <a:t>, </a:t>
            </a:r>
            <a:r>
              <a:rPr lang="es-ES" sz="2400" b="1" dirty="0" err="1"/>
              <a:t>masalah</a:t>
            </a:r>
            <a:r>
              <a:rPr lang="es-ES" sz="2400" b="1" dirty="0"/>
              <a:t> dan </a:t>
            </a:r>
            <a:r>
              <a:rPr lang="es-ES" sz="2400" b="1" dirty="0" err="1"/>
              <a:t>solusi</a:t>
            </a:r>
            <a:r>
              <a:rPr lang="es-ES" sz="2400" b="1" dirty="0"/>
              <a:t> :</a:t>
            </a:r>
            <a:endParaRPr lang="en-US" sz="24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367" y="2498751"/>
            <a:ext cx="105626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Penulisan</a:t>
            </a:r>
            <a:r>
              <a:rPr lang="en-US" sz="2400" i="1" dirty="0"/>
              <a:t> / </a:t>
            </a:r>
            <a:r>
              <a:rPr lang="en-US" sz="2400" i="1" dirty="0" err="1"/>
              <a:t>Penyajian</a:t>
            </a:r>
            <a:r>
              <a:rPr lang="en-US" sz="2400" i="1" dirty="0"/>
              <a:t> </a:t>
            </a:r>
            <a:r>
              <a:rPr lang="en-US" sz="2400" i="1" dirty="0" err="1"/>
              <a:t>Algoritma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/>
              <a:t>Natural Language / </a:t>
            </a:r>
            <a:r>
              <a:rPr lang="en-US" sz="2400" b="1" dirty="0" err="1"/>
              <a:t>Bahasa</a:t>
            </a:r>
            <a:r>
              <a:rPr lang="en-US" sz="2400" b="1" dirty="0"/>
              <a:t> Natural – </a:t>
            </a:r>
            <a:r>
              <a:rPr lang="en-US" sz="2400" b="1" dirty="0" err="1"/>
              <a:t>Alami</a:t>
            </a:r>
            <a:r>
              <a:rPr lang="en-US" sz="2400" b="1" dirty="0"/>
              <a:t>.</a:t>
            </a:r>
            <a:r>
              <a:rPr lang="en-US" sz="2400" dirty="0"/>
              <a:t> Cara </a:t>
            </a:r>
            <a:r>
              <a:rPr lang="en-US" sz="2400" dirty="0" err="1"/>
              <a:t>penulisan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yang </a:t>
            </a:r>
            <a:r>
              <a:rPr lang="en-US" sz="2400" dirty="0" err="1"/>
              <a:t>disajikan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.</a:t>
            </a:r>
          </a:p>
          <a:p>
            <a:r>
              <a:rPr lang="en-US" sz="2400" b="1" dirty="0" err="1"/>
              <a:t>Pseudocode</a:t>
            </a:r>
            <a:r>
              <a:rPr lang="en-US" sz="2400" dirty="0"/>
              <a:t>. Cara  </a:t>
            </a:r>
            <a:r>
              <a:rPr lang="en-US" sz="2400" dirty="0" err="1"/>
              <a:t>penulisan</a:t>
            </a:r>
            <a:r>
              <a:rPr lang="en-US" sz="2400" dirty="0"/>
              <a:t>  </a:t>
            </a:r>
            <a:r>
              <a:rPr lang="en-US" sz="2400" dirty="0" err="1"/>
              <a:t>algoritma</a:t>
            </a:r>
            <a:r>
              <a:rPr lang="en-US" sz="2400" dirty="0"/>
              <a:t>  </a:t>
            </a:r>
            <a:r>
              <a:rPr lang="en-US" sz="2400" dirty="0" err="1"/>
              <a:t>secara</a:t>
            </a:r>
            <a:r>
              <a:rPr lang="en-US" sz="2400" dirty="0"/>
              <a:t>  high-level  (level  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,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dituliskan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kombinasi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Inggris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notasi</a:t>
            </a:r>
            <a:r>
              <a:rPr lang="en-US" sz="2400" dirty="0"/>
              <a:t> </a:t>
            </a:r>
            <a:r>
              <a:rPr lang="en-US" sz="2400" dirty="0" err="1"/>
              <a:t>matematika</a:t>
            </a:r>
            <a:r>
              <a:rPr lang="en-US" sz="2400" dirty="0"/>
              <a:t>.</a:t>
            </a:r>
          </a:p>
          <a:p>
            <a:r>
              <a:rPr lang="en-US" sz="2400" b="1" dirty="0"/>
              <a:t>Flowchart</a:t>
            </a:r>
            <a:r>
              <a:rPr lang="en-US" sz="2400" dirty="0"/>
              <a:t>. Cara  </a:t>
            </a:r>
            <a:r>
              <a:rPr lang="en-US" sz="2400" dirty="0" err="1"/>
              <a:t>penulisan</a:t>
            </a:r>
            <a:r>
              <a:rPr lang="en-US" sz="2400" dirty="0"/>
              <a:t>  </a:t>
            </a:r>
            <a:r>
              <a:rPr lang="en-US" sz="2400" dirty="0" err="1"/>
              <a:t>algoritma</a:t>
            </a:r>
            <a:r>
              <a:rPr lang="en-US" sz="2400" dirty="0"/>
              <a:t>  yang  </a:t>
            </a:r>
            <a:r>
              <a:rPr lang="en-US" sz="2400" dirty="0" err="1"/>
              <a:t>disajikan</a:t>
            </a:r>
            <a:r>
              <a:rPr lang="en-US" sz="2400" dirty="0"/>
              <a:t>  </a:t>
            </a:r>
            <a:r>
              <a:rPr lang="en-US" sz="2400" dirty="0" err="1"/>
              <a:t>dalam</a:t>
            </a:r>
            <a:r>
              <a:rPr lang="en-US" sz="2400" dirty="0"/>
              <a:t>  </a:t>
            </a:r>
            <a:r>
              <a:rPr lang="en-US" sz="2400" dirty="0" err="1"/>
              <a:t>bentuk</a:t>
            </a:r>
            <a:r>
              <a:rPr lang="en-US" sz="2400" dirty="0"/>
              <a:t> diagram </a:t>
            </a:r>
            <a:r>
              <a:rPr lang="en-US" sz="2400" dirty="0" err="1"/>
              <a:t>alur</a:t>
            </a:r>
            <a:r>
              <a:rPr lang="en-US" sz="2400" dirty="0"/>
              <a:t> yang  </a:t>
            </a:r>
            <a:r>
              <a:rPr lang="en-US" sz="2400" dirty="0" err="1"/>
              <a:t>menggambarkan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</a:t>
            </a:r>
            <a:r>
              <a:rPr lang="en-US" sz="2400" dirty="0" err="1"/>
              <a:t>langkah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proses.</a:t>
            </a:r>
          </a:p>
        </p:txBody>
      </p:sp>
      <p:pic>
        <p:nvPicPr>
          <p:cNvPr id="2050" name="Picture 2" descr="https://3.bp.blogspot.com/-n236q0HLjk0/UHlgaQjzUqI/AAAAAAAAABw/oRUwkkNx7qY/s1600/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673" y="2345197"/>
            <a:ext cx="4190417" cy="59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24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400</Words>
  <Application>Microsoft Office PowerPoint</Application>
  <PresentationFormat>Widescreen</PresentationFormat>
  <Paragraphs>144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Impact</vt:lpstr>
      <vt:lpstr>Wingdings</vt:lpstr>
      <vt:lpstr>Office Theme</vt:lpstr>
      <vt:lpstr>Algoritma dan Pemograman Dasar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Pemograman Dasar</dc:title>
  <dc:creator>hd</dc:creator>
  <cp:lastModifiedBy>hd</cp:lastModifiedBy>
  <cp:revision>26</cp:revision>
  <dcterms:created xsi:type="dcterms:W3CDTF">2018-10-04T02:02:32Z</dcterms:created>
  <dcterms:modified xsi:type="dcterms:W3CDTF">2018-10-04T12:24:00Z</dcterms:modified>
</cp:coreProperties>
</file>