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3D02-E26C-4ECD-9300-5F176745738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Impact" panose="020B0806030902050204" pitchFamily="34" charset="0"/>
              </a:rPr>
              <a:t>Algoritma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Pemograman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Dasar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latin typeface="Impact" panose="020B0806030902050204" pitchFamily="34" charset="0"/>
              </a:rPr>
              <a:t>Dosen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Pengampu</a:t>
            </a:r>
            <a:endParaRPr lang="en-US" dirty="0" smtClean="0">
              <a:latin typeface="Impact" panose="020B0806030902050204" pitchFamily="34" charset="0"/>
            </a:endParaRPr>
          </a:p>
          <a:p>
            <a:pPr algn="r"/>
            <a:r>
              <a:rPr lang="en-US" dirty="0" smtClean="0">
                <a:latin typeface="Impact" panose="020B0806030902050204" pitchFamily="34" charset="0"/>
              </a:rPr>
              <a:t>Muhammad </a:t>
            </a:r>
            <a:r>
              <a:rPr lang="en-US" dirty="0" err="1" smtClean="0">
                <a:latin typeface="Impact" panose="020B0806030902050204" pitchFamily="34" charset="0"/>
              </a:rPr>
              <a:t>hadi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Saputra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026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10" y="730147"/>
            <a:ext cx="1516208" cy="16976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Connector 5"/>
          <p:cNvCxnSpPr/>
          <p:nvPr/>
        </p:nvCxnSpPr>
        <p:spPr>
          <a:xfrm flipV="1">
            <a:off x="1690255" y="3699164"/>
            <a:ext cx="8811490" cy="96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03273" y="3948546"/>
            <a:ext cx="5098472" cy="97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26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Simbol-simbol</a:t>
            </a:r>
            <a:r>
              <a:rPr lang="en-US" sz="2400" dirty="0"/>
              <a:t>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6" name="Picture 5" descr="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953350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91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Pembuatan</a:t>
            </a:r>
            <a:r>
              <a:rPr lang="en-US" sz="2400" dirty="0"/>
              <a:t>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129" y="2187372"/>
            <a:ext cx="8860771" cy="246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kaidah</a:t>
            </a:r>
            <a:r>
              <a:rPr lang="en-US" sz="2400" dirty="0"/>
              <a:t> yang </a:t>
            </a:r>
            <a:r>
              <a:rPr lang="en-US" sz="2400" dirty="0" err="1"/>
              <a:t>baku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Flowchart = </a:t>
            </a:r>
            <a:r>
              <a:rPr lang="en-US" sz="2400" dirty="0" err="1"/>
              <a:t>gambaran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Flowchart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pemrogram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pemrogram</a:t>
            </a:r>
            <a:r>
              <a:rPr lang="en-US" sz="2400" dirty="0"/>
              <a:t>	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3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Input</a:t>
            </a:r>
            <a:endParaRPr lang="en-US" sz="2400" dirty="0"/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Proses</a:t>
            </a:r>
            <a:endParaRPr lang="en-US" sz="2400" dirty="0"/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970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91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Pembuatan</a:t>
            </a:r>
            <a:r>
              <a:rPr lang="en-US" sz="2400" dirty="0"/>
              <a:t>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886077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pengulangan</a:t>
            </a:r>
            <a:r>
              <a:rPr lang="en-US" sz="2400" dirty="0"/>
              <a:t> proses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yang </a:t>
            </a:r>
            <a:r>
              <a:rPr lang="en-US" sz="2400" dirty="0" err="1"/>
              <a:t>berbelit</a:t>
            </a:r>
            <a:r>
              <a:rPr lang="en-US" sz="2400" dirty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jalannya</a:t>
            </a:r>
            <a:r>
              <a:rPr lang="en-US" sz="2400" dirty="0" smtClean="0"/>
              <a:t> </a:t>
            </a:r>
            <a:r>
              <a:rPr lang="en-US" sz="2400" dirty="0"/>
              <a:t>proses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Jalannya</a:t>
            </a:r>
            <a:r>
              <a:rPr lang="en-US" sz="2400" dirty="0"/>
              <a:t> proses </a:t>
            </a:r>
            <a:r>
              <a:rPr lang="en-US" sz="2400" dirty="0" err="1"/>
              <a:t>digambarkan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memperjelas</a:t>
            </a:r>
            <a:r>
              <a:rPr lang="en-US" sz="2400" dirty="0" smtClean="0"/>
              <a:t>.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/>
              <a:t>flowchart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START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diakhiri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END.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62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1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18" y="1219200"/>
            <a:ext cx="3784946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262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1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6" name="Picture 5" descr="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45" y="1889214"/>
            <a:ext cx="68580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Soal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8860771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keliling</a:t>
            </a:r>
            <a:r>
              <a:rPr lang="en-US" sz="2400" dirty="0" smtClean="0"/>
              <a:t> </a:t>
            </a:r>
            <a:r>
              <a:rPr lang="en-US" sz="2400" dirty="0" err="1" smtClean="0"/>
              <a:t>lingkaran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jari-jari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/>
              <a:t>flowchart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no 1 </a:t>
            </a:r>
            <a:r>
              <a:rPr lang="en-US" sz="2400" dirty="0" err="1" smtClean="0"/>
              <a:t>diatas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200" dirty="0" err="1" smtClean="0"/>
              <a:t>engecek</a:t>
            </a:r>
            <a:r>
              <a:rPr lang="en-US" sz="2200" dirty="0" smtClean="0"/>
              <a:t> </a:t>
            </a:r>
            <a:r>
              <a:rPr lang="en-US" sz="2200" dirty="0" err="1" smtClean="0"/>
              <a:t>bilangan</a:t>
            </a:r>
            <a:r>
              <a:rPr lang="en-US" sz="2200" dirty="0" smtClean="0"/>
              <a:t> di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2 </a:t>
            </a:r>
            <a:r>
              <a:rPr lang="en-US" sz="2200" dirty="0" err="1" smtClean="0"/>
              <a:t>bilangan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masukan</a:t>
            </a:r>
            <a:r>
              <a:rPr lang="en-US" sz="2200" dirty="0" smtClean="0"/>
              <a:t>, </a:t>
            </a: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ataukah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salah</a:t>
            </a:r>
            <a:r>
              <a:rPr lang="en-US" sz="2200" dirty="0" smtClean="0"/>
              <a:t> </a:t>
            </a:r>
            <a:r>
              <a:rPr lang="en-US" sz="2200" dirty="0" err="1" smtClean="0"/>
              <a:t>satunya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tampilkan</a:t>
            </a:r>
            <a:r>
              <a:rPr lang="en-US" sz="2200" dirty="0" smtClean="0"/>
              <a:t> </a:t>
            </a:r>
            <a:r>
              <a:rPr lang="en-US" sz="2200" dirty="0" err="1" smtClean="0"/>
              <a:t>hasilnya</a:t>
            </a:r>
            <a:r>
              <a:rPr lang="en-US" sz="2200" dirty="0" smtClean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/>
              <a:t>flowchart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no 3 </a:t>
            </a:r>
            <a:r>
              <a:rPr lang="en-US" sz="2400" dirty="0" err="1"/>
              <a:t>diatas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3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7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Algoritma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110318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Konsep Algoritma:</a:t>
            </a:r>
            <a:endParaRPr lang="en-US" sz="2000" dirty="0"/>
          </a:p>
          <a:p>
            <a:r>
              <a:rPr lang="id-ID" sz="2000" dirty="0"/>
              <a:t>Diketahui : 	Terdapat 2 Bejana kosong yang masing-masing berbeda ukuran</a:t>
            </a:r>
            <a:endParaRPr lang="en-US" sz="2000" dirty="0"/>
          </a:p>
          <a:p>
            <a:r>
              <a:rPr lang="id-ID" sz="2000" dirty="0"/>
              <a:t>		Bejana A berukuran 3 Liter dan Bejana B berukuran 5 Liter</a:t>
            </a:r>
            <a:endParaRPr lang="en-US" sz="2000" dirty="0"/>
          </a:p>
          <a:p>
            <a:r>
              <a:rPr lang="id-ID" sz="2000" dirty="0"/>
              <a:t>		Sumber air di dapat dari sumur yang airnya bisa di ambil terus</a:t>
            </a:r>
            <a:endParaRPr lang="en-US" sz="2000" dirty="0"/>
          </a:p>
          <a:p>
            <a:r>
              <a:rPr lang="id-ID" sz="2000" dirty="0"/>
              <a:t>Ditanya : 	Bagaimana cara kita mendapatkan 4 Liter air dari ke-2 Bejana tsb?</a:t>
            </a:r>
            <a:endParaRPr lang="en-US" sz="2000" dirty="0"/>
          </a:p>
          <a:p>
            <a:r>
              <a:rPr lang="id-ID" sz="2000" dirty="0"/>
              <a:t>Jawab :	</a:t>
            </a:r>
            <a:endParaRPr lang="en-US" sz="2000" dirty="0"/>
          </a:p>
          <a:p>
            <a:pPr lvl="0"/>
            <a:r>
              <a:rPr lang="id-ID" sz="2000" dirty="0"/>
              <a:t>Masukkan air ke 3 liter (A) hingga penuh</a:t>
            </a:r>
            <a:endParaRPr lang="en-US" sz="2000" dirty="0"/>
          </a:p>
          <a:p>
            <a:pPr lvl="0"/>
            <a:r>
              <a:rPr lang="id-ID" sz="2000" dirty="0"/>
              <a:t>Masukkan air 3 liter (A) ke 5 liter (B), sisa 2 liter (B)</a:t>
            </a:r>
            <a:endParaRPr lang="en-US" sz="2000" dirty="0"/>
          </a:p>
          <a:p>
            <a:pPr lvl="0"/>
            <a:r>
              <a:rPr lang="id-ID" sz="2000" dirty="0"/>
              <a:t>Masukkan air ke 3 liter (A) hingga penuh</a:t>
            </a:r>
            <a:endParaRPr lang="en-US" sz="2000" dirty="0"/>
          </a:p>
          <a:p>
            <a:pPr lvl="0"/>
            <a:r>
              <a:rPr lang="id-ID" sz="2000" dirty="0"/>
              <a:t>Tuangkan air 3 liter (A) ke sisa 2 liter (B), berarti sisa 1 liter di gelas 3 liter (A)</a:t>
            </a:r>
            <a:endParaRPr lang="en-US" sz="2000" dirty="0"/>
          </a:p>
          <a:p>
            <a:pPr lvl="0"/>
            <a:r>
              <a:rPr lang="id-ID" sz="2000" dirty="0"/>
              <a:t>Buang seluruh air di gelas 5 liter (B) tadi</a:t>
            </a:r>
            <a:endParaRPr lang="en-US" sz="2000" dirty="0"/>
          </a:p>
          <a:p>
            <a:pPr lvl="0"/>
            <a:r>
              <a:rPr lang="id-ID" sz="2000" dirty="0"/>
              <a:t>Tuangkan air 1 liter yg ada di gelas 3 liter (A) tadi ke 5 liter (B) yg kosong</a:t>
            </a:r>
            <a:endParaRPr lang="en-US" sz="2000" dirty="0"/>
          </a:p>
          <a:p>
            <a:pPr lvl="0"/>
            <a:r>
              <a:rPr lang="id-ID" sz="2000" dirty="0"/>
              <a:t>Masukkan air ke 3 liter (A) hingga penuh.</a:t>
            </a:r>
            <a:endParaRPr lang="en-US" sz="2000" dirty="0"/>
          </a:p>
          <a:p>
            <a:pPr lvl="0"/>
            <a:r>
              <a:rPr lang="id-ID" sz="2000" dirty="0"/>
              <a:t>Tuangkan 3 liter (A) ke gelas 5 liter (B) yang sudah ada 1 liter tadi, hingga kita dapat 4 liter.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7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Algoritma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9442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i="1" dirty="0"/>
              <a:t>Penugasan : Bagaimana cara kita mendapatkan 6 Liter air dari 2 buah bejana berukuran 5 Liter dan 7 </a:t>
            </a:r>
            <a:r>
              <a:rPr lang="id-ID" sz="4000" i="1" dirty="0" smtClean="0"/>
              <a:t>Liter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40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5600736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menganalisanya</a:t>
            </a:r>
            <a:r>
              <a:rPr lang="en-US" sz="2400" dirty="0" smtClean="0"/>
              <a:t>.</a:t>
            </a:r>
          </a:p>
          <a:p>
            <a:pPr marL="344488">
              <a:lnSpc>
                <a:spcPct val="80000"/>
              </a:lnSpc>
            </a:pPr>
            <a:r>
              <a:rPr lang="en-US" sz="2400" dirty="0" err="1" smtClean="0"/>
              <a:t>Mencakup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program, parameter yang </a:t>
            </a:r>
            <a:r>
              <a:rPr lang="en-US" sz="2400" dirty="0" err="1" smtClean="0"/>
              <a:t>digunakan,fasilitas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disediakan</a:t>
            </a:r>
            <a:r>
              <a:rPr lang="en-US" sz="2400" dirty="0"/>
              <a:t>,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program </a:t>
            </a:r>
            <a:r>
              <a:rPr lang="en-US" sz="2400" dirty="0"/>
              <a:t>yang </a:t>
            </a:r>
            <a:r>
              <a:rPr lang="en-US" sz="2400" dirty="0" err="1"/>
              <a:t>digunakan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Merealisasikan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pic>
        <p:nvPicPr>
          <p:cNvPr id="16" name="Picture 4" descr="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77" y="2266171"/>
            <a:ext cx="4648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8860771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GB" sz="2400" dirty="0" err="1"/>
              <a:t>urutan-urutan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instruksi</a:t>
            </a:r>
            <a:r>
              <a:rPr lang="en-GB" sz="2400" dirty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 </a:t>
            </a:r>
            <a:r>
              <a:rPr lang="en-GB" sz="2400" dirty="0" err="1" smtClean="0"/>
              <a:t>langkah-langkah</a:t>
            </a:r>
            <a:r>
              <a:rPr lang="en-GB" sz="2400" dirty="0" smtClean="0"/>
              <a:t>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menyelesaikan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masalah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blueprint </a:t>
            </a:r>
            <a:r>
              <a:rPr lang="en-US" sz="2400" dirty="0" err="1"/>
              <a:t>dari</a:t>
            </a:r>
            <a:r>
              <a:rPr lang="en-US" sz="2400" dirty="0"/>
              <a:t> program.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Sebaiknya</a:t>
            </a:r>
            <a:r>
              <a:rPr lang="en-US" sz="2400" dirty="0" smtClean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: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Ada </a:t>
            </a:r>
            <a:r>
              <a:rPr lang="en-US" sz="2400" dirty="0"/>
              <a:t>input </a:t>
            </a:r>
            <a:r>
              <a:rPr lang="en-US" sz="2400" dirty="0" err="1"/>
              <a:t>dan</a:t>
            </a:r>
            <a:r>
              <a:rPr lang="en-US" sz="2400" dirty="0"/>
              <a:t> output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/>
              <a:t>Efektivitas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/>
              <a:t>Terstruktur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8860771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Bagan-bagan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penyajian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Ada 2 </a:t>
            </a:r>
            <a:r>
              <a:rPr lang="en-US" sz="2400" dirty="0" err="1"/>
              <a:t>macam</a:t>
            </a:r>
            <a:r>
              <a:rPr lang="en-US" sz="2400" dirty="0"/>
              <a:t> Flowchart :</a:t>
            </a:r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System </a:t>
            </a:r>
            <a:r>
              <a:rPr lang="en-US" sz="2400" dirty="0"/>
              <a:t>Flowchart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 </a:t>
            </a:r>
            <a:r>
              <a:rPr lang="en-US" sz="2400" dirty="0" err="1"/>
              <a:t>urutan</a:t>
            </a:r>
            <a:r>
              <a:rPr lang="en-US" sz="2400" dirty="0"/>
              <a:t> proses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system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media input, output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/>
              <a:t>media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proses </a:t>
            </a:r>
            <a:r>
              <a:rPr lang="en-US" sz="2400" dirty="0" err="1" smtClean="0"/>
              <a:t>pengolahan</a:t>
            </a:r>
            <a:r>
              <a:rPr lang="en-US" sz="2400" dirty="0" smtClean="0"/>
              <a:t> </a:t>
            </a:r>
            <a:r>
              <a:rPr lang="en-US" sz="2400" dirty="0"/>
              <a:t>data.</a:t>
            </a:r>
          </a:p>
          <a:p>
            <a:pPr marL="1257300" lvl="2" indent="-3429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Program </a:t>
            </a:r>
            <a:r>
              <a:rPr lang="en-US" sz="2400" dirty="0"/>
              <a:t>Flowchart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symbol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program.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6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5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Program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18138"/>
              </p:ext>
            </p:extLst>
          </p:nvPr>
        </p:nvGraphicFramePr>
        <p:xfrm>
          <a:off x="1742820" y="1276342"/>
          <a:ext cx="7941924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4167720" imgH="5996520" progId="Visio.Drawing.6">
                  <p:embed/>
                </p:oleObj>
              </mc:Choice>
              <mc:Fallback>
                <p:oleObj name="VISIO" r:id="rId4" imgW="4167720" imgH="5996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820" y="1276342"/>
                        <a:ext cx="7941924" cy="5486400"/>
                      </a:xfrm>
                      <a:prstGeom prst="rect">
                        <a:avLst/>
                      </a:prstGeom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26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Simbol-simbol</a:t>
            </a:r>
            <a:r>
              <a:rPr lang="en-US" sz="2400" dirty="0"/>
              <a:t>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8" y="1911946"/>
            <a:ext cx="886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/>
              <a:t>Flow Direction Symbols </a:t>
            </a:r>
            <a:r>
              <a:rPr lang="en-US" sz="2400" dirty="0"/>
              <a:t>(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penghubung</a:t>
            </a:r>
            <a:r>
              <a:rPr lang="en-US" sz="2400" dirty="0"/>
              <a:t> </a:t>
            </a:r>
            <a:r>
              <a:rPr lang="en-US" sz="2400" dirty="0" err="1"/>
              <a:t>alur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/>
              <a:t>Processing Symbols </a:t>
            </a:r>
            <a:r>
              <a:rPr lang="en-US" sz="2400" dirty="0"/>
              <a:t>(</a:t>
            </a:r>
            <a:r>
              <a:rPr lang="en-US" sz="2400" dirty="0" err="1"/>
              <a:t>Simbol</a:t>
            </a:r>
            <a:r>
              <a:rPr lang="en-US" sz="2400" dirty="0"/>
              <a:t> proses).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/>
              <a:t>Input-output Symbols </a:t>
            </a:r>
            <a:r>
              <a:rPr lang="en-US" sz="2400" dirty="0"/>
              <a:t>(</a:t>
            </a:r>
            <a:r>
              <a:rPr lang="en-US" sz="2400" dirty="0" err="1"/>
              <a:t>Simbol</a:t>
            </a:r>
            <a:r>
              <a:rPr lang="en-US" sz="2400" dirty="0"/>
              <a:t> input-output)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7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326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Simbol-simbol</a:t>
            </a:r>
            <a:r>
              <a:rPr lang="en-US" sz="2400" dirty="0"/>
              <a:t> Flowchart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4" name="Picture 4" descr="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36" y="1892736"/>
            <a:ext cx="857747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421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Wingdings</vt:lpstr>
      <vt:lpstr>Office Theme</vt:lpstr>
      <vt:lpstr>VISIO</vt:lpstr>
      <vt:lpstr>Algoritma dan Pemograman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Pemograman Dasar</dc:title>
  <dc:creator>hd</dc:creator>
  <cp:lastModifiedBy>hd</cp:lastModifiedBy>
  <cp:revision>30</cp:revision>
  <dcterms:created xsi:type="dcterms:W3CDTF">2018-10-04T02:02:32Z</dcterms:created>
  <dcterms:modified xsi:type="dcterms:W3CDTF">2018-10-15T10:37:53Z</dcterms:modified>
</cp:coreProperties>
</file>