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7" r:id="rId8"/>
    <p:sldId id="276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533" autoAdjust="0"/>
  </p:normalViewPr>
  <p:slideViewPr>
    <p:cSldViewPr snapToGrid="0">
      <p:cViewPr varScale="1">
        <p:scale>
          <a:sx n="60" d="100"/>
          <a:sy n="60" d="100"/>
        </p:scale>
        <p:origin x="48" y="204"/>
      </p:cViewPr>
      <p:guideLst/>
    </p:cSldViewPr>
  </p:slideViewPr>
  <p:outlineViewPr>
    <p:cViewPr>
      <p:scale>
        <a:sx n="33" d="100"/>
        <a:sy n="33" d="100"/>
      </p:scale>
      <p:origin x="0" y="-84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6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1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4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6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7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5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5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03D02-E26C-4ECD-9300-5F176745738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0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901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latin typeface="Impact" panose="020B0806030902050204" pitchFamily="34" charset="0"/>
              </a:rPr>
              <a:t>Algoritma</a:t>
            </a:r>
            <a:r>
              <a:rPr lang="en-US" sz="4800" dirty="0" smtClean="0">
                <a:latin typeface="Impact" panose="020B0806030902050204" pitchFamily="34" charset="0"/>
              </a:rPr>
              <a:t> </a:t>
            </a:r>
            <a:r>
              <a:rPr lang="en-US" sz="4800" dirty="0" err="1" smtClean="0">
                <a:latin typeface="Impact" panose="020B0806030902050204" pitchFamily="34" charset="0"/>
              </a:rPr>
              <a:t>dan</a:t>
            </a:r>
            <a:r>
              <a:rPr lang="en-US" sz="4800" dirty="0" smtClean="0">
                <a:latin typeface="Impact" panose="020B0806030902050204" pitchFamily="34" charset="0"/>
              </a:rPr>
              <a:t> </a:t>
            </a:r>
            <a:r>
              <a:rPr lang="en-US" sz="4800" dirty="0" err="1" smtClean="0">
                <a:latin typeface="Impact" panose="020B0806030902050204" pitchFamily="34" charset="0"/>
              </a:rPr>
              <a:t>Pemograman</a:t>
            </a:r>
            <a:r>
              <a:rPr lang="en-US" sz="4800" dirty="0" smtClean="0">
                <a:latin typeface="Impact" panose="020B0806030902050204" pitchFamily="34" charset="0"/>
              </a:rPr>
              <a:t> </a:t>
            </a:r>
            <a:r>
              <a:rPr lang="en-US" sz="4800" dirty="0" err="1" smtClean="0">
                <a:latin typeface="Impact" panose="020B0806030902050204" pitchFamily="34" charset="0"/>
              </a:rPr>
              <a:t>Dasar</a:t>
            </a:r>
            <a:endParaRPr lang="en-US" sz="4800" dirty="0">
              <a:latin typeface="Impact" panose="020B080603090205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1747"/>
            <a:ext cx="9144000" cy="1655762"/>
          </a:xfrm>
        </p:spPr>
        <p:txBody>
          <a:bodyPr/>
          <a:lstStyle/>
          <a:p>
            <a:pPr algn="r"/>
            <a:r>
              <a:rPr lang="en-US" dirty="0" err="1" smtClean="0">
                <a:latin typeface="Impact" panose="020B0806030902050204" pitchFamily="34" charset="0"/>
              </a:rPr>
              <a:t>Dosen</a:t>
            </a:r>
            <a:r>
              <a:rPr lang="en-US" dirty="0" smtClean="0">
                <a:latin typeface="Impact" panose="020B0806030902050204" pitchFamily="34" charset="0"/>
              </a:rPr>
              <a:t> </a:t>
            </a:r>
            <a:r>
              <a:rPr lang="en-US" dirty="0" err="1" smtClean="0">
                <a:latin typeface="Impact" panose="020B0806030902050204" pitchFamily="34" charset="0"/>
              </a:rPr>
              <a:t>Pengampu</a:t>
            </a:r>
            <a:endParaRPr lang="en-US" dirty="0" smtClean="0">
              <a:latin typeface="Impact" panose="020B0806030902050204" pitchFamily="34" charset="0"/>
            </a:endParaRPr>
          </a:p>
          <a:p>
            <a:pPr algn="r"/>
            <a:r>
              <a:rPr lang="en-US" dirty="0" smtClean="0">
                <a:latin typeface="Impact" panose="020B0806030902050204" pitchFamily="34" charset="0"/>
              </a:rPr>
              <a:t>Muhammad </a:t>
            </a:r>
            <a:r>
              <a:rPr lang="en-US" dirty="0" err="1" smtClean="0">
                <a:latin typeface="Impact" panose="020B0806030902050204" pitchFamily="34" charset="0"/>
              </a:rPr>
              <a:t>hadi</a:t>
            </a:r>
            <a:r>
              <a:rPr lang="en-US" dirty="0" smtClean="0">
                <a:latin typeface="Impact" panose="020B0806030902050204" pitchFamily="34" charset="0"/>
              </a:rPr>
              <a:t> </a:t>
            </a:r>
            <a:r>
              <a:rPr lang="en-US" dirty="0" err="1" smtClean="0">
                <a:latin typeface="Impact" panose="020B0806030902050204" pitchFamily="34" charset="0"/>
              </a:rPr>
              <a:t>Saputra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1026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610" y="730147"/>
            <a:ext cx="1516208" cy="16976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6" name="Straight Connector 5"/>
          <p:cNvCxnSpPr/>
          <p:nvPr/>
        </p:nvCxnSpPr>
        <p:spPr>
          <a:xfrm flipV="1">
            <a:off x="1690255" y="3699164"/>
            <a:ext cx="8811490" cy="969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403273" y="3948546"/>
            <a:ext cx="5098472" cy="97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47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BAHASA 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143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Tipe</a:t>
            </a:r>
            <a:r>
              <a:rPr lang="en-US" sz="2400" dirty="0" smtClean="0"/>
              <a:t> Data</a:t>
            </a:r>
            <a:r>
              <a:rPr lang="en-US" sz="2400" b="1" dirty="0" smtClean="0"/>
              <a:t> </a:t>
            </a:r>
            <a:endParaRPr lang="en-US" sz="2400" dirty="0">
              <a:latin typeface="Impact" panose="020B080603090205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268871"/>
              </p:ext>
            </p:extLst>
          </p:nvPr>
        </p:nvGraphicFramePr>
        <p:xfrm>
          <a:off x="304197" y="2233156"/>
          <a:ext cx="57497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881"/>
                <a:gridCol w="28748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Tipe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 </a:t>
                      </a:r>
                      <a:r>
                        <a:rPr lang="en-US" dirty="0" err="1" smtClean="0"/>
                        <a:t>Spacifier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%d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Atau</a:t>
                      </a:r>
                      <a:r>
                        <a:rPr lang="en-US" baseline="0" dirty="0" smtClean="0"/>
                        <a:t> %</a:t>
                      </a:r>
                      <a:r>
                        <a:rPr lang="en-US" baseline="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dirty="0" err="1" smtClean="0"/>
                        <a:t>ld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Atau</a:t>
                      </a:r>
                      <a:r>
                        <a:rPr lang="en-US" baseline="0" dirty="0" smtClean="0"/>
                        <a:t>  %li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%c </a:t>
                      </a:r>
                      <a:r>
                        <a:rPr lang="en-US" dirty="0" err="1" smtClean="0"/>
                        <a:t>atau</a:t>
                      </a:r>
                      <a:r>
                        <a:rPr lang="en-US" dirty="0" smtClean="0"/>
                        <a:t> %s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37738" y="2131247"/>
            <a:ext cx="54548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Format </a:t>
            </a:r>
            <a:r>
              <a:rPr lang="en-US" sz="3200" dirty="0" err="1"/>
              <a:t>spacifier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kode</a:t>
            </a:r>
            <a:r>
              <a:rPr lang="en-US" sz="3200" dirty="0"/>
              <a:t> yang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membaca</a:t>
            </a:r>
            <a:r>
              <a:rPr lang="en-US" sz="3200" dirty="0"/>
              <a:t> </a:t>
            </a:r>
            <a:r>
              <a:rPr lang="en-US" sz="3200" dirty="0" err="1"/>
              <a:t>variabel</a:t>
            </a:r>
            <a:r>
              <a:rPr lang="en-US" sz="3200" dirty="0"/>
              <a:t> </a:t>
            </a:r>
            <a:r>
              <a:rPr lang="en-US" sz="3200" dirty="0" err="1"/>
              <a:t>ketika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dicetak</a:t>
            </a:r>
            <a:r>
              <a:rPr lang="en-US" sz="3200" dirty="0"/>
              <a:t>. </a:t>
            </a:r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tipe</a:t>
            </a:r>
            <a:r>
              <a:rPr lang="en-US" sz="3200" dirty="0"/>
              <a:t> data </a:t>
            </a:r>
            <a:r>
              <a:rPr lang="en-US" sz="3200" dirty="0" err="1"/>
              <a:t>memiliki</a:t>
            </a:r>
            <a:r>
              <a:rPr lang="en-US" sz="3200" dirty="0"/>
              <a:t> format </a:t>
            </a:r>
            <a:r>
              <a:rPr lang="en-US" sz="3200" dirty="0" err="1"/>
              <a:t>spacifier</a:t>
            </a:r>
            <a:r>
              <a:rPr lang="en-US" sz="3200" dirty="0"/>
              <a:t> yang </a:t>
            </a:r>
            <a:r>
              <a:rPr lang="en-US" sz="3200" dirty="0" err="1"/>
              <a:t>berbeda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99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BAHASA 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3189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/>
              <a:t>Operator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6386" y="2427869"/>
            <a:ext cx="10362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bahasa</a:t>
            </a:r>
            <a:r>
              <a:rPr lang="en-US" sz="2800" dirty="0"/>
              <a:t> C </a:t>
            </a:r>
            <a:r>
              <a:rPr lang="en-US" sz="2800" dirty="0" err="1"/>
              <a:t>ada</a:t>
            </a:r>
            <a:r>
              <a:rPr lang="en-US" sz="2800" dirty="0"/>
              <a:t> 6 </a:t>
            </a:r>
            <a:r>
              <a:rPr lang="en-US" sz="2800" dirty="0" err="1"/>
              <a:t>jenis</a:t>
            </a:r>
            <a:r>
              <a:rPr lang="en-US" sz="2800" dirty="0"/>
              <a:t> operator </a:t>
            </a:r>
            <a:r>
              <a:rPr lang="en-US" sz="2800" dirty="0" err="1"/>
              <a:t>yaitu</a:t>
            </a:r>
            <a:r>
              <a:rPr lang="en-US" sz="2800" dirty="0"/>
              <a:t> operator </a:t>
            </a:r>
            <a:r>
              <a:rPr lang="en-US" sz="2800" i="1" dirty="0"/>
              <a:t>arithmetic</a:t>
            </a:r>
            <a:r>
              <a:rPr lang="en-US" sz="2800" dirty="0"/>
              <a:t>, </a:t>
            </a:r>
            <a:r>
              <a:rPr lang="en-US" sz="2800" i="1" dirty="0"/>
              <a:t>relational</a:t>
            </a:r>
            <a:r>
              <a:rPr lang="en-US" sz="2800" dirty="0"/>
              <a:t>, </a:t>
            </a:r>
            <a:r>
              <a:rPr lang="en-US" sz="2800" i="1" dirty="0"/>
              <a:t>logical</a:t>
            </a:r>
            <a:r>
              <a:rPr lang="en-US" sz="2800" dirty="0"/>
              <a:t>, </a:t>
            </a:r>
            <a:r>
              <a:rPr lang="en-US" sz="2800" i="1" dirty="0"/>
              <a:t>bitwise</a:t>
            </a:r>
            <a:r>
              <a:rPr lang="en-US" sz="2800" dirty="0"/>
              <a:t>, </a:t>
            </a:r>
            <a:r>
              <a:rPr lang="en-US" sz="2800" i="1" dirty="0"/>
              <a:t>assignment</a:t>
            </a:r>
            <a:r>
              <a:rPr lang="en-US" sz="2800" dirty="0"/>
              <a:t>, </a:t>
            </a:r>
            <a:r>
              <a:rPr lang="en-US" sz="2800" i="1" dirty="0"/>
              <a:t>misc</a:t>
            </a:r>
            <a:r>
              <a:rPr lang="en-US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1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BAHASA 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282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b="1" dirty="0"/>
              <a:t> Operator </a:t>
            </a:r>
            <a:r>
              <a:rPr lang="en-US" sz="2400" b="1" i="1" dirty="0"/>
              <a:t>Arithmetic</a:t>
            </a: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808738"/>
              </p:ext>
            </p:extLst>
          </p:nvPr>
        </p:nvGraphicFramePr>
        <p:xfrm>
          <a:off x="304198" y="2142014"/>
          <a:ext cx="5087610" cy="3718560"/>
        </p:xfrm>
        <a:graphic>
          <a:graphicData uri="http://schemas.openxmlformats.org/drawingml/2006/table">
            <a:tbl>
              <a:tblPr/>
              <a:tblGrid>
                <a:gridCol w="1695870"/>
                <a:gridCol w="1695870"/>
                <a:gridCol w="169587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Operator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Nama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Contoh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+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Penjumlahan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x + y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-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Pengurangan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x - y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*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Perkalian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x * y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/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Pembagian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x / y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%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Modulus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x % y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++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Increment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x++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--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Decrement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inherit"/>
                        </a:rPr>
                        <a:t>x--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86401" y="2008740"/>
            <a:ext cx="60297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 </a:t>
            </a:r>
            <a:r>
              <a:rPr lang="en-US" i="1" dirty="0"/>
              <a:t>Arithmetic </a:t>
            </a:r>
            <a:r>
              <a:rPr lang="en-US" dirty="0"/>
              <a:t>(</a:t>
            </a:r>
            <a:r>
              <a:rPr lang="en-US" dirty="0" err="1"/>
              <a:t>aritmatika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operator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, </a:t>
            </a:r>
            <a:r>
              <a:rPr lang="en-US" dirty="0" err="1"/>
              <a:t>pengurangan</a:t>
            </a:r>
            <a:r>
              <a:rPr lang="en-US" dirty="0"/>
              <a:t>, </a:t>
            </a:r>
            <a:r>
              <a:rPr lang="en-US" dirty="0" err="1"/>
              <a:t>perkalian</a:t>
            </a:r>
            <a:r>
              <a:rPr lang="en-US" dirty="0"/>
              <a:t>, </a:t>
            </a:r>
            <a:r>
              <a:rPr lang="en-US" dirty="0" err="1"/>
              <a:t>pembagian</a:t>
            </a:r>
            <a:r>
              <a:rPr lang="en-US" dirty="0"/>
              <a:t>, modulus, </a:t>
            </a:r>
            <a:r>
              <a:rPr lang="en-US" i="1" dirty="0"/>
              <a:t>increment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decrement</a:t>
            </a:r>
            <a:r>
              <a:rPr lang="en-US" dirty="0"/>
              <a:t>. Operator </a:t>
            </a:r>
            <a:r>
              <a:rPr lang="en-US" dirty="0" err="1"/>
              <a:t>aritmatika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 </a:t>
            </a:r>
            <a:r>
              <a:rPr lang="en-US" i="1" dirty="0"/>
              <a:t>char</a:t>
            </a:r>
            <a:r>
              <a:rPr lang="en-US" dirty="0"/>
              <a:t>, </a:t>
            </a:r>
            <a:r>
              <a:rPr lang="en-US" i="1" dirty="0" err="1"/>
              <a:t>int</a:t>
            </a:r>
            <a:r>
              <a:rPr lang="en-US" dirty="0"/>
              <a:t>, </a:t>
            </a:r>
            <a:r>
              <a:rPr lang="en-US" i="1" dirty="0"/>
              <a:t>long </a:t>
            </a:r>
            <a:r>
              <a:rPr lang="en-US" i="1" dirty="0" err="1"/>
              <a:t>int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 </a:t>
            </a:r>
            <a:r>
              <a:rPr lang="en-US" i="1" dirty="0"/>
              <a:t>float</a:t>
            </a:r>
            <a:r>
              <a:rPr lang="en-US" dirty="0"/>
              <a:t>. Operator </a:t>
            </a:r>
            <a:r>
              <a:rPr lang="en-US" dirty="0" err="1"/>
              <a:t>aritmatika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 </a:t>
            </a:r>
            <a:r>
              <a:rPr lang="en-US" i="1" dirty="0"/>
              <a:t>signed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unsigned</a:t>
            </a:r>
            <a:r>
              <a:rPr lang="en-US" dirty="0"/>
              <a:t>. </a:t>
            </a:r>
            <a:r>
              <a:rPr lang="en-US" i="1" dirty="0"/>
              <a:t>Increment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 </a:t>
            </a:r>
            <a:r>
              <a:rPr lang="en-US" i="1" dirty="0"/>
              <a:t>decrement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dikurang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BAHASA 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2475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b="1" dirty="0"/>
              <a:t>Operator </a:t>
            </a:r>
            <a:r>
              <a:rPr lang="en-US" sz="2400" b="1" i="1" dirty="0"/>
              <a:t>Relation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86401" y="2008740"/>
            <a:ext cx="6029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 </a:t>
            </a:r>
            <a:r>
              <a:rPr lang="en-US" i="1" dirty="0"/>
              <a:t>Relation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operator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 </a:t>
            </a:r>
            <a:r>
              <a:rPr lang="en-US" i="1" dirty="0"/>
              <a:t>string</a:t>
            </a:r>
            <a:r>
              <a:rPr lang="en-US" dirty="0"/>
              <a:t>.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 </a:t>
            </a:r>
            <a:r>
              <a:rPr lang="en-US" i="1" dirty="0" err="1"/>
              <a:t>boolean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 </a:t>
            </a:r>
            <a:r>
              <a:rPr lang="en-US" i="1" dirty="0"/>
              <a:t>true</a:t>
            </a:r>
            <a:r>
              <a:rPr lang="en-US" dirty="0"/>
              <a:t> (</a:t>
            </a:r>
            <a:r>
              <a:rPr lang="en-US" dirty="0" err="1"/>
              <a:t>benar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/>
              <a:t>false</a:t>
            </a:r>
            <a:r>
              <a:rPr lang="en-US" dirty="0"/>
              <a:t> (</a:t>
            </a:r>
            <a:r>
              <a:rPr lang="en-US" dirty="0" err="1"/>
              <a:t>salah</a:t>
            </a:r>
            <a:r>
              <a:rPr lang="en-US" dirty="0"/>
              <a:t>).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582775"/>
              </p:ext>
            </p:extLst>
          </p:nvPr>
        </p:nvGraphicFramePr>
        <p:xfrm>
          <a:off x="134826" y="1791477"/>
          <a:ext cx="5209683" cy="4625340"/>
        </p:xfrm>
        <a:graphic>
          <a:graphicData uri="http://schemas.openxmlformats.org/drawingml/2006/table">
            <a:tbl>
              <a:tblPr/>
              <a:tblGrid>
                <a:gridCol w="1736561"/>
                <a:gridCol w="1736561"/>
                <a:gridCol w="1736561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Operator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Nama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Contoh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==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Sama dengan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a == b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!=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Tidak sama dengan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a != b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&gt;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Lebih besar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a &gt; b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&lt;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Lebih kecil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a &lt; b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&gt;=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Lebih besar atau sama dengan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a &gt;= b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&lt;=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Lebih kecil atau sama dengan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inherit"/>
                        </a:rPr>
                        <a:t>a &lt;= b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5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BAHASA 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2303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b="1" dirty="0"/>
              <a:t>Operator </a:t>
            </a:r>
            <a:r>
              <a:rPr lang="en-US" sz="2400" b="1" i="1" dirty="0"/>
              <a:t>Logical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86401" y="2008740"/>
            <a:ext cx="6029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perator</a:t>
            </a:r>
            <a:r>
              <a:rPr lang="en-US" dirty="0"/>
              <a:t> </a:t>
            </a:r>
            <a:r>
              <a:rPr lang="en-US" i="1" dirty="0"/>
              <a:t>Logical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operator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 </a:t>
            </a:r>
            <a:r>
              <a:rPr lang="en-US" i="1" dirty="0" err="1"/>
              <a:t>boolean</a:t>
            </a:r>
            <a:r>
              <a:rPr lang="en-US" dirty="0"/>
              <a:t>. </a:t>
            </a:r>
            <a:r>
              <a:rPr lang="en-US" dirty="0" err="1"/>
              <a:t>Nilai</a:t>
            </a:r>
            <a:r>
              <a:rPr lang="en-US" dirty="0"/>
              <a:t> data </a:t>
            </a:r>
            <a:r>
              <a:rPr lang="en-US" i="1" dirty="0" err="1"/>
              <a:t>boolean</a:t>
            </a:r>
            <a:r>
              <a:rPr lang="en-US" dirty="0"/>
              <a:t> 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(</a:t>
            </a:r>
            <a:r>
              <a:rPr lang="en-US" i="1" dirty="0"/>
              <a:t>true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(</a:t>
            </a:r>
            <a:r>
              <a:rPr lang="en-US" i="1" dirty="0"/>
              <a:t>false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1 </a:t>
            </a:r>
            <a:r>
              <a:rPr lang="en-US" dirty="0" err="1"/>
              <a:t>atau</a:t>
            </a:r>
            <a:r>
              <a:rPr lang="en-US" dirty="0"/>
              <a:t> 0.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80989"/>
              </p:ext>
            </p:extLst>
          </p:nvPr>
        </p:nvGraphicFramePr>
        <p:xfrm>
          <a:off x="304197" y="1955347"/>
          <a:ext cx="5040312" cy="1859280"/>
        </p:xfrm>
        <a:graphic>
          <a:graphicData uri="http://schemas.openxmlformats.org/drawingml/2006/table">
            <a:tbl>
              <a:tblPr/>
              <a:tblGrid>
                <a:gridCol w="1680104"/>
                <a:gridCol w="1680104"/>
                <a:gridCol w="1680104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Operator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Nama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Contoh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&amp;&amp;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And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a &amp;&amp; b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||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Or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a || b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!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Not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inherit"/>
                        </a:rPr>
                        <a:t>!a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0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BAHASA 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2345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b="1" dirty="0"/>
              <a:t>Operator </a:t>
            </a:r>
            <a:r>
              <a:rPr lang="en-US" sz="2400" b="1" i="1" dirty="0"/>
              <a:t>Bitwise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42234" y="2008740"/>
            <a:ext cx="4673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 </a:t>
            </a:r>
            <a:r>
              <a:rPr lang="en-US" i="1" dirty="0"/>
              <a:t>Bitwise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operator yang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 </a:t>
            </a:r>
            <a:r>
              <a:rPr lang="en-US" i="1" dirty="0"/>
              <a:t>and</a:t>
            </a:r>
            <a:r>
              <a:rPr lang="en-US" dirty="0"/>
              <a:t>, </a:t>
            </a:r>
            <a:r>
              <a:rPr lang="en-US" i="1" dirty="0"/>
              <a:t>or</a:t>
            </a:r>
            <a:r>
              <a:rPr lang="en-US" dirty="0"/>
              <a:t>, </a:t>
            </a:r>
            <a:r>
              <a:rPr lang="en-US" i="1" dirty="0"/>
              <a:t>not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 Operator </a:t>
            </a:r>
            <a:r>
              <a:rPr lang="en-US" i="1" dirty="0"/>
              <a:t>bitwise</a:t>
            </a:r>
            <a:r>
              <a:rPr lang="en-US" dirty="0"/>
              <a:t> 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data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tipenya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 </a:t>
            </a:r>
            <a:r>
              <a:rPr lang="en-US" dirty="0" err="1"/>
              <a:t>bertipe</a:t>
            </a:r>
            <a:r>
              <a:rPr lang="en-US" dirty="0"/>
              <a:t> </a:t>
            </a:r>
            <a:r>
              <a:rPr lang="en-US" i="1" dirty="0"/>
              <a:t>char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/>
              <a:t>byte</a:t>
            </a:r>
            <a:r>
              <a:rPr lang="en-US" dirty="0"/>
              <a:t> 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8 bit.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11559"/>
              </p:ext>
            </p:extLst>
          </p:nvPr>
        </p:nvGraphicFramePr>
        <p:xfrm>
          <a:off x="47225" y="1714438"/>
          <a:ext cx="6703026" cy="4351339"/>
        </p:xfrm>
        <a:graphic>
          <a:graphicData uri="http://schemas.openxmlformats.org/drawingml/2006/table">
            <a:tbl>
              <a:tblPr/>
              <a:tblGrid>
                <a:gridCol w="1117171"/>
                <a:gridCol w="1117171"/>
                <a:gridCol w="1117171"/>
                <a:gridCol w="1117171"/>
                <a:gridCol w="1117171"/>
                <a:gridCol w="1117171"/>
              </a:tblGrid>
              <a:tr h="852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Operator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Nama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Contoh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Dalam biner (4bit)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Hasil Biner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Hasil Desimal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6"/>
                    </a:solidFill>
                  </a:tcPr>
                </a:tc>
              </a:tr>
              <a:tr h="621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&amp;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AND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5 &amp; 1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0101 &amp; 0001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0001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1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|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OR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5 | 1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0101 | 0001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0101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091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~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NOT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~5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~0101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1010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1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^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XOR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5 ^ 1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0101 ^ 0001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0100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1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&lt;&lt;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Left shift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5 &lt;&lt; 1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0101 &lt;&lt; 0001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1010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1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&gt;&gt;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Right shift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5 &gt;&gt; 1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0101 &gt;&gt; 0001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inherit"/>
                        </a:rPr>
                        <a:t>0010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80106" marR="80106" marT="80106" marB="801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57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BAHASA 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2905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b="1" dirty="0"/>
              <a:t>Operator </a:t>
            </a:r>
            <a:r>
              <a:rPr lang="en-US" sz="2400" b="1" i="1" dirty="0"/>
              <a:t>Assignment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42234" y="2008740"/>
            <a:ext cx="4673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 </a:t>
            </a:r>
            <a:r>
              <a:rPr lang="en-US" i="1" dirty="0"/>
              <a:t>Assignment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operator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 Operator </a:t>
            </a:r>
            <a:r>
              <a:rPr lang="en-US" i="1" dirty="0"/>
              <a:t>assignment</a:t>
            </a:r>
            <a:r>
              <a:rPr lang="en-US" dirty="0"/>
              <a:t> yang paling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( = ). Dari operator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operator </a:t>
            </a:r>
            <a:r>
              <a:rPr lang="en-US" i="1" dirty="0"/>
              <a:t>assignment</a:t>
            </a:r>
            <a:r>
              <a:rPr lang="en-US" dirty="0"/>
              <a:t> lain </a:t>
            </a:r>
            <a:r>
              <a:rPr lang="en-US" dirty="0" err="1"/>
              <a:t>seperti</a:t>
            </a:r>
            <a:r>
              <a:rPr lang="en-US" dirty="0"/>
              <a:t> </a:t>
            </a:r>
            <a:r>
              <a:rPr lang="en-US" i="1" dirty="0"/>
              <a:t>+=</a:t>
            </a:r>
            <a:r>
              <a:rPr lang="en-US" dirty="0"/>
              <a:t>, </a:t>
            </a:r>
            <a:r>
              <a:rPr lang="en-US" i="1" dirty="0"/>
              <a:t>-=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85892"/>
              </p:ext>
            </p:extLst>
          </p:nvPr>
        </p:nvGraphicFramePr>
        <p:xfrm>
          <a:off x="304197" y="1800605"/>
          <a:ext cx="6222726" cy="4351332"/>
        </p:xfrm>
        <a:graphic>
          <a:graphicData uri="http://schemas.openxmlformats.org/drawingml/2006/table">
            <a:tbl>
              <a:tblPr/>
              <a:tblGrid>
                <a:gridCol w="2074242"/>
                <a:gridCol w="2074242"/>
                <a:gridCol w="2074242"/>
              </a:tblGrid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Operator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Assignment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Sama dengan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6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=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x = y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x = y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+=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x += y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x = x + y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-=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x -= y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x = x - y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*=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x *= y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x = x * y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/=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x /= y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x = x / y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%=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x %= y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x = x % y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&lt;&lt;=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x &lt;&lt;= y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x = x &lt;&lt; y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&gt;&gt;=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x &gt;&gt;=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x = x &gt;&gt; y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&amp;=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x &amp;=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x = x &amp; y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|=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x |= y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x = x | y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^=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inherit"/>
                        </a:rPr>
                        <a:t>x ^= y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inherit"/>
                        </a:rPr>
                        <a:t>x = x ^ y</a:t>
                      </a:r>
                    </a:p>
                  </a:txBody>
                  <a:tcPr marL="74306" marR="74306" marT="74306" marB="743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BAHASA 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2005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b="1" dirty="0"/>
              <a:t>Operator </a:t>
            </a:r>
            <a:r>
              <a:rPr lang="en-US" sz="2400" b="1" i="1" dirty="0" err="1"/>
              <a:t>Misc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42234" y="2008740"/>
            <a:ext cx="4673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 </a:t>
            </a:r>
            <a:r>
              <a:rPr lang="en-US" i="1" dirty="0" err="1"/>
              <a:t>Misc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operator </a:t>
            </a:r>
            <a:r>
              <a:rPr lang="en-US" dirty="0" err="1"/>
              <a:t>tambahan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 </a:t>
            </a:r>
            <a:r>
              <a:rPr lang="en-US" i="1" dirty="0"/>
              <a:t>array</a:t>
            </a:r>
            <a:r>
              <a:rPr lang="en-US" dirty="0"/>
              <a:t> </a:t>
            </a:r>
            <a:r>
              <a:rPr lang="en-US" dirty="0" err="1"/>
              <a:t>misalnya</a:t>
            </a:r>
            <a:r>
              <a:rPr lang="en-US" dirty="0"/>
              <a:t> operator </a:t>
            </a:r>
            <a:r>
              <a:rPr lang="en-US" i="1" dirty="0" err="1"/>
              <a:t>sizeof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pointer</a:t>
            </a:r>
            <a:r>
              <a:rPr lang="en-US" dirty="0"/>
              <a:t> ( * ).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42537"/>
              </p:ext>
            </p:extLst>
          </p:nvPr>
        </p:nvGraphicFramePr>
        <p:xfrm>
          <a:off x="166358" y="1955347"/>
          <a:ext cx="6467475" cy="3695700"/>
        </p:xfrm>
        <a:graphic>
          <a:graphicData uri="http://schemas.openxmlformats.org/drawingml/2006/table">
            <a:tbl>
              <a:tblPr/>
              <a:tblGrid>
                <a:gridCol w="2155825"/>
                <a:gridCol w="2155825"/>
                <a:gridCol w="21558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Operator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Keterangan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Contoh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A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sizeof()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Menghasilkan ukuran (size) dari variabel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sizeof(a)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&amp;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Mengembalikan alamat (address) dari variabel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&amp;a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*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Pointer ke sebuah variabel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*a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?: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Operator kondisi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inherit"/>
                        </a:rPr>
                        <a:t>b = (a == 1)?20:30;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9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BAHASA 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59918" y="1323585"/>
            <a:ext cx="5156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Macam-macam</a:t>
            </a:r>
            <a:r>
              <a:rPr lang="en-US" sz="2400" dirty="0"/>
              <a:t> </a:t>
            </a:r>
            <a:r>
              <a:rPr lang="en-US" sz="2400" i="1" dirty="0"/>
              <a:t>Escape Sequences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355724" y="2008740"/>
            <a:ext cx="3160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Escape Sequence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table,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diwakili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newline yang </a:t>
            </a:r>
            <a:r>
              <a:rPr lang="en-US" dirty="0" err="1"/>
              <a:t>diwakili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\n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\"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634486"/>
              </p:ext>
            </p:extLst>
          </p:nvPr>
        </p:nvGraphicFramePr>
        <p:xfrm>
          <a:off x="227562" y="1897486"/>
          <a:ext cx="7954742" cy="4660614"/>
        </p:xfrm>
        <a:graphic>
          <a:graphicData uri="http://schemas.openxmlformats.org/drawingml/2006/table">
            <a:tbl>
              <a:tblPr/>
              <a:tblGrid>
                <a:gridCol w="835163"/>
                <a:gridCol w="3578036"/>
                <a:gridCol w="3541543"/>
              </a:tblGrid>
              <a:tr h="497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solidFill>
                            <a:srgbClr val="FFFFFF"/>
                          </a:solidFill>
                          <a:effectLst/>
                        </a:rPr>
                        <a:t>Escape Sequences</a:t>
                      </a:r>
                      <a:endParaRPr lang="en-US" sz="14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8036" marR="38036" marT="38036" marB="38036">
                    <a:lnL w="9525" cap="flat" cmpd="sng" algn="ctr">
                      <a:solidFill>
                        <a:srgbClr val="6049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53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44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82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</a:rPr>
                        <a:t>Fungsi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8036" marR="38036" marT="38036" marB="38036">
                    <a:lnL w="9525" cap="flat" cmpd="sng" algn="ctr">
                      <a:solidFill>
                        <a:srgbClr val="A853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2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46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38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</a:rPr>
                        <a:t>Representasi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8036" marR="38036" marT="38036" marB="38036">
                    <a:lnL w="9525" cap="flat" cmpd="sng" algn="ctr">
                      <a:solidFill>
                        <a:srgbClr val="9052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51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53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4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4C3C"/>
                    </a:solidFill>
                  </a:tcPr>
                </a:tc>
              </a:tr>
              <a:tr h="28646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\'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82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‘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38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i="1">
                          <a:effectLst/>
                        </a:rPr>
                        <a:t>Byte</a:t>
                      </a:r>
                      <a:r>
                        <a:rPr lang="pt-BR" sz="1400">
                          <a:effectLst/>
                        </a:rPr>
                        <a:t> 0x27 dalam ASCII encoding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84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46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\"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“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i="1">
                          <a:effectLst/>
                        </a:rPr>
                        <a:t>Byte</a:t>
                      </a:r>
                      <a:r>
                        <a:rPr lang="pt-BR" sz="1400">
                          <a:effectLst/>
                        </a:rPr>
                        <a:t> 0x22 dalam ASCII encoding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46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\?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?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effectLst/>
                        </a:rPr>
                        <a:t>Byte</a:t>
                      </a:r>
                      <a:r>
                        <a:rPr lang="en-US" sz="1400">
                          <a:effectLst/>
                        </a:rPr>
                        <a:t> 0x3f dalam ASCII encoding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46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\\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\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i="1">
                          <a:effectLst/>
                        </a:rPr>
                        <a:t>Byte</a:t>
                      </a:r>
                      <a:r>
                        <a:rPr lang="pt-BR" sz="1400">
                          <a:effectLst/>
                        </a:rPr>
                        <a:t> 0x5c dalam ASCII encoding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46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\a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Suara</a:t>
                      </a:r>
                      <a:r>
                        <a:rPr lang="en-US" sz="1400" dirty="0">
                          <a:effectLst/>
                        </a:rPr>
                        <a:t> Bell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i="1">
                          <a:effectLst/>
                        </a:rPr>
                        <a:t>Byte</a:t>
                      </a:r>
                      <a:r>
                        <a:rPr lang="pt-BR" sz="1400">
                          <a:effectLst/>
                        </a:rPr>
                        <a:t> 0x07 dalam ASCII encoding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46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\b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Hapus karakter sebelumnya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i="1" dirty="0">
                          <a:effectLst/>
                        </a:rPr>
                        <a:t>Byte</a:t>
                      </a:r>
                      <a:r>
                        <a:rPr lang="pt-BR" sz="1400" dirty="0">
                          <a:effectLst/>
                        </a:rPr>
                        <a:t> 0x08 dalam ASCII encoding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2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\n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Baris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Baru</a:t>
                      </a:r>
                      <a:endParaRPr lang="en-US" sz="1400" dirty="0">
                        <a:effectLst/>
                      </a:endParaRP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i="1">
                          <a:effectLst/>
                        </a:rPr>
                        <a:t>Byte</a:t>
                      </a:r>
                      <a:r>
                        <a:rPr lang="pt-BR" sz="1400">
                          <a:effectLst/>
                        </a:rPr>
                        <a:t> 0x0a dalam ASCII encoding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46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\r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Kembali Ke awal Baris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i="1">
                          <a:effectLst/>
                        </a:rPr>
                        <a:t>Byte</a:t>
                      </a:r>
                      <a:r>
                        <a:rPr lang="pt-BR" sz="1400">
                          <a:effectLst/>
                        </a:rPr>
                        <a:t> 0x0d dalam ASCII encoding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46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\t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Horizontal Tab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i="1">
                          <a:effectLst/>
                        </a:rPr>
                        <a:t>Byte</a:t>
                      </a:r>
                      <a:r>
                        <a:rPr lang="pt-BR" sz="1400">
                          <a:effectLst/>
                        </a:rPr>
                        <a:t> 0x09 dalam ASCII encoding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46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\v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Vertical Tab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effectLst/>
                        </a:rPr>
                        <a:t>Byte</a:t>
                      </a:r>
                      <a:r>
                        <a:rPr lang="en-US" sz="1400">
                          <a:effectLst/>
                        </a:rPr>
                        <a:t> 0x0b dalam ASCII encoding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46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\nnn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effectLst/>
                        </a:rPr>
                        <a:t>Arbitary Octal Value</a:t>
                      </a:r>
                      <a:endParaRPr lang="en-US" sz="1400">
                        <a:effectLst/>
                      </a:endParaRP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effectLst/>
                        </a:rPr>
                        <a:t>Byte</a:t>
                      </a:r>
                      <a:r>
                        <a:rPr lang="en-US" sz="1400">
                          <a:effectLst/>
                        </a:rPr>
                        <a:t> nnn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46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\xnn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effectLst/>
                        </a:rPr>
                        <a:t>Arbitary Hexadecimal Value</a:t>
                      </a:r>
                      <a:endParaRPr lang="en-US" sz="1400">
                        <a:effectLst/>
                      </a:endParaRP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effectLst/>
                        </a:rPr>
                        <a:t>Byte</a:t>
                      </a:r>
                      <a:r>
                        <a:rPr lang="en-US" sz="1400">
                          <a:effectLst/>
                        </a:rPr>
                        <a:t> nn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53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\unnn</a:t>
                      </a: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effectLst/>
                        </a:rPr>
                        <a:t>Universal Character name (Arbitary Unicode Value)</a:t>
                      </a:r>
                      <a:endParaRPr lang="en-US" sz="1400">
                        <a:effectLst/>
                      </a:endParaRP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 dirty="0">
                          <a:effectLst/>
                        </a:rPr>
                        <a:t>Code point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err="1">
                          <a:effectLst/>
                        </a:rPr>
                        <a:t>u+nnn</a:t>
                      </a:r>
                      <a:endParaRPr lang="en-US" sz="1400" dirty="0">
                        <a:effectLst/>
                      </a:endParaRPr>
                    </a:p>
                  </a:txBody>
                  <a:tcPr marL="38036" marR="38036" marT="38036" marB="380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4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BAHASA 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143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Tipe</a:t>
            </a:r>
            <a:r>
              <a:rPr lang="en-US" sz="2400" dirty="0" smtClean="0"/>
              <a:t> Data</a:t>
            </a:r>
            <a:r>
              <a:rPr lang="en-US" sz="2400" b="1" dirty="0" smtClean="0"/>
              <a:t> 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028" y="1911946"/>
            <a:ext cx="11031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 </a:t>
            </a:r>
            <a:r>
              <a:rPr lang="en-US" sz="2000" dirty="0" err="1"/>
              <a:t>pengenal</a:t>
            </a:r>
            <a:r>
              <a:rPr lang="en-US" sz="2000" dirty="0"/>
              <a:t> (identifier) yang 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program yang paling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 </a:t>
            </a:r>
            <a:r>
              <a:rPr lang="en-US" sz="2000" dirty="0" err="1"/>
              <a:t>mempengaruhi</a:t>
            </a:r>
            <a:r>
              <a:rPr lang="en-US" sz="2000" dirty="0"/>
              <a:t> 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instruksi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dilaksanakan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 </a:t>
            </a:r>
            <a:r>
              <a:rPr lang="en-US" sz="2000" dirty="0" err="1"/>
              <a:t>komputer</a:t>
            </a:r>
            <a:r>
              <a:rPr lang="en-US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23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BAHASA 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143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Tipe</a:t>
            </a:r>
            <a:r>
              <a:rPr lang="en-US" sz="2400" dirty="0" smtClean="0"/>
              <a:t> Data</a:t>
            </a:r>
            <a:r>
              <a:rPr lang="en-US" sz="2400" b="1" dirty="0" smtClean="0"/>
              <a:t> 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028" y="1911946"/>
            <a:ext cx="110318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Bahasa</a:t>
            </a:r>
            <a:r>
              <a:rPr lang="en-US" sz="2000" dirty="0"/>
              <a:t> C </a:t>
            </a:r>
            <a:r>
              <a:rPr lang="en-US" sz="2000" dirty="0" err="1"/>
              <a:t>menyediakan</a:t>
            </a:r>
            <a:r>
              <a:rPr lang="en-US" sz="2000" dirty="0"/>
              <a:t> 5 </a:t>
            </a:r>
            <a:r>
              <a:rPr lang="en-US" sz="2000" dirty="0" err="1"/>
              <a:t>macam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dasar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1. </a:t>
            </a:r>
            <a:r>
              <a:rPr lang="en-US" sz="2000" dirty="0" err="1"/>
              <a:t>Tipe</a:t>
            </a:r>
            <a:r>
              <a:rPr lang="en-US" sz="2000" dirty="0"/>
              <a:t> data integer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bulat</a:t>
            </a:r>
            <a:r>
              <a:rPr lang="en-US" sz="2000" dirty="0"/>
              <a:t> </a:t>
            </a:r>
            <a:r>
              <a:rPr lang="en-US" sz="2000" dirty="0" err="1"/>
              <a:t>dideklarasikan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 </a:t>
            </a:r>
            <a:r>
              <a:rPr lang="en-US" sz="2000" b="1" dirty="0"/>
              <a:t>int</a:t>
            </a:r>
            <a:r>
              <a:rPr lang="en-US" sz="2000" dirty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2. Floating point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pecahan</a:t>
            </a:r>
            <a:r>
              <a:rPr lang="en-US" sz="2000" dirty="0"/>
              <a:t> </a:t>
            </a:r>
            <a:r>
              <a:rPr lang="en-US" sz="2000" dirty="0" err="1"/>
              <a:t>dideklarasikan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 </a:t>
            </a:r>
            <a:r>
              <a:rPr lang="en-US" sz="2000" b="1" dirty="0"/>
              <a:t>float</a:t>
            </a:r>
            <a:r>
              <a:rPr lang="en-US" sz="2000" dirty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3. Double precision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pecahan</a:t>
            </a:r>
            <a:r>
              <a:rPr lang="en-US" sz="2000" dirty="0"/>
              <a:t> </a:t>
            </a:r>
            <a:r>
              <a:rPr lang="en-US" sz="2000" dirty="0" err="1"/>
              <a:t>ketepatan</a:t>
            </a:r>
            <a:r>
              <a:rPr lang="en-US" sz="2000" dirty="0"/>
              <a:t> </a:t>
            </a:r>
            <a:r>
              <a:rPr lang="en-US" sz="2000" dirty="0" err="1"/>
              <a:t>ganda</a:t>
            </a:r>
            <a:r>
              <a:rPr lang="en-US" sz="2000" dirty="0"/>
              <a:t> </a:t>
            </a:r>
            <a:r>
              <a:rPr lang="en-US" sz="2000" dirty="0" err="1"/>
              <a:t>dideklarasikan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 </a:t>
            </a:r>
            <a:r>
              <a:rPr lang="en-US" sz="2000" b="1" dirty="0"/>
              <a:t>double</a:t>
            </a:r>
            <a:r>
              <a:rPr lang="en-US" sz="2000" dirty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4.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dideklarasikan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 </a:t>
            </a:r>
            <a:r>
              <a:rPr lang="en-US" sz="2000" b="1" dirty="0"/>
              <a:t>char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32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BAHASA 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143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Tipe</a:t>
            </a:r>
            <a:r>
              <a:rPr lang="en-US" sz="2400" dirty="0" smtClean="0"/>
              <a:t> Data</a:t>
            </a:r>
            <a:r>
              <a:rPr lang="en-US" sz="2400" b="1" dirty="0" smtClean="0"/>
              <a:t> 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028" y="1911946"/>
            <a:ext cx="110318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Tipe</a:t>
            </a:r>
            <a:r>
              <a:rPr lang="en-US" sz="2000" b="1" dirty="0"/>
              <a:t> Data </a:t>
            </a:r>
            <a:r>
              <a:rPr lang="en-US" sz="2000" b="1" dirty="0" err="1"/>
              <a:t>Int</a:t>
            </a:r>
            <a:r>
              <a:rPr lang="en-US" sz="2000" b="1" dirty="0"/>
              <a:t> (Integer</a:t>
            </a:r>
            <a:r>
              <a:rPr lang="en-US" sz="2000" b="1" dirty="0" smtClean="0"/>
              <a:t>)</a:t>
            </a:r>
            <a:endParaRPr lang="en-US" sz="2000" dirty="0"/>
          </a:p>
          <a:p>
            <a:r>
              <a:rPr lang="en-US" sz="2000" dirty="0" err="1"/>
              <a:t>Tipe</a:t>
            </a:r>
            <a:r>
              <a:rPr lang="en-US" sz="2000" dirty="0"/>
              <a:t> data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integer/</a:t>
            </a:r>
            <a:r>
              <a:rPr lang="en-US" sz="2000" dirty="0" err="1"/>
              <a:t>numerik</a:t>
            </a:r>
            <a:r>
              <a:rPr lang="en-US" sz="2000" dirty="0"/>
              <a:t>/</a:t>
            </a:r>
            <a:r>
              <a:rPr lang="en-US" sz="2000" dirty="0" err="1"/>
              <a:t>angka</a:t>
            </a:r>
            <a:r>
              <a:rPr lang="en-US" sz="2000" dirty="0"/>
              <a:t>. Data integer </a:t>
            </a:r>
            <a:r>
              <a:rPr lang="en-US" sz="2000" dirty="0" err="1"/>
              <a:t>tersimpan</a:t>
            </a:r>
            <a:r>
              <a:rPr lang="en-US" sz="2000" dirty="0"/>
              <a:t> </a:t>
            </a:r>
            <a:r>
              <a:rPr lang="en-US" sz="2000" dirty="0" err="1"/>
              <a:t>didalam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4 </a:t>
            </a:r>
            <a:r>
              <a:rPr lang="en-US" sz="2000" i="1" dirty="0"/>
              <a:t>byte</a:t>
            </a:r>
            <a:r>
              <a:rPr lang="en-US" sz="2000" dirty="0"/>
              <a:t> (32 </a:t>
            </a:r>
            <a:r>
              <a:rPr lang="en-US" sz="2000" i="1" dirty="0"/>
              <a:t>bit</a:t>
            </a:r>
            <a:r>
              <a:rPr lang="en-US" sz="2000" dirty="0"/>
              <a:t>). Integer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bulat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</a:t>
            </a:r>
            <a:r>
              <a:rPr lang="en-US" sz="2000" dirty="0" smtClean="0"/>
              <a:t>;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 err="1" smtClean="0"/>
              <a:t>Tipe</a:t>
            </a:r>
            <a:r>
              <a:rPr lang="en-US" sz="2000" b="1" dirty="0" smtClean="0"/>
              <a:t> </a:t>
            </a:r>
            <a:r>
              <a:rPr lang="en-US" sz="2000" b="1" dirty="0"/>
              <a:t>Data Long</a:t>
            </a:r>
            <a:endParaRPr lang="en-US" sz="2000" dirty="0"/>
          </a:p>
          <a:p>
            <a:r>
              <a:rPr lang="en-US" sz="2000" dirty="0" err="1"/>
              <a:t>Tipe</a:t>
            </a:r>
            <a:r>
              <a:rPr lang="en-US" sz="2000" dirty="0"/>
              <a:t> data long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/integer, </a:t>
            </a:r>
            <a:r>
              <a:rPr lang="en-US" sz="2000" dirty="0" err="1"/>
              <a:t>bedanya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data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sedangkan</a:t>
            </a:r>
            <a:r>
              <a:rPr lang="en-US" sz="2000" dirty="0"/>
              <a:t> long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sekala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long:</a:t>
            </a:r>
          </a:p>
          <a:p>
            <a:r>
              <a:rPr lang="en-US" sz="2000" dirty="0"/>
              <a:t>long a;</a:t>
            </a:r>
          </a:p>
        </p:txBody>
      </p:sp>
    </p:spTree>
    <p:extLst>
      <p:ext uri="{BB962C8B-B14F-4D97-AF65-F5344CB8AC3E}">
        <p14:creationId xmlns:p14="http://schemas.microsoft.com/office/powerpoint/2010/main" val="18439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BAHASA 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143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Tipe</a:t>
            </a:r>
            <a:r>
              <a:rPr lang="en-US" sz="2400" dirty="0" smtClean="0"/>
              <a:t> Data</a:t>
            </a:r>
            <a:r>
              <a:rPr lang="en-US" sz="2400" b="1" dirty="0" smtClean="0"/>
              <a:t> 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028" y="1911946"/>
            <a:ext cx="110318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Tipe</a:t>
            </a:r>
            <a:r>
              <a:rPr lang="en-US" sz="2000" b="1" dirty="0"/>
              <a:t> Data </a:t>
            </a:r>
            <a:r>
              <a:rPr lang="en-US" sz="2000" b="1" dirty="0" smtClean="0"/>
              <a:t>Float</a:t>
            </a:r>
            <a:endParaRPr lang="en-US" sz="2000" dirty="0"/>
          </a:p>
          <a:p>
            <a:r>
              <a:rPr lang="en-US" sz="2000" dirty="0" err="1"/>
              <a:t>Tipe</a:t>
            </a:r>
            <a:r>
              <a:rPr lang="en-US" sz="2000" dirty="0"/>
              <a:t> data float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 </a:t>
            </a:r>
            <a:r>
              <a:rPr lang="en-US" sz="2000" i="1" dirty="0"/>
              <a:t>floating point</a:t>
            </a:r>
            <a:r>
              <a:rPr lang="en-US" sz="2000" dirty="0"/>
              <a:t> yang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/>
              <a:t>bilangan-bilangan</a:t>
            </a:r>
            <a:r>
              <a:rPr lang="en-US" sz="2000" dirty="0"/>
              <a:t> </a:t>
            </a:r>
            <a:r>
              <a:rPr lang="en-US" sz="2000" dirty="0" err="1"/>
              <a:t>riil.Float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 </a:t>
            </a:r>
            <a:r>
              <a:rPr lang="en-US" sz="2000" dirty="0" err="1"/>
              <a:t>desimal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float:</a:t>
            </a:r>
          </a:p>
          <a:p>
            <a:r>
              <a:rPr lang="en-US" sz="2000" dirty="0"/>
              <a:t>float a;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 err="1" smtClean="0"/>
              <a:t>Tipe</a:t>
            </a:r>
            <a:r>
              <a:rPr lang="en-US" sz="2000" b="1" dirty="0" smtClean="0"/>
              <a:t> </a:t>
            </a:r>
            <a:r>
              <a:rPr lang="en-US" sz="2000" b="1" dirty="0"/>
              <a:t>Data </a:t>
            </a:r>
            <a:r>
              <a:rPr lang="en-US" sz="2000" b="1" dirty="0" smtClean="0"/>
              <a:t>Double</a:t>
            </a:r>
            <a:endParaRPr lang="en-US" sz="2000" dirty="0"/>
          </a:p>
          <a:p>
            <a:r>
              <a:rPr lang="en-US" sz="2000" dirty="0" err="1"/>
              <a:t>Tipe</a:t>
            </a:r>
            <a:r>
              <a:rPr lang="en-US" sz="2000" dirty="0"/>
              <a:t> data double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float, </a:t>
            </a:r>
            <a:r>
              <a:rPr lang="en-US" sz="2000" dirty="0" err="1"/>
              <a:t>bedanya</a:t>
            </a:r>
            <a:r>
              <a:rPr lang="en-US" sz="2000" dirty="0"/>
              <a:t> float </a:t>
            </a:r>
            <a:r>
              <a:rPr lang="en-US" sz="2000" dirty="0" err="1"/>
              <a:t>menampung</a:t>
            </a:r>
            <a:r>
              <a:rPr lang="en-US" sz="2000" dirty="0"/>
              <a:t> data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sedangkan</a:t>
            </a:r>
            <a:r>
              <a:rPr lang="en-US" sz="2000" dirty="0"/>
              <a:t> double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sekala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double:</a:t>
            </a:r>
          </a:p>
          <a:p>
            <a:r>
              <a:rPr lang="en-US" sz="2000" dirty="0"/>
              <a:t>double a;</a:t>
            </a:r>
          </a:p>
        </p:txBody>
      </p:sp>
    </p:spTree>
    <p:extLst>
      <p:ext uri="{BB962C8B-B14F-4D97-AF65-F5344CB8AC3E}">
        <p14:creationId xmlns:p14="http://schemas.microsoft.com/office/powerpoint/2010/main" val="23198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BAHASA 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143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Tipe</a:t>
            </a:r>
            <a:r>
              <a:rPr lang="en-US" sz="2400" dirty="0" smtClean="0"/>
              <a:t> Data</a:t>
            </a:r>
            <a:r>
              <a:rPr lang="en-US" sz="2400" b="1" dirty="0" smtClean="0"/>
              <a:t> 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028" y="1911946"/>
            <a:ext cx="110318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Tipe</a:t>
            </a:r>
            <a:r>
              <a:rPr lang="en-US" sz="2000" b="1" dirty="0"/>
              <a:t> Data </a:t>
            </a:r>
            <a:r>
              <a:rPr lang="en-US" sz="2000" b="1" dirty="0" smtClean="0"/>
              <a:t>Char</a:t>
            </a:r>
            <a:endParaRPr lang="en-US" sz="2000" dirty="0"/>
          </a:p>
          <a:p>
            <a:r>
              <a:rPr lang="en-US" sz="2000" dirty="0" err="1"/>
              <a:t>Tipe</a:t>
            </a:r>
            <a:r>
              <a:rPr lang="en-US" sz="2000" dirty="0"/>
              <a:t> data Char </a:t>
            </a:r>
            <a:r>
              <a:rPr lang="en-US" sz="2000" dirty="0" err="1"/>
              <a:t>digunakan</a:t>
            </a:r>
            <a:r>
              <a:rPr lang="en-US" sz="2000" dirty="0"/>
              <a:t>  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.  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menempati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1 </a:t>
            </a:r>
            <a:r>
              <a:rPr lang="en-US" sz="2000" i="1" dirty="0"/>
              <a:t>byte.</a:t>
            </a:r>
            <a:r>
              <a:rPr lang="en-US" sz="2000" dirty="0"/>
              <a:t> </a:t>
            </a:r>
            <a:r>
              <a:rPr lang="en-US" sz="2000" dirty="0" err="1"/>
              <a:t>Satu</a:t>
            </a:r>
            <a:r>
              <a:rPr lang="en-US" sz="2000" dirty="0"/>
              <a:t> </a:t>
            </a:r>
            <a:r>
              <a:rPr lang="en-US" sz="2000" i="1" dirty="0"/>
              <a:t>byte 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8 </a:t>
            </a:r>
            <a:r>
              <a:rPr lang="en-US" sz="2000" i="1" dirty="0"/>
              <a:t>bit. 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bertiper</a:t>
            </a:r>
            <a:r>
              <a:rPr lang="en-US" sz="2000" dirty="0"/>
              <a:t> char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mampu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1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char:</a:t>
            </a:r>
          </a:p>
          <a:p>
            <a:r>
              <a:rPr lang="en-US" sz="2000" dirty="0"/>
              <a:t>char a;</a:t>
            </a:r>
          </a:p>
          <a:p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a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1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statement:</a:t>
            </a:r>
          </a:p>
          <a:p>
            <a:r>
              <a:rPr lang="en-US" sz="2000" dirty="0"/>
              <a:t>a=”PUB”;</a:t>
            </a:r>
          </a:p>
          <a:p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a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terakhir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‘B’.</a:t>
            </a:r>
          </a:p>
          <a:p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abjad</a:t>
            </a:r>
            <a:r>
              <a:rPr lang="en-US" sz="2000" dirty="0"/>
              <a:t>(a-z),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khusus</a:t>
            </a:r>
            <a:r>
              <a:rPr lang="en-US" sz="2000" dirty="0"/>
              <a:t>(@,?,&gt;,</a:t>
            </a:r>
            <a:r>
              <a:rPr lang="en-US" sz="2000" dirty="0" err="1"/>
              <a:t>dll</a:t>
            </a:r>
            <a:r>
              <a:rPr lang="en-US" sz="2000" dirty="0"/>
              <a:t>),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(0-9).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char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dioperasikan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int</a:t>
            </a:r>
            <a:r>
              <a:rPr lang="en-US" sz="2000" dirty="0"/>
              <a:t>, float </a:t>
            </a:r>
            <a:r>
              <a:rPr lang="en-US" sz="2000" dirty="0" err="1"/>
              <a:t>atau</a:t>
            </a:r>
            <a:r>
              <a:rPr lang="en-US" sz="2000" dirty="0"/>
              <a:t> double.</a:t>
            </a:r>
          </a:p>
        </p:txBody>
      </p:sp>
    </p:spTree>
    <p:extLst>
      <p:ext uri="{BB962C8B-B14F-4D97-AF65-F5344CB8AC3E}">
        <p14:creationId xmlns:p14="http://schemas.microsoft.com/office/powerpoint/2010/main" val="240214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BAHASA 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143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Tipe</a:t>
            </a:r>
            <a:r>
              <a:rPr lang="en-US" sz="2400" dirty="0" smtClean="0"/>
              <a:t> Data</a:t>
            </a:r>
            <a:r>
              <a:rPr lang="en-US" sz="2400" b="1" dirty="0" smtClean="0"/>
              <a:t> </a:t>
            </a:r>
            <a:endParaRPr lang="en-US" sz="2400" dirty="0">
              <a:latin typeface="Impact" panose="020B080603090205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28" y="2001497"/>
            <a:ext cx="6001958" cy="38679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63943" y="2631844"/>
            <a:ext cx="4579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tercetak</a:t>
            </a:r>
            <a:r>
              <a:rPr lang="en-US" sz="2800" dirty="0" smtClean="0"/>
              <a:t>?</a:t>
            </a:r>
          </a:p>
          <a:p>
            <a:pPr algn="ctr"/>
            <a:r>
              <a:rPr lang="en-US" sz="2800" dirty="0" smtClean="0"/>
              <a:t> </a:t>
            </a:r>
            <a:r>
              <a:rPr lang="en-US" sz="2800" dirty="0" err="1"/>
              <a:t>Mengapa</a:t>
            </a:r>
            <a:r>
              <a:rPr lang="en-US" sz="2800" dirty="0"/>
              <a:t> </a:t>
            </a:r>
            <a:r>
              <a:rPr lang="en-US" sz="2800" dirty="0" err="1"/>
              <a:t>bukan</a:t>
            </a:r>
            <a:r>
              <a:rPr lang="en-US" sz="2800" dirty="0"/>
              <a:t> </a:t>
            </a:r>
            <a:r>
              <a:rPr lang="en-US" sz="2800" dirty="0" err="1"/>
              <a:t>Mr.X</a:t>
            </a:r>
            <a:r>
              <a:rPr lang="en-US" sz="2800" dirty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88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BAHASA 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143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Tipe</a:t>
            </a:r>
            <a:r>
              <a:rPr lang="en-US" sz="2400" dirty="0" smtClean="0"/>
              <a:t> Data</a:t>
            </a:r>
            <a:r>
              <a:rPr lang="en-US" sz="2400" b="1" dirty="0" smtClean="0"/>
              <a:t> </a:t>
            </a:r>
            <a:endParaRPr lang="en-US" sz="2400" dirty="0">
              <a:latin typeface="Impact" panose="020B0806030902050204" pitchFamily="34" charset="0"/>
            </a:endParaRPr>
          </a:p>
        </p:txBody>
      </p:sp>
      <p:pic>
        <p:nvPicPr>
          <p:cNvPr id="2050" name="Picture 2" descr="http://2.bp.blogspot.com/-YXXUOV9mRyI/VgEUILTGe4I/AAAAAAAAAdY/Gqtafoi4_2M/s1600/gb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2064909"/>
            <a:ext cx="5797058" cy="393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586102" y="2064909"/>
            <a:ext cx="4346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mencetak</a:t>
            </a:r>
            <a:r>
              <a:rPr lang="en-US" sz="2400" dirty="0"/>
              <a:t> </a:t>
            </a:r>
            <a:r>
              <a:rPr lang="en-US" sz="2400" dirty="0" err="1"/>
              <a:t>tulisan</a:t>
            </a:r>
            <a:r>
              <a:rPr lang="en-US" sz="2400" dirty="0"/>
              <a:t> </a:t>
            </a:r>
            <a:r>
              <a:rPr lang="en-US" sz="2400" dirty="0" err="1"/>
              <a:t>Mr.X</a:t>
            </a:r>
            <a:r>
              <a:rPr lang="en-US" sz="2400" dirty="0"/>
              <a:t>? </a:t>
            </a:r>
            <a:r>
              <a:rPr lang="en-US" sz="2400" dirty="0" err="1"/>
              <a:t>cobalah</a:t>
            </a:r>
            <a:r>
              <a:rPr lang="en-US" sz="2400" dirty="0"/>
              <a:t> </a:t>
            </a:r>
            <a:r>
              <a:rPr lang="en-US" sz="2400" dirty="0" err="1"/>
              <a:t>kodingan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4037" y="3840078"/>
            <a:ext cx="4683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Tercetak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tidakkah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Mr.X</a:t>
            </a:r>
            <a:r>
              <a:rPr lang="en-US" sz="2800" dirty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816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BAHASA 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143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Tipe</a:t>
            </a:r>
            <a:r>
              <a:rPr lang="en-US" sz="2400" dirty="0" smtClean="0"/>
              <a:t> Data</a:t>
            </a:r>
            <a:r>
              <a:rPr lang="en-US" sz="2400" b="1" dirty="0" smtClean="0"/>
              <a:t> </a:t>
            </a:r>
            <a:endParaRPr lang="en-US" sz="2400" dirty="0">
              <a:latin typeface="Impact" panose="020B0806030902050204" pitchFamily="34" charset="0"/>
            </a:endParaRPr>
          </a:p>
        </p:txBody>
      </p:sp>
      <p:pic>
        <p:nvPicPr>
          <p:cNvPr id="3074" name="Picture 2" descr="http://4.bp.blogspot.com/-E4vdFw4xc2E/VgEVVgug-NI/AAAAAAAAAds/QkmaI7Xkc7U/s640/gb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7" y="1889214"/>
            <a:ext cx="6912739" cy="44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14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712</Words>
  <Application>Microsoft Office PowerPoint</Application>
  <PresentationFormat>Widescreen</PresentationFormat>
  <Paragraphs>315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Impact</vt:lpstr>
      <vt:lpstr>inherit</vt:lpstr>
      <vt:lpstr>Office Theme</vt:lpstr>
      <vt:lpstr>Algoritma dan Pemograman Dasar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Pemograman Dasar</dc:title>
  <dc:creator>hd</dc:creator>
  <cp:lastModifiedBy>hd</cp:lastModifiedBy>
  <cp:revision>42</cp:revision>
  <dcterms:created xsi:type="dcterms:W3CDTF">2018-10-04T02:02:32Z</dcterms:created>
  <dcterms:modified xsi:type="dcterms:W3CDTF">2018-10-22T09:43:19Z</dcterms:modified>
</cp:coreProperties>
</file>