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7" r:id="rId4"/>
    <p:sldId id="276" r:id="rId5"/>
    <p:sldId id="275" r:id="rId6"/>
    <p:sldId id="278" r:id="rId7"/>
    <p:sldId id="279" r:id="rId8"/>
    <p:sldId id="280" r:id="rId9"/>
    <p:sldId id="281" r:id="rId10"/>
    <p:sldId id="274" r:id="rId11"/>
    <p:sldId id="282" r:id="rId12"/>
    <p:sldId id="283" r:id="rId13"/>
    <p:sldId id="284" r:id="rId14"/>
    <p:sldId id="285" r:id="rId15"/>
    <p:sldId id="286" r:id="rId16"/>
    <p:sldId id="287" r:id="rId17"/>
    <p:sldId id="272" r:id="rId18"/>
    <p:sldId id="288" r:id="rId19"/>
    <p:sldId id="289" r:id="rId20"/>
    <p:sldId id="273" r:id="rId21"/>
    <p:sldId id="290" r:id="rId22"/>
    <p:sldId id="291" r:id="rId23"/>
    <p:sldId id="292" r:id="rId24"/>
    <p:sldId id="293" r:id="rId25"/>
    <p:sldId id="29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4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94533" autoAdjust="0"/>
  </p:normalViewPr>
  <p:slideViewPr>
    <p:cSldViewPr snapToGrid="0">
      <p:cViewPr varScale="1">
        <p:scale>
          <a:sx n="48" d="100"/>
          <a:sy n="48" d="100"/>
        </p:scale>
        <p:origin x="66" y="42"/>
      </p:cViewPr>
      <p:guideLst/>
    </p:cSldViewPr>
  </p:slideViewPr>
  <p:outlineViewPr>
    <p:cViewPr>
      <p:scale>
        <a:sx n="33" d="100"/>
        <a:sy n="33" d="100"/>
      </p:scale>
      <p:origin x="0" y="-84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A03D02-E26C-4ECD-9300-5F1767457380}"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D0AC5-0017-425F-BBEF-9788B91D4FA6}" type="slidenum">
              <a:rPr lang="en-US" smtClean="0"/>
              <a:t>‹#›</a:t>
            </a:fld>
            <a:endParaRPr lang="en-US"/>
          </a:p>
        </p:txBody>
      </p:sp>
    </p:spTree>
    <p:extLst>
      <p:ext uri="{BB962C8B-B14F-4D97-AF65-F5344CB8AC3E}">
        <p14:creationId xmlns:p14="http://schemas.microsoft.com/office/powerpoint/2010/main" val="3334367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A03D02-E26C-4ECD-9300-5F1767457380}"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D0AC5-0017-425F-BBEF-9788B91D4FA6}" type="slidenum">
              <a:rPr lang="en-US" smtClean="0"/>
              <a:t>‹#›</a:t>
            </a:fld>
            <a:endParaRPr lang="en-US"/>
          </a:p>
        </p:txBody>
      </p:sp>
    </p:spTree>
    <p:extLst>
      <p:ext uri="{BB962C8B-B14F-4D97-AF65-F5344CB8AC3E}">
        <p14:creationId xmlns:p14="http://schemas.microsoft.com/office/powerpoint/2010/main" val="990512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A03D02-E26C-4ECD-9300-5F1767457380}"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D0AC5-0017-425F-BBEF-9788B91D4FA6}" type="slidenum">
              <a:rPr lang="en-US" smtClean="0"/>
              <a:t>‹#›</a:t>
            </a:fld>
            <a:endParaRPr lang="en-US"/>
          </a:p>
        </p:txBody>
      </p:sp>
    </p:spTree>
    <p:extLst>
      <p:ext uri="{BB962C8B-B14F-4D97-AF65-F5344CB8AC3E}">
        <p14:creationId xmlns:p14="http://schemas.microsoft.com/office/powerpoint/2010/main" val="2912048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A03D02-E26C-4ECD-9300-5F1767457380}"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D0AC5-0017-425F-BBEF-9788B91D4FA6}" type="slidenum">
              <a:rPr lang="en-US" smtClean="0"/>
              <a:t>‹#›</a:t>
            </a:fld>
            <a:endParaRPr lang="en-US"/>
          </a:p>
        </p:txBody>
      </p:sp>
    </p:spTree>
    <p:extLst>
      <p:ext uri="{BB962C8B-B14F-4D97-AF65-F5344CB8AC3E}">
        <p14:creationId xmlns:p14="http://schemas.microsoft.com/office/powerpoint/2010/main" val="2646569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A03D02-E26C-4ECD-9300-5F1767457380}" type="datetimeFigureOut">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6D0AC5-0017-425F-BBEF-9788B91D4FA6}" type="slidenum">
              <a:rPr lang="en-US" smtClean="0"/>
              <a:t>‹#›</a:t>
            </a:fld>
            <a:endParaRPr lang="en-US"/>
          </a:p>
        </p:txBody>
      </p:sp>
    </p:spTree>
    <p:extLst>
      <p:ext uri="{BB962C8B-B14F-4D97-AF65-F5344CB8AC3E}">
        <p14:creationId xmlns:p14="http://schemas.microsoft.com/office/powerpoint/2010/main" val="2446028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A03D02-E26C-4ECD-9300-5F1767457380}"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D0AC5-0017-425F-BBEF-9788B91D4FA6}" type="slidenum">
              <a:rPr lang="en-US" smtClean="0"/>
              <a:t>‹#›</a:t>
            </a:fld>
            <a:endParaRPr lang="en-US"/>
          </a:p>
        </p:txBody>
      </p:sp>
    </p:spTree>
    <p:extLst>
      <p:ext uri="{BB962C8B-B14F-4D97-AF65-F5344CB8AC3E}">
        <p14:creationId xmlns:p14="http://schemas.microsoft.com/office/powerpoint/2010/main" val="2266970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A03D02-E26C-4ECD-9300-5F1767457380}" type="datetimeFigureOut">
              <a:rPr lang="en-US" smtClean="0"/>
              <a:t>11/5/2018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6D0AC5-0017-425F-BBEF-9788B91D4FA6}" type="slidenum">
              <a:rPr lang="en-US" smtClean="0"/>
              <a:t>‹#›</a:t>
            </a:fld>
            <a:endParaRPr lang="en-US"/>
          </a:p>
        </p:txBody>
      </p:sp>
    </p:spTree>
    <p:extLst>
      <p:ext uri="{BB962C8B-B14F-4D97-AF65-F5344CB8AC3E}">
        <p14:creationId xmlns:p14="http://schemas.microsoft.com/office/powerpoint/2010/main" val="60661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A03D02-E26C-4ECD-9300-5F1767457380}" type="datetimeFigureOut">
              <a:rPr lang="en-US" smtClean="0"/>
              <a:t>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6D0AC5-0017-425F-BBEF-9788B91D4FA6}" type="slidenum">
              <a:rPr lang="en-US" smtClean="0"/>
              <a:t>‹#›</a:t>
            </a:fld>
            <a:endParaRPr lang="en-US"/>
          </a:p>
        </p:txBody>
      </p:sp>
    </p:spTree>
    <p:extLst>
      <p:ext uri="{BB962C8B-B14F-4D97-AF65-F5344CB8AC3E}">
        <p14:creationId xmlns:p14="http://schemas.microsoft.com/office/powerpoint/2010/main" val="3363369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A03D02-E26C-4ECD-9300-5F1767457380}" type="datetimeFigureOut">
              <a:rPr lang="en-US" smtClean="0"/>
              <a:t>11/5/2018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6D0AC5-0017-425F-BBEF-9788B91D4FA6}" type="slidenum">
              <a:rPr lang="en-US" smtClean="0"/>
              <a:t>‹#›</a:t>
            </a:fld>
            <a:endParaRPr lang="en-US"/>
          </a:p>
        </p:txBody>
      </p:sp>
    </p:spTree>
    <p:extLst>
      <p:ext uri="{BB962C8B-B14F-4D97-AF65-F5344CB8AC3E}">
        <p14:creationId xmlns:p14="http://schemas.microsoft.com/office/powerpoint/2010/main" val="2737351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A03D02-E26C-4ECD-9300-5F1767457380}"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D0AC5-0017-425F-BBEF-9788B91D4FA6}" type="slidenum">
              <a:rPr lang="en-US" smtClean="0"/>
              <a:t>‹#›</a:t>
            </a:fld>
            <a:endParaRPr lang="en-US"/>
          </a:p>
        </p:txBody>
      </p:sp>
    </p:spTree>
    <p:extLst>
      <p:ext uri="{BB962C8B-B14F-4D97-AF65-F5344CB8AC3E}">
        <p14:creationId xmlns:p14="http://schemas.microsoft.com/office/powerpoint/2010/main" val="179922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A03D02-E26C-4ECD-9300-5F1767457380}" type="datetimeFigureOut">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D0AC5-0017-425F-BBEF-9788B91D4FA6}" type="slidenum">
              <a:rPr lang="en-US" smtClean="0"/>
              <a:t>‹#›</a:t>
            </a:fld>
            <a:endParaRPr lang="en-US"/>
          </a:p>
        </p:txBody>
      </p:sp>
    </p:spTree>
    <p:extLst>
      <p:ext uri="{BB962C8B-B14F-4D97-AF65-F5344CB8AC3E}">
        <p14:creationId xmlns:p14="http://schemas.microsoft.com/office/powerpoint/2010/main" val="1469556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A03D02-E26C-4ECD-9300-5F1767457380}" type="datetimeFigureOut">
              <a:rPr lang="en-US" smtClean="0"/>
              <a:t>11/5/2018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6D0AC5-0017-425F-BBEF-9788B91D4FA6}" type="slidenum">
              <a:rPr lang="en-US" smtClean="0"/>
              <a:t>‹#›</a:t>
            </a:fld>
            <a:endParaRPr lang="en-US"/>
          </a:p>
        </p:txBody>
      </p:sp>
    </p:spTree>
    <p:extLst>
      <p:ext uri="{BB962C8B-B14F-4D97-AF65-F5344CB8AC3E}">
        <p14:creationId xmlns:p14="http://schemas.microsoft.com/office/powerpoint/2010/main" val="1477807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59018"/>
            <a:ext cx="9144000" cy="2387600"/>
          </a:xfrm>
        </p:spPr>
        <p:txBody>
          <a:bodyPr>
            <a:normAutofit/>
          </a:bodyPr>
          <a:lstStyle/>
          <a:p>
            <a:r>
              <a:rPr lang="en-US" sz="4800" dirty="0" err="1" smtClean="0">
                <a:latin typeface="Impact" panose="020B0806030902050204" pitchFamily="34" charset="0"/>
              </a:rPr>
              <a:t>Algoritma</a:t>
            </a:r>
            <a:r>
              <a:rPr lang="en-US" sz="4800" dirty="0" smtClean="0">
                <a:latin typeface="Impact" panose="020B0806030902050204" pitchFamily="34" charset="0"/>
              </a:rPr>
              <a:t> </a:t>
            </a:r>
            <a:r>
              <a:rPr lang="en-US" sz="4800" dirty="0" err="1" smtClean="0">
                <a:latin typeface="Impact" panose="020B0806030902050204" pitchFamily="34" charset="0"/>
              </a:rPr>
              <a:t>dan</a:t>
            </a:r>
            <a:r>
              <a:rPr lang="en-US" sz="4800" dirty="0" smtClean="0">
                <a:latin typeface="Impact" panose="020B0806030902050204" pitchFamily="34" charset="0"/>
              </a:rPr>
              <a:t> </a:t>
            </a:r>
            <a:r>
              <a:rPr lang="en-US" sz="4800" dirty="0" err="1" smtClean="0">
                <a:latin typeface="Impact" panose="020B0806030902050204" pitchFamily="34" charset="0"/>
              </a:rPr>
              <a:t>Pemograman</a:t>
            </a:r>
            <a:r>
              <a:rPr lang="en-US" sz="4800" dirty="0" smtClean="0">
                <a:latin typeface="Impact" panose="020B0806030902050204" pitchFamily="34" charset="0"/>
              </a:rPr>
              <a:t> </a:t>
            </a:r>
            <a:r>
              <a:rPr lang="en-US" sz="4800" dirty="0" err="1" smtClean="0">
                <a:latin typeface="Impact" panose="020B0806030902050204" pitchFamily="34" charset="0"/>
              </a:rPr>
              <a:t>Dasar</a:t>
            </a:r>
            <a:endParaRPr lang="en-US" sz="4800" dirty="0">
              <a:latin typeface="Impact" panose="020B0806030902050204" pitchFamily="34" charset="0"/>
            </a:endParaRPr>
          </a:p>
        </p:txBody>
      </p:sp>
      <p:sp>
        <p:nvSpPr>
          <p:cNvPr id="3" name="Subtitle 2"/>
          <p:cNvSpPr>
            <a:spLocks noGrp="1"/>
          </p:cNvSpPr>
          <p:nvPr>
            <p:ph type="subTitle" idx="1"/>
          </p:nvPr>
        </p:nvSpPr>
        <p:spPr>
          <a:xfrm>
            <a:off x="1524000" y="4391747"/>
            <a:ext cx="9144000" cy="1655762"/>
          </a:xfrm>
        </p:spPr>
        <p:txBody>
          <a:bodyPr/>
          <a:lstStyle/>
          <a:p>
            <a:pPr algn="r"/>
            <a:r>
              <a:rPr lang="en-US" dirty="0" err="1" smtClean="0">
                <a:latin typeface="Impact" panose="020B0806030902050204" pitchFamily="34" charset="0"/>
              </a:rPr>
              <a:t>Dosen</a:t>
            </a:r>
            <a:r>
              <a:rPr lang="en-US" dirty="0" smtClean="0">
                <a:latin typeface="Impact" panose="020B0806030902050204" pitchFamily="34" charset="0"/>
              </a:rPr>
              <a:t> </a:t>
            </a:r>
            <a:r>
              <a:rPr lang="en-US" dirty="0" err="1" smtClean="0">
                <a:latin typeface="Impact" panose="020B0806030902050204" pitchFamily="34" charset="0"/>
              </a:rPr>
              <a:t>Pengampu</a:t>
            </a:r>
            <a:endParaRPr lang="en-US" dirty="0" smtClean="0">
              <a:latin typeface="Impact" panose="020B0806030902050204" pitchFamily="34" charset="0"/>
            </a:endParaRPr>
          </a:p>
          <a:p>
            <a:pPr algn="r"/>
            <a:r>
              <a:rPr lang="en-US" dirty="0" smtClean="0">
                <a:latin typeface="Impact" panose="020B0806030902050204" pitchFamily="34" charset="0"/>
              </a:rPr>
              <a:t>Muhammad </a:t>
            </a:r>
            <a:r>
              <a:rPr lang="en-US" dirty="0" err="1" smtClean="0">
                <a:latin typeface="Impact" panose="020B0806030902050204" pitchFamily="34" charset="0"/>
              </a:rPr>
              <a:t>hadi</a:t>
            </a:r>
            <a:r>
              <a:rPr lang="en-US" dirty="0" smtClean="0">
                <a:latin typeface="Impact" panose="020B0806030902050204" pitchFamily="34" charset="0"/>
              </a:rPr>
              <a:t> </a:t>
            </a:r>
            <a:r>
              <a:rPr lang="en-US" dirty="0" err="1" smtClean="0">
                <a:latin typeface="Impact" panose="020B0806030902050204" pitchFamily="34" charset="0"/>
              </a:rPr>
              <a:t>Saputra</a:t>
            </a:r>
            <a:endParaRPr lang="en-US" dirty="0">
              <a:latin typeface="Impact" panose="020B0806030902050204" pitchFamily="34" charset="0"/>
            </a:endParaRPr>
          </a:p>
        </p:txBody>
      </p:sp>
      <p:pic>
        <p:nvPicPr>
          <p:cNvPr id="1026" name="Gambar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7610" y="730147"/>
            <a:ext cx="1516208" cy="169763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cxnSp>
        <p:nvCxnSpPr>
          <p:cNvPr id="6" name="Straight Connector 5"/>
          <p:cNvCxnSpPr/>
          <p:nvPr/>
        </p:nvCxnSpPr>
        <p:spPr>
          <a:xfrm flipV="1">
            <a:off x="1690255" y="3699164"/>
            <a:ext cx="8811490" cy="9698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5403273" y="3948546"/>
            <a:ext cx="5098472" cy="971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471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par>
                                <p:cTn id="11" presetID="16" presetClass="entr" presetSubtype="21"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barn(inVertical)">
                                      <p:cBhvr>
                                        <p:cTn id="19" dur="500"/>
                                        <p:tgtEl>
                                          <p:spTgt spid="3">
                                            <p:txEl>
                                              <p:pRg st="0" end="0"/>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barn(inVertical)">
                                      <p:cBhvr>
                                        <p:cTn id="2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071" y="-62"/>
            <a:ext cx="12192000" cy="1955409"/>
            <a:chOff x="14071" y="-62"/>
            <a:chExt cx="12192000" cy="1955409"/>
          </a:xfrm>
        </p:grpSpPr>
        <p:sp>
          <p:nvSpPr>
            <p:cNvPr id="4" name="Rectangle 3"/>
            <p:cNvSpPr/>
            <p:nvPr/>
          </p:nvSpPr>
          <p:spPr>
            <a:xfrm>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Isosceles Triangle 5"/>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Gambar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97" y="319932"/>
            <a:ext cx="1123165" cy="125756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grpSp>
        <p:nvGrpSpPr>
          <p:cNvPr id="8" name="Group 7"/>
          <p:cNvGrpSpPr/>
          <p:nvPr/>
        </p:nvGrpSpPr>
        <p:grpSpPr>
          <a:xfrm rot="10800000">
            <a:off x="0" y="5824025"/>
            <a:ext cx="12192000" cy="1033974"/>
            <a:chOff x="14071" y="-62"/>
            <a:chExt cx="12192000" cy="1955409"/>
          </a:xfrm>
        </p:grpSpPr>
        <p:sp>
          <p:nvSpPr>
            <p:cNvPr id="9" name="Rectangle 8"/>
            <p:cNvSpPr/>
            <p:nvPr/>
          </p:nvSpPr>
          <p:spPr>
            <a:xfrm flipV="1">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BAHASA C</a:t>
              </a:r>
              <a:endParaRPr lang="en-US" b="1" dirty="0">
                <a:solidFill>
                  <a:schemeClr val="tx1"/>
                </a:solidFill>
              </a:endParaRPr>
            </a:p>
          </p:txBody>
        </p:sp>
        <p:sp>
          <p:nvSpPr>
            <p:cNvPr id="10" name="Isosceles Triangle 9"/>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1639359" y="0"/>
            <a:ext cx="2149948" cy="523220"/>
          </a:xfrm>
          <a:prstGeom prst="rect">
            <a:avLst/>
          </a:prstGeom>
          <a:noFill/>
        </p:spPr>
        <p:txBody>
          <a:bodyPr wrap="none" lIns="91440" tIns="45720" rIns="91440" bIns="45720">
            <a:spAutoFit/>
          </a:bodyPr>
          <a:lstStyle/>
          <a:p>
            <a:r>
              <a:rPr lang="en-US" sz="2800" dirty="0" err="1" smtClean="0">
                <a:ln w="0"/>
                <a:effectLst>
                  <a:outerShdw blurRad="38100" dist="19050" dir="2700000" algn="tl" rotWithShape="0">
                    <a:schemeClr val="dk1">
                      <a:alpha val="40000"/>
                    </a:schemeClr>
                  </a:outerShdw>
                </a:effectLst>
                <a:latin typeface="Impact" panose="020B0806030902050204" pitchFamily="34" charset="0"/>
              </a:rPr>
              <a:t>Materi</a:t>
            </a:r>
            <a:r>
              <a:rPr lang="en-US" sz="2800" dirty="0" smtClean="0">
                <a:ln w="0"/>
                <a:effectLst>
                  <a:outerShdw blurRad="38100" dist="19050" dir="2700000" algn="tl" rotWithShape="0">
                    <a:schemeClr val="dk1">
                      <a:alpha val="40000"/>
                    </a:schemeClr>
                  </a:outerShdw>
                </a:effectLst>
                <a:latin typeface="Impact" panose="020B0806030902050204" pitchFamily="34" charset="0"/>
              </a:rPr>
              <a:t> </a:t>
            </a:r>
            <a:r>
              <a:rPr lang="en-US" sz="2800" dirty="0" err="1" smtClean="0">
                <a:ln w="0"/>
                <a:effectLst>
                  <a:outerShdw blurRad="38100" dist="19050" dir="2700000" algn="tl" rotWithShape="0">
                    <a:schemeClr val="dk1">
                      <a:alpha val="40000"/>
                    </a:schemeClr>
                  </a:outerShdw>
                </a:effectLst>
                <a:latin typeface="Impact" panose="020B0806030902050204" pitchFamily="34" charset="0"/>
              </a:rPr>
              <a:t>Kuliah</a:t>
            </a:r>
            <a:endParaRPr lang="en-US" sz="28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2" name="Rectangle 11"/>
          <p:cNvSpPr/>
          <p:nvPr/>
        </p:nvSpPr>
        <p:spPr>
          <a:xfrm>
            <a:off x="1639359" y="406733"/>
            <a:ext cx="7997010" cy="707886"/>
          </a:xfrm>
          <a:prstGeom prst="rect">
            <a:avLst/>
          </a:prstGeom>
          <a:noFill/>
        </p:spPr>
        <p:txBody>
          <a:bodyPr wrap="square" lIns="91440" tIns="45720" rIns="91440" bIns="45720">
            <a:spAutoFit/>
          </a:bodyPr>
          <a:lstStyle/>
          <a:p>
            <a:r>
              <a:rPr lang="en-US" sz="4000" dirty="0" err="1" smtClean="0">
                <a:ln w="0"/>
                <a:effectLst>
                  <a:outerShdw blurRad="38100" dist="19050" dir="2700000" algn="tl" rotWithShape="0">
                    <a:schemeClr val="dk1">
                      <a:alpha val="40000"/>
                    </a:schemeClr>
                  </a:outerShdw>
                </a:effectLst>
                <a:latin typeface="Impact" panose="020B0806030902050204" pitchFamily="34" charset="0"/>
              </a:rPr>
              <a:t>Algoritma</a:t>
            </a:r>
            <a:r>
              <a:rPr lang="en-US" sz="4000" dirty="0" smtClean="0">
                <a:ln w="0"/>
                <a:effectLst>
                  <a:outerShdw blurRad="38100" dist="19050" dir="2700000" algn="tl" rotWithShape="0">
                    <a:schemeClr val="dk1">
                      <a:alpha val="40000"/>
                    </a:schemeClr>
                  </a:outerShdw>
                </a:effectLst>
                <a:latin typeface="Impact" panose="020B0806030902050204" pitchFamily="34" charset="0"/>
              </a:rPr>
              <a:t> Dan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Pemograman</a:t>
            </a:r>
            <a:r>
              <a:rPr lang="en-US" sz="4000" dirty="0" smtClean="0">
                <a:ln w="0"/>
                <a:effectLst>
                  <a:outerShdw blurRad="38100" dist="19050" dir="2700000" algn="tl" rotWithShape="0">
                    <a:schemeClr val="dk1">
                      <a:alpha val="40000"/>
                    </a:schemeClr>
                  </a:outerShdw>
                </a:effectLst>
                <a:latin typeface="Impact" panose="020B0806030902050204" pitchFamily="34" charset="0"/>
              </a:rPr>
              <a:t>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Dasar</a:t>
            </a:r>
            <a:endParaRPr lang="en-US" sz="40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5" name="Snip Diagonal Corner Rectangle 14"/>
          <p:cNvSpPr/>
          <p:nvPr/>
        </p:nvSpPr>
        <p:spPr>
          <a:xfrm>
            <a:off x="7169426" y="1329389"/>
            <a:ext cx="4346713" cy="461665"/>
          </a:xfrm>
          <a:prstGeom prst="snip2Diag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484884" y="1290519"/>
            <a:ext cx="2738570" cy="461665"/>
          </a:xfrm>
          <a:prstGeom prst="rect">
            <a:avLst/>
          </a:prstGeom>
          <a:noFill/>
        </p:spPr>
        <p:txBody>
          <a:bodyPr wrap="none" rtlCol="0">
            <a:spAutoFit/>
          </a:bodyPr>
          <a:lstStyle/>
          <a:p>
            <a:r>
              <a:rPr lang="en-US" sz="2400" dirty="0" err="1" smtClean="0"/>
              <a:t>Percabangan</a:t>
            </a:r>
            <a:r>
              <a:rPr lang="en-US" sz="2400" dirty="0" smtClean="0"/>
              <a:t> </a:t>
            </a:r>
            <a:r>
              <a:rPr lang="en-US" sz="2400" dirty="0" err="1" smtClean="0"/>
              <a:t>Ganda</a:t>
            </a:r>
            <a:r>
              <a:rPr lang="en-US" sz="2400" b="1" dirty="0" smtClean="0"/>
              <a:t> </a:t>
            </a:r>
            <a:endParaRPr lang="en-US" sz="2400" dirty="0">
              <a:latin typeface="Impact" panose="020B0806030902050204" pitchFamily="34" charset="0"/>
            </a:endParaRPr>
          </a:p>
        </p:txBody>
      </p:sp>
      <p:sp>
        <p:nvSpPr>
          <p:cNvPr id="2" name="Rectangle 1"/>
          <p:cNvSpPr/>
          <p:nvPr/>
        </p:nvSpPr>
        <p:spPr>
          <a:xfrm>
            <a:off x="618699" y="2223431"/>
            <a:ext cx="10897440" cy="1569660"/>
          </a:xfrm>
          <a:prstGeom prst="rect">
            <a:avLst/>
          </a:prstGeom>
        </p:spPr>
        <p:txBody>
          <a:bodyPr wrap="square">
            <a:spAutoFit/>
          </a:bodyPr>
          <a:lstStyle/>
          <a:p>
            <a:r>
              <a:rPr lang="id-ID" sz="2400" dirty="0"/>
              <a:t> Percabangan ganda apabila terdapat 2 </a:t>
            </a:r>
            <a:r>
              <a:rPr lang="id-ID" sz="2400" dirty="0" smtClean="0"/>
              <a:t>alternati</a:t>
            </a:r>
            <a:r>
              <a:rPr lang="en-US" sz="2400" dirty="0" smtClean="0"/>
              <a:t>f</a:t>
            </a:r>
            <a:r>
              <a:rPr lang="id-ID" sz="2400" dirty="0" smtClean="0"/>
              <a:t> </a:t>
            </a:r>
            <a:r>
              <a:rPr lang="id-ID" sz="2400" dirty="0"/>
              <a:t>instruksi yang dijalankan. Logika ini memungkinkan kompiler menjalankan salah satu dari 2 alternatif instruksi yang ada, dan salah satu instruksi pasti dijalankan.</a:t>
            </a:r>
          </a:p>
          <a:p>
            <a:endParaRPr lang="id-ID" sz="2400" dirty="0"/>
          </a:p>
        </p:txBody>
      </p:sp>
    </p:spTree>
    <p:extLst>
      <p:ext uri="{BB962C8B-B14F-4D97-AF65-F5344CB8AC3E}">
        <p14:creationId xmlns:p14="http://schemas.microsoft.com/office/powerpoint/2010/main" val="39392069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071" y="-62"/>
            <a:ext cx="12192000" cy="1955409"/>
            <a:chOff x="14071" y="-62"/>
            <a:chExt cx="12192000" cy="1955409"/>
          </a:xfrm>
        </p:grpSpPr>
        <p:sp>
          <p:nvSpPr>
            <p:cNvPr id="4" name="Rectangle 3"/>
            <p:cNvSpPr/>
            <p:nvPr/>
          </p:nvSpPr>
          <p:spPr>
            <a:xfrm>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Isosceles Triangle 5"/>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Gambar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97" y="319932"/>
            <a:ext cx="1123165" cy="125756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grpSp>
        <p:nvGrpSpPr>
          <p:cNvPr id="8" name="Group 7"/>
          <p:cNvGrpSpPr/>
          <p:nvPr/>
        </p:nvGrpSpPr>
        <p:grpSpPr>
          <a:xfrm rot="10800000">
            <a:off x="0" y="5824025"/>
            <a:ext cx="12192000" cy="1033974"/>
            <a:chOff x="14071" y="-62"/>
            <a:chExt cx="12192000" cy="1955409"/>
          </a:xfrm>
        </p:grpSpPr>
        <p:sp>
          <p:nvSpPr>
            <p:cNvPr id="9" name="Rectangle 8"/>
            <p:cNvSpPr/>
            <p:nvPr/>
          </p:nvSpPr>
          <p:spPr>
            <a:xfrm flipV="1">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BAHASA C</a:t>
              </a:r>
              <a:endParaRPr lang="en-US" b="1" dirty="0">
                <a:solidFill>
                  <a:schemeClr val="tx1"/>
                </a:solidFill>
              </a:endParaRPr>
            </a:p>
          </p:txBody>
        </p:sp>
        <p:sp>
          <p:nvSpPr>
            <p:cNvPr id="10" name="Isosceles Triangle 9"/>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1639359" y="0"/>
            <a:ext cx="2149948" cy="523220"/>
          </a:xfrm>
          <a:prstGeom prst="rect">
            <a:avLst/>
          </a:prstGeom>
          <a:noFill/>
        </p:spPr>
        <p:txBody>
          <a:bodyPr wrap="none" lIns="91440" tIns="45720" rIns="91440" bIns="45720">
            <a:spAutoFit/>
          </a:bodyPr>
          <a:lstStyle/>
          <a:p>
            <a:r>
              <a:rPr lang="en-US" sz="2800" dirty="0" err="1" smtClean="0">
                <a:ln w="0"/>
                <a:effectLst>
                  <a:outerShdw blurRad="38100" dist="19050" dir="2700000" algn="tl" rotWithShape="0">
                    <a:schemeClr val="dk1">
                      <a:alpha val="40000"/>
                    </a:schemeClr>
                  </a:outerShdw>
                </a:effectLst>
                <a:latin typeface="Impact" panose="020B0806030902050204" pitchFamily="34" charset="0"/>
              </a:rPr>
              <a:t>Materi</a:t>
            </a:r>
            <a:r>
              <a:rPr lang="en-US" sz="2800" dirty="0" smtClean="0">
                <a:ln w="0"/>
                <a:effectLst>
                  <a:outerShdw blurRad="38100" dist="19050" dir="2700000" algn="tl" rotWithShape="0">
                    <a:schemeClr val="dk1">
                      <a:alpha val="40000"/>
                    </a:schemeClr>
                  </a:outerShdw>
                </a:effectLst>
                <a:latin typeface="Impact" panose="020B0806030902050204" pitchFamily="34" charset="0"/>
              </a:rPr>
              <a:t> </a:t>
            </a:r>
            <a:r>
              <a:rPr lang="en-US" sz="2800" dirty="0" err="1" smtClean="0">
                <a:ln w="0"/>
                <a:effectLst>
                  <a:outerShdw blurRad="38100" dist="19050" dir="2700000" algn="tl" rotWithShape="0">
                    <a:schemeClr val="dk1">
                      <a:alpha val="40000"/>
                    </a:schemeClr>
                  </a:outerShdw>
                </a:effectLst>
                <a:latin typeface="Impact" panose="020B0806030902050204" pitchFamily="34" charset="0"/>
              </a:rPr>
              <a:t>Kuliah</a:t>
            </a:r>
            <a:endParaRPr lang="en-US" sz="28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2" name="Rectangle 11"/>
          <p:cNvSpPr/>
          <p:nvPr/>
        </p:nvSpPr>
        <p:spPr>
          <a:xfrm>
            <a:off x="1639359" y="406733"/>
            <a:ext cx="7997010" cy="707886"/>
          </a:xfrm>
          <a:prstGeom prst="rect">
            <a:avLst/>
          </a:prstGeom>
          <a:noFill/>
        </p:spPr>
        <p:txBody>
          <a:bodyPr wrap="square" lIns="91440" tIns="45720" rIns="91440" bIns="45720">
            <a:spAutoFit/>
          </a:bodyPr>
          <a:lstStyle/>
          <a:p>
            <a:r>
              <a:rPr lang="en-US" sz="4000" dirty="0" err="1" smtClean="0">
                <a:ln w="0"/>
                <a:effectLst>
                  <a:outerShdw blurRad="38100" dist="19050" dir="2700000" algn="tl" rotWithShape="0">
                    <a:schemeClr val="dk1">
                      <a:alpha val="40000"/>
                    </a:schemeClr>
                  </a:outerShdw>
                </a:effectLst>
                <a:latin typeface="Impact" panose="020B0806030902050204" pitchFamily="34" charset="0"/>
              </a:rPr>
              <a:t>Algoritma</a:t>
            </a:r>
            <a:r>
              <a:rPr lang="en-US" sz="4000" dirty="0" smtClean="0">
                <a:ln w="0"/>
                <a:effectLst>
                  <a:outerShdw blurRad="38100" dist="19050" dir="2700000" algn="tl" rotWithShape="0">
                    <a:schemeClr val="dk1">
                      <a:alpha val="40000"/>
                    </a:schemeClr>
                  </a:outerShdw>
                </a:effectLst>
                <a:latin typeface="Impact" panose="020B0806030902050204" pitchFamily="34" charset="0"/>
              </a:rPr>
              <a:t> Dan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Pemograman</a:t>
            </a:r>
            <a:r>
              <a:rPr lang="en-US" sz="4000" dirty="0" smtClean="0">
                <a:ln w="0"/>
                <a:effectLst>
                  <a:outerShdw blurRad="38100" dist="19050" dir="2700000" algn="tl" rotWithShape="0">
                    <a:schemeClr val="dk1">
                      <a:alpha val="40000"/>
                    </a:schemeClr>
                  </a:outerShdw>
                </a:effectLst>
                <a:latin typeface="Impact" panose="020B0806030902050204" pitchFamily="34" charset="0"/>
              </a:rPr>
              <a:t>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Dasar</a:t>
            </a:r>
            <a:endParaRPr lang="en-US" sz="40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5" name="Snip Diagonal Corner Rectangle 14"/>
          <p:cNvSpPr/>
          <p:nvPr/>
        </p:nvSpPr>
        <p:spPr>
          <a:xfrm>
            <a:off x="7169426" y="1329389"/>
            <a:ext cx="4346713" cy="461665"/>
          </a:xfrm>
          <a:prstGeom prst="snip2Diag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484884" y="1290519"/>
            <a:ext cx="2738570" cy="461665"/>
          </a:xfrm>
          <a:prstGeom prst="rect">
            <a:avLst/>
          </a:prstGeom>
          <a:noFill/>
        </p:spPr>
        <p:txBody>
          <a:bodyPr wrap="none" rtlCol="0">
            <a:spAutoFit/>
          </a:bodyPr>
          <a:lstStyle/>
          <a:p>
            <a:r>
              <a:rPr lang="en-US" sz="2400" dirty="0" err="1" smtClean="0"/>
              <a:t>Percabangan</a:t>
            </a:r>
            <a:r>
              <a:rPr lang="en-US" sz="2400" dirty="0" smtClean="0"/>
              <a:t> </a:t>
            </a:r>
            <a:r>
              <a:rPr lang="en-US" sz="2400" dirty="0" err="1" smtClean="0"/>
              <a:t>Ganda</a:t>
            </a:r>
            <a:r>
              <a:rPr lang="en-US" sz="2400" b="1" dirty="0" smtClean="0"/>
              <a:t> </a:t>
            </a:r>
            <a:endParaRPr lang="en-US" sz="2400" dirty="0">
              <a:latin typeface="Impact" panose="020B0806030902050204" pitchFamily="34" charset="0"/>
            </a:endParaRPr>
          </a:p>
        </p:txBody>
      </p:sp>
      <p:sp>
        <p:nvSpPr>
          <p:cNvPr id="2" name="Rectangle 1"/>
          <p:cNvSpPr/>
          <p:nvPr/>
        </p:nvSpPr>
        <p:spPr>
          <a:xfrm>
            <a:off x="618699" y="2223431"/>
            <a:ext cx="10897440" cy="3046988"/>
          </a:xfrm>
          <a:prstGeom prst="rect">
            <a:avLst/>
          </a:prstGeom>
        </p:spPr>
        <p:txBody>
          <a:bodyPr wrap="square">
            <a:spAutoFit/>
          </a:bodyPr>
          <a:lstStyle/>
          <a:p>
            <a:r>
              <a:rPr lang="nn-NO" sz="2400" dirty="0"/>
              <a:t>If (kondisi) </a:t>
            </a:r>
            <a:endParaRPr lang="id-ID" sz="2400" dirty="0"/>
          </a:p>
          <a:p>
            <a:r>
              <a:rPr lang="nn-NO" sz="2400" dirty="0"/>
              <a:t>{</a:t>
            </a:r>
            <a:endParaRPr lang="id-ID" sz="2400" dirty="0"/>
          </a:p>
          <a:p>
            <a:r>
              <a:rPr lang="nn-NO" sz="2400" dirty="0"/>
              <a:t> Instruksi pertama </a:t>
            </a:r>
            <a:endParaRPr lang="id-ID" sz="2400" dirty="0"/>
          </a:p>
          <a:p>
            <a:r>
              <a:rPr lang="nn-NO" sz="2400" dirty="0"/>
              <a:t>}</a:t>
            </a:r>
            <a:endParaRPr lang="id-ID" sz="2400" dirty="0"/>
          </a:p>
          <a:p>
            <a:r>
              <a:rPr lang="nn-NO" sz="2400" dirty="0"/>
              <a:t>Else</a:t>
            </a:r>
            <a:endParaRPr lang="id-ID" sz="2400" dirty="0"/>
          </a:p>
          <a:p>
            <a:r>
              <a:rPr lang="nn-NO" sz="2400" dirty="0"/>
              <a:t>{</a:t>
            </a:r>
            <a:endParaRPr lang="id-ID" sz="2400" dirty="0"/>
          </a:p>
          <a:p>
            <a:r>
              <a:rPr lang="nn-NO" sz="2400" dirty="0"/>
              <a:t> Instruksi kedua </a:t>
            </a:r>
            <a:endParaRPr lang="id-ID" sz="2400" dirty="0"/>
          </a:p>
          <a:p>
            <a:r>
              <a:rPr lang="nn-NO" sz="2400" dirty="0"/>
              <a:t>}</a:t>
            </a:r>
            <a:endParaRPr lang="id-ID" sz="2400" dirty="0"/>
          </a:p>
        </p:txBody>
      </p:sp>
    </p:spTree>
    <p:extLst>
      <p:ext uri="{BB962C8B-B14F-4D97-AF65-F5344CB8AC3E}">
        <p14:creationId xmlns:p14="http://schemas.microsoft.com/office/powerpoint/2010/main" val="1931575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071" y="-62"/>
            <a:ext cx="12192000" cy="1955409"/>
            <a:chOff x="14071" y="-62"/>
            <a:chExt cx="12192000" cy="1955409"/>
          </a:xfrm>
        </p:grpSpPr>
        <p:sp>
          <p:nvSpPr>
            <p:cNvPr id="4" name="Rectangle 3"/>
            <p:cNvSpPr/>
            <p:nvPr/>
          </p:nvSpPr>
          <p:spPr>
            <a:xfrm>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Isosceles Triangle 5"/>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Gambar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97" y="319932"/>
            <a:ext cx="1123165" cy="125756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grpSp>
        <p:nvGrpSpPr>
          <p:cNvPr id="8" name="Group 7"/>
          <p:cNvGrpSpPr/>
          <p:nvPr/>
        </p:nvGrpSpPr>
        <p:grpSpPr>
          <a:xfrm rot="10800000">
            <a:off x="0" y="5824025"/>
            <a:ext cx="12192000" cy="1033974"/>
            <a:chOff x="14071" y="-62"/>
            <a:chExt cx="12192000" cy="1955409"/>
          </a:xfrm>
        </p:grpSpPr>
        <p:sp>
          <p:nvSpPr>
            <p:cNvPr id="9" name="Rectangle 8"/>
            <p:cNvSpPr/>
            <p:nvPr/>
          </p:nvSpPr>
          <p:spPr>
            <a:xfrm flipV="1">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BAHASA C</a:t>
              </a:r>
              <a:endParaRPr lang="en-US" b="1" dirty="0">
                <a:solidFill>
                  <a:schemeClr val="tx1"/>
                </a:solidFill>
              </a:endParaRPr>
            </a:p>
          </p:txBody>
        </p:sp>
        <p:sp>
          <p:nvSpPr>
            <p:cNvPr id="10" name="Isosceles Triangle 9"/>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1639359" y="0"/>
            <a:ext cx="2149948" cy="523220"/>
          </a:xfrm>
          <a:prstGeom prst="rect">
            <a:avLst/>
          </a:prstGeom>
          <a:noFill/>
        </p:spPr>
        <p:txBody>
          <a:bodyPr wrap="none" lIns="91440" tIns="45720" rIns="91440" bIns="45720">
            <a:spAutoFit/>
          </a:bodyPr>
          <a:lstStyle/>
          <a:p>
            <a:r>
              <a:rPr lang="en-US" sz="2800" dirty="0" err="1" smtClean="0">
                <a:ln w="0"/>
                <a:effectLst>
                  <a:outerShdw blurRad="38100" dist="19050" dir="2700000" algn="tl" rotWithShape="0">
                    <a:schemeClr val="dk1">
                      <a:alpha val="40000"/>
                    </a:schemeClr>
                  </a:outerShdw>
                </a:effectLst>
                <a:latin typeface="Impact" panose="020B0806030902050204" pitchFamily="34" charset="0"/>
              </a:rPr>
              <a:t>Materi</a:t>
            </a:r>
            <a:r>
              <a:rPr lang="en-US" sz="2800" dirty="0" smtClean="0">
                <a:ln w="0"/>
                <a:effectLst>
                  <a:outerShdw blurRad="38100" dist="19050" dir="2700000" algn="tl" rotWithShape="0">
                    <a:schemeClr val="dk1">
                      <a:alpha val="40000"/>
                    </a:schemeClr>
                  </a:outerShdw>
                </a:effectLst>
                <a:latin typeface="Impact" panose="020B0806030902050204" pitchFamily="34" charset="0"/>
              </a:rPr>
              <a:t> </a:t>
            </a:r>
            <a:r>
              <a:rPr lang="en-US" sz="2800" dirty="0" err="1" smtClean="0">
                <a:ln w="0"/>
                <a:effectLst>
                  <a:outerShdw blurRad="38100" dist="19050" dir="2700000" algn="tl" rotWithShape="0">
                    <a:schemeClr val="dk1">
                      <a:alpha val="40000"/>
                    </a:schemeClr>
                  </a:outerShdw>
                </a:effectLst>
                <a:latin typeface="Impact" panose="020B0806030902050204" pitchFamily="34" charset="0"/>
              </a:rPr>
              <a:t>Kuliah</a:t>
            </a:r>
            <a:endParaRPr lang="en-US" sz="28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2" name="Rectangle 11"/>
          <p:cNvSpPr/>
          <p:nvPr/>
        </p:nvSpPr>
        <p:spPr>
          <a:xfrm>
            <a:off x="1639359" y="406733"/>
            <a:ext cx="7997010" cy="707886"/>
          </a:xfrm>
          <a:prstGeom prst="rect">
            <a:avLst/>
          </a:prstGeom>
          <a:noFill/>
        </p:spPr>
        <p:txBody>
          <a:bodyPr wrap="square" lIns="91440" tIns="45720" rIns="91440" bIns="45720">
            <a:spAutoFit/>
          </a:bodyPr>
          <a:lstStyle/>
          <a:p>
            <a:r>
              <a:rPr lang="en-US" sz="4000" dirty="0" err="1" smtClean="0">
                <a:ln w="0"/>
                <a:effectLst>
                  <a:outerShdw blurRad="38100" dist="19050" dir="2700000" algn="tl" rotWithShape="0">
                    <a:schemeClr val="dk1">
                      <a:alpha val="40000"/>
                    </a:schemeClr>
                  </a:outerShdw>
                </a:effectLst>
                <a:latin typeface="Impact" panose="020B0806030902050204" pitchFamily="34" charset="0"/>
              </a:rPr>
              <a:t>Algoritma</a:t>
            </a:r>
            <a:r>
              <a:rPr lang="en-US" sz="4000" dirty="0" smtClean="0">
                <a:ln w="0"/>
                <a:effectLst>
                  <a:outerShdw blurRad="38100" dist="19050" dir="2700000" algn="tl" rotWithShape="0">
                    <a:schemeClr val="dk1">
                      <a:alpha val="40000"/>
                    </a:schemeClr>
                  </a:outerShdw>
                </a:effectLst>
                <a:latin typeface="Impact" panose="020B0806030902050204" pitchFamily="34" charset="0"/>
              </a:rPr>
              <a:t> Dan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Pemograman</a:t>
            </a:r>
            <a:r>
              <a:rPr lang="en-US" sz="4000" dirty="0" smtClean="0">
                <a:ln w="0"/>
                <a:effectLst>
                  <a:outerShdw blurRad="38100" dist="19050" dir="2700000" algn="tl" rotWithShape="0">
                    <a:schemeClr val="dk1">
                      <a:alpha val="40000"/>
                    </a:schemeClr>
                  </a:outerShdw>
                </a:effectLst>
                <a:latin typeface="Impact" panose="020B0806030902050204" pitchFamily="34" charset="0"/>
              </a:rPr>
              <a:t>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Dasar</a:t>
            </a:r>
            <a:endParaRPr lang="en-US" sz="40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5" name="Snip Diagonal Corner Rectangle 14"/>
          <p:cNvSpPr/>
          <p:nvPr/>
        </p:nvSpPr>
        <p:spPr>
          <a:xfrm>
            <a:off x="7169426" y="1329389"/>
            <a:ext cx="4346713" cy="461665"/>
          </a:xfrm>
          <a:prstGeom prst="snip2Diag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484884" y="1290519"/>
            <a:ext cx="2738570" cy="461665"/>
          </a:xfrm>
          <a:prstGeom prst="rect">
            <a:avLst/>
          </a:prstGeom>
          <a:noFill/>
        </p:spPr>
        <p:txBody>
          <a:bodyPr wrap="none" rtlCol="0">
            <a:spAutoFit/>
          </a:bodyPr>
          <a:lstStyle/>
          <a:p>
            <a:r>
              <a:rPr lang="en-US" sz="2400" dirty="0" err="1" smtClean="0"/>
              <a:t>Percabangan</a:t>
            </a:r>
            <a:r>
              <a:rPr lang="en-US" sz="2400" dirty="0" smtClean="0"/>
              <a:t> </a:t>
            </a:r>
            <a:r>
              <a:rPr lang="en-US" sz="2400" dirty="0" err="1" smtClean="0"/>
              <a:t>Ganda</a:t>
            </a:r>
            <a:r>
              <a:rPr lang="en-US" sz="2400" b="1" dirty="0" smtClean="0"/>
              <a:t> </a:t>
            </a:r>
            <a:endParaRPr lang="en-US" sz="2400" dirty="0">
              <a:latin typeface="Impact" panose="020B0806030902050204" pitchFamily="34" charset="0"/>
            </a:endParaRPr>
          </a:p>
        </p:txBody>
      </p:sp>
      <p:sp>
        <p:nvSpPr>
          <p:cNvPr id="2" name="Rectangle 1"/>
          <p:cNvSpPr/>
          <p:nvPr/>
        </p:nvSpPr>
        <p:spPr>
          <a:xfrm>
            <a:off x="618699" y="2223431"/>
            <a:ext cx="10897440" cy="1569660"/>
          </a:xfrm>
          <a:prstGeom prst="rect">
            <a:avLst/>
          </a:prstGeom>
        </p:spPr>
        <p:txBody>
          <a:bodyPr wrap="square">
            <a:spAutoFit/>
          </a:bodyPr>
          <a:lstStyle/>
          <a:p>
            <a:r>
              <a:rPr lang="id-ID" sz="2400" dirty="0"/>
              <a:t>Program memeriksa inputan apakah bilangan ganjil atau genap. Apabila diperiksa bilangan genap maka tulis “Bilangan genap” dan kalau bukan maka tulis “Bilangan ganjil”.</a:t>
            </a:r>
          </a:p>
          <a:p>
            <a:endParaRPr lang="id-ID" sz="2400" dirty="0"/>
          </a:p>
        </p:txBody>
      </p:sp>
    </p:spTree>
    <p:extLst>
      <p:ext uri="{BB962C8B-B14F-4D97-AF65-F5344CB8AC3E}">
        <p14:creationId xmlns:p14="http://schemas.microsoft.com/office/powerpoint/2010/main" val="22302137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071" y="-62"/>
            <a:ext cx="12192000" cy="1955409"/>
            <a:chOff x="14071" y="-62"/>
            <a:chExt cx="12192000" cy="1955409"/>
          </a:xfrm>
        </p:grpSpPr>
        <p:sp>
          <p:nvSpPr>
            <p:cNvPr id="4" name="Rectangle 3"/>
            <p:cNvSpPr/>
            <p:nvPr/>
          </p:nvSpPr>
          <p:spPr>
            <a:xfrm>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Isosceles Triangle 5"/>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Gambar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97" y="319932"/>
            <a:ext cx="1123165" cy="125756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grpSp>
        <p:nvGrpSpPr>
          <p:cNvPr id="8" name="Group 7"/>
          <p:cNvGrpSpPr/>
          <p:nvPr/>
        </p:nvGrpSpPr>
        <p:grpSpPr>
          <a:xfrm rot="10800000">
            <a:off x="0" y="5824025"/>
            <a:ext cx="12192000" cy="1033974"/>
            <a:chOff x="14071" y="-62"/>
            <a:chExt cx="12192000" cy="1955409"/>
          </a:xfrm>
        </p:grpSpPr>
        <p:sp>
          <p:nvSpPr>
            <p:cNvPr id="9" name="Rectangle 8"/>
            <p:cNvSpPr/>
            <p:nvPr/>
          </p:nvSpPr>
          <p:spPr>
            <a:xfrm flipV="1">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BAHASA C</a:t>
              </a:r>
              <a:endParaRPr lang="en-US" b="1" dirty="0">
                <a:solidFill>
                  <a:schemeClr val="tx1"/>
                </a:solidFill>
              </a:endParaRPr>
            </a:p>
          </p:txBody>
        </p:sp>
        <p:sp>
          <p:nvSpPr>
            <p:cNvPr id="10" name="Isosceles Triangle 9"/>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1639359" y="0"/>
            <a:ext cx="2149948" cy="523220"/>
          </a:xfrm>
          <a:prstGeom prst="rect">
            <a:avLst/>
          </a:prstGeom>
          <a:noFill/>
        </p:spPr>
        <p:txBody>
          <a:bodyPr wrap="none" lIns="91440" tIns="45720" rIns="91440" bIns="45720">
            <a:spAutoFit/>
          </a:bodyPr>
          <a:lstStyle/>
          <a:p>
            <a:r>
              <a:rPr lang="en-US" sz="2800" dirty="0" err="1" smtClean="0">
                <a:ln w="0"/>
                <a:effectLst>
                  <a:outerShdw blurRad="38100" dist="19050" dir="2700000" algn="tl" rotWithShape="0">
                    <a:schemeClr val="dk1">
                      <a:alpha val="40000"/>
                    </a:schemeClr>
                  </a:outerShdw>
                </a:effectLst>
                <a:latin typeface="Impact" panose="020B0806030902050204" pitchFamily="34" charset="0"/>
              </a:rPr>
              <a:t>Materi</a:t>
            </a:r>
            <a:r>
              <a:rPr lang="en-US" sz="2800" dirty="0" smtClean="0">
                <a:ln w="0"/>
                <a:effectLst>
                  <a:outerShdw blurRad="38100" dist="19050" dir="2700000" algn="tl" rotWithShape="0">
                    <a:schemeClr val="dk1">
                      <a:alpha val="40000"/>
                    </a:schemeClr>
                  </a:outerShdw>
                </a:effectLst>
                <a:latin typeface="Impact" panose="020B0806030902050204" pitchFamily="34" charset="0"/>
              </a:rPr>
              <a:t> </a:t>
            </a:r>
            <a:r>
              <a:rPr lang="en-US" sz="2800" dirty="0" err="1" smtClean="0">
                <a:ln w="0"/>
                <a:effectLst>
                  <a:outerShdw blurRad="38100" dist="19050" dir="2700000" algn="tl" rotWithShape="0">
                    <a:schemeClr val="dk1">
                      <a:alpha val="40000"/>
                    </a:schemeClr>
                  </a:outerShdw>
                </a:effectLst>
                <a:latin typeface="Impact" panose="020B0806030902050204" pitchFamily="34" charset="0"/>
              </a:rPr>
              <a:t>Kuliah</a:t>
            </a:r>
            <a:endParaRPr lang="en-US" sz="28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2" name="Rectangle 11"/>
          <p:cNvSpPr/>
          <p:nvPr/>
        </p:nvSpPr>
        <p:spPr>
          <a:xfrm>
            <a:off x="1639359" y="406733"/>
            <a:ext cx="7997010" cy="707886"/>
          </a:xfrm>
          <a:prstGeom prst="rect">
            <a:avLst/>
          </a:prstGeom>
          <a:noFill/>
        </p:spPr>
        <p:txBody>
          <a:bodyPr wrap="square" lIns="91440" tIns="45720" rIns="91440" bIns="45720">
            <a:spAutoFit/>
          </a:bodyPr>
          <a:lstStyle/>
          <a:p>
            <a:r>
              <a:rPr lang="en-US" sz="4000" dirty="0" err="1" smtClean="0">
                <a:ln w="0"/>
                <a:effectLst>
                  <a:outerShdw blurRad="38100" dist="19050" dir="2700000" algn="tl" rotWithShape="0">
                    <a:schemeClr val="dk1">
                      <a:alpha val="40000"/>
                    </a:schemeClr>
                  </a:outerShdw>
                </a:effectLst>
                <a:latin typeface="Impact" panose="020B0806030902050204" pitchFamily="34" charset="0"/>
              </a:rPr>
              <a:t>Algoritma</a:t>
            </a:r>
            <a:r>
              <a:rPr lang="en-US" sz="4000" dirty="0" smtClean="0">
                <a:ln w="0"/>
                <a:effectLst>
                  <a:outerShdw blurRad="38100" dist="19050" dir="2700000" algn="tl" rotWithShape="0">
                    <a:schemeClr val="dk1">
                      <a:alpha val="40000"/>
                    </a:schemeClr>
                  </a:outerShdw>
                </a:effectLst>
                <a:latin typeface="Impact" panose="020B0806030902050204" pitchFamily="34" charset="0"/>
              </a:rPr>
              <a:t> Dan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Pemograman</a:t>
            </a:r>
            <a:r>
              <a:rPr lang="en-US" sz="4000" dirty="0" smtClean="0">
                <a:ln w="0"/>
                <a:effectLst>
                  <a:outerShdw blurRad="38100" dist="19050" dir="2700000" algn="tl" rotWithShape="0">
                    <a:schemeClr val="dk1">
                      <a:alpha val="40000"/>
                    </a:schemeClr>
                  </a:outerShdw>
                </a:effectLst>
                <a:latin typeface="Impact" panose="020B0806030902050204" pitchFamily="34" charset="0"/>
              </a:rPr>
              <a:t>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Dasar</a:t>
            </a:r>
            <a:endParaRPr lang="en-US" sz="40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5" name="Snip Diagonal Corner Rectangle 14"/>
          <p:cNvSpPr/>
          <p:nvPr/>
        </p:nvSpPr>
        <p:spPr>
          <a:xfrm>
            <a:off x="7169426" y="1329389"/>
            <a:ext cx="4346713" cy="461665"/>
          </a:xfrm>
          <a:prstGeom prst="snip2Diag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484884" y="1290519"/>
            <a:ext cx="2738570" cy="461665"/>
          </a:xfrm>
          <a:prstGeom prst="rect">
            <a:avLst/>
          </a:prstGeom>
          <a:noFill/>
        </p:spPr>
        <p:txBody>
          <a:bodyPr wrap="none" rtlCol="0">
            <a:spAutoFit/>
          </a:bodyPr>
          <a:lstStyle/>
          <a:p>
            <a:r>
              <a:rPr lang="en-US" sz="2400" dirty="0" err="1" smtClean="0"/>
              <a:t>Percabangan</a:t>
            </a:r>
            <a:r>
              <a:rPr lang="en-US" sz="2400" dirty="0" smtClean="0"/>
              <a:t> </a:t>
            </a:r>
            <a:r>
              <a:rPr lang="en-US" sz="2400" dirty="0" err="1" smtClean="0"/>
              <a:t>Ganda</a:t>
            </a:r>
            <a:r>
              <a:rPr lang="en-US" sz="2400" b="1" dirty="0" smtClean="0"/>
              <a:t> </a:t>
            </a:r>
            <a:endParaRPr lang="en-US" sz="2400" dirty="0">
              <a:latin typeface="Impact" panose="020B0806030902050204" pitchFamily="34" charset="0"/>
            </a:endParaRPr>
          </a:p>
        </p:txBody>
      </p:sp>
      <p:sp>
        <p:nvSpPr>
          <p:cNvPr id="2" name="Rectangle 1"/>
          <p:cNvSpPr/>
          <p:nvPr/>
        </p:nvSpPr>
        <p:spPr>
          <a:xfrm>
            <a:off x="618699" y="2223431"/>
            <a:ext cx="10897440" cy="3785652"/>
          </a:xfrm>
          <a:prstGeom prst="rect">
            <a:avLst/>
          </a:prstGeom>
        </p:spPr>
        <p:txBody>
          <a:bodyPr wrap="square">
            <a:spAutoFit/>
          </a:bodyPr>
          <a:lstStyle/>
          <a:p>
            <a:pPr>
              <a:buFont typeface="Wingdings 2" panose="05020102010507070707" pitchFamily="18" charset="2"/>
              <a:buNone/>
            </a:pPr>
            <a:r>
              <a:rPr lang="id-ID" sz="2400" dirty="0"/>
              <a:t>#include &lt;stdio.h&gt; </a:t>
            </a:r>
          </a:p>
          <a:p>
            <a:pPr>
              <a:buFont typeface="Wingdings 2" panose="05020102010507070707" pitchFamily="18" charset="2"/>
              <a:buNone/>
            </a:pPr>
            <a:r>
              <a:rPr lang="id-ID" sz="2400" dirty="0"/>
              <a:t>void main(){ </a:t>
            </a:r>
          </a:p>
          <a:p>
            <a:pPr>
              <a:buFont typeface="Wingdings 2" panose="05020102010507070707" pitchFamily="18" charset="2"/>
              <a:buNone/>
            </a:pPr>
            <a:r>
              <a:rPr lang="id-ID" sz="2400" dirty="0"/>
              <a:t>int angka; </a:t>
            </a:r>
          </a:p>
          <a:p>
            <a:pPr>
              <a:buFont typeface="Wingdings 2" panose="05020102010507070707" pitchFamily="18" charset="2"/>
              <a:buNone/>
            </a:pPr>
            <a:r>
              <a:rPr lang="id-ID" sz="2400" dirty="0"/>
              <a:t>scanf(“%d”,&amp;angka);</a:t>
            </a:r>
          </a:p>
          <a:p>
            <a:pPr>
              <a:buFont typeface="Wingdings 2" panose="05020102010507070707" pitchFamily="18" charset="2"/>
              <a:buNone/>
            </a:pPr>
            <a:r>
              <a:rPr lang="id-ID" sz="2400" dirty="0"/>
              <a:t> if (angka % 2 == 0) </a:t>
            </a:r>
          </a:p>
          <a:p>
            <a:pPr>
              <a:buFont typeface="Wingdings 2" panose="05020102010507070707" pitchFamily="18" charset="2"/>
              <a:buNone/>
            </a:pPr>
            <a:r>
              <a:rPr lang="id-ID" sz="2400" dirty="0"/>
              <a:t>printf (“Bilangan Genap”);</a:t>
            </a:r>
          </a:p>
          <a:p>
            <a:pPr>
              <a:buFont typeface="Wingdings 2" panose="05020102010507070707" pitchFamily="18" charset="2"/>
              <a:buNone/>
            </a:pPr>
            <a:r>
              <a:rPr lang="id-ID" sz="2400" dirty="0"/>
              <a:t> else </a:t>
            </a:r>
          </a:p>
          <a:p>
            <a:pPr>
              <a:buFont typeface="Wingdings 2" panose="05020102010507070707" pitchFamily="18" charset="2"/>
              <a:buNone/>
            </a:pPr>
            <a:r>
              <a:rPr lang="id-ID" sz="2400" dirty="0"/>
              <a:t>printf(“Bilangan Ganjil”);</a:t>
            </a:r>
          </a:p>
          <a:p>
            <a:pPr>
              <a:buFont typeface="Wingdings 2" panose="05020102010507070707" pitchFamily="18" charset="2"/>
              <a:buNone/>
            </a:pPr>
            <a:r>
              <a:rPr lang="id-ID" sz="2400" dirty="0"/>
              <a:t> }</a:t>
            </a:r>
          </a:p>
          <a:p>
            <a:pPr>
              <a:buFont typeface="Wingdings 2" panose="05020102010507070707" pitchFamily="18" charset="2"/>
              <a:buNone/>
            </a:pPr>
            <a:endParaRPr lang="id-ID" sz="2400" dirty="0"/>
          </a:p>
        </p:txBody>
      </p:sp>
    </p:spTree>
    <p:extLst>
      <p:ext uri="{BB962C8B-B14F-4D97-AF65-F5344CB8AC3E}">
        <p14:creationId xmlns:p14="http://schemas.microsoft.com/office/powerpoint/2010/main" val="24636649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071" y="-62"/>
            <a:ext cx="12192000" cy="1955409"/>
            <a:chOff x="14071" y="-62"/>
            <a:chExt cx="12192000" cy="1955409"/>
          </a:xfrm>
        </p:grpSpPr>
        <p:sp>
          <p:nvSpPr>
            <p:cNvPr id="4" name="Rectangle 3"/>
            <p:cNvSpPr/>
            <p:nvPr/>
          </p:nvSpPr>
          <p:spPr>
            <a:xfrm>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Isosceles Triangle 5"/>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Gambar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97" y="319932"/>
            <a:ext cx="1123165" cy="125756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grpSp>
        <p:nvGrpSpPr>
          <p:cNvPr id="8" name="Group 7"/>
          <p:cNvGrpSpPr/>
          <p:nvPr/>
        </p:nvGrpSpPr>
        <p:grpSpPr>
          <a:xfrm rot="10800000">
            <a:off x="0" y="5824025"/>
            <a:ext cx="12192000" cy="1033974"/>
            <a:chOff x="14071" y="-62"/>
            <a:chExt cx="12192000" cy="1955409"/>
          </a:xfrm>
        </p:grpSpPr>
        <p:sp>
          <p:nvSpPr>
            <p:cNvPr id="9" name="Rectangle 8"/>
            <p:cNvSpPr/>
            <p:nvPr/>
          </p:nvSpPr>
          <p:spPr>
            <a:xfrm flipV="1">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BAHASA C</a:t>
              </a:r>
              <a:endParaRPr lang="en-US" b="1" dirty="0">
                <a:solidFill>
                  <a:schemeClr val="tx1"/>
                </a:solidFill>
              </a:endParaRPr>
            </a:p>
          </p:txBody>
        </p:sp>
        <p:sp>
          <p:nvSpPr>
            <p:cNvPr id="10" name="Isosceles Triangle 9"/>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1639359" y="0"/>
            <a:ext cx="2149948" cy="523220"/>
          </a:xfrm>
          <a:prstGeom prst="rect">
            <a:avLst/>
          </a:prstGeom>
          <a:noFill/>
        </p:spPr>
        <p:txBody>
          <a:bodyPr wrap="none" lIns="91440" tIns="45720" rIns="91440" bIns="45720">
            <a:spAutoFit/>
          </a:bodyPr>
          <a:lstStyle/>
          <a:p>
            <a:r>
              <a:rPr lang="en-US" sz="2800" dirty="0" err="1" smtClean="0">
                <a:ln w="0"/>
                <a:effectLst>
                  <a:outerShdw blurRad="38100" dist="19050" dir="2700000" algn="tl" rotWithShape="0">
                    <a:schemeClr val="dk1">
                      <a:alpha val="40000"/>
                    </a:schemeClr>
                  </a:outerShdw>
                </a:effectLst>
                <a:latin typeface="Impact" panose="020B0806030902050204" pitchFamily="34" charset="0"/>
              </a:rPr>
              <a:t>Materi</a:t>
            </a:r>
            <a:r>
              <a:rPr lang="en-US" sz="2800" dirty="0" smtClean="0">
                <a:ln w="0"/>
                <a:effectLst>
                  <a:outerShdw blurRad="38100" dist="19050" dir="2700000" algn="tl" rotWithShape="0">
                    <a:schemeClr val="dk1">
                      <a:alpha val="40000"/>
                    </a:schemeClr>
                  </a:outerShdw>
                </a:effectLst>
                <a:latin typeface="Impact" panose="020B0806030902050204" pitchFamily="34" charset="0"/>
              </a:rPr>
              <a:t> </a:t>
            </a:r>
            <a:r>
              <a:rPr lang="en-US" sz="2800" dirty="0" err="1" smtClean="0">
                <a:ln w="0"/>
                <a:effectLst>
                  <a:outerShdw blurRad="38100" dist="19050" dir="2700000" algn="tl" rotWithShape="0">
                    <a:schemeClr val="dk1">
                      <a:alpha val="40000"/>
                    </a:schemeClr>
                  </a:outerShdw>
                </a:effectLst>
                <a:latin typeface="Impact" panose="020B0806030902050204" pitchFamily="34" charset="0"/>
              </a:rPr>
              <a:t>Kuliah</a:t>
            </a:r>
            <a:endParaRPr lang="en-US" sz="28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2" name="Rectangle 11"/>
          <p:cNvSpPr/>
          <p:nvPr/>
        </p:nvSpPr>
        <p:spPr>
          <a:xfrm>
            <a:off x="1639359" y="406733"/>
            <a:ext cx="7997010" cy="707886"/>
          </a:xfrm>
          <a:prstGeom prst="rect">
            <a:avLst/>
          </a:prstGeom>
          <a:noFill/>
        </p:spPr>
        <p:txBody>
          <a:bodyPr wrap="square" lIns="91440" tIns="45720" rIns="91440" bIns="45720">
            <a:spAutoFit/>
          </a:bodyPr>
          <a:lstStyle/>
          <a:p>
            <a:r>
              <a:rPr lang="en-US" sz="4000" dirty="0" err="1" smtClean="0">
                <a:ln w="0"/>
                <a:effectLst>
                  <a:outerShdw blurRad="38100" dist="19050" dir="2700000" algn="tl" rotWithShape="0">
                    <a:schemeClr val="dk1">
                      <a:alpha val="40000"/>
                    </a:schemeClr>
                  </a:outerShdw>
                </a:effectLst>
                <a:latin typeface="Impact" panose="020B0806030902050204" pitchFamily="34" charset="0"/>
              </a:rPr>
              <a:t>Algoritma</a:t>
            </a:r>
            <a:r>
              <a:rPr lang="en-US" sz="4000" dirty="0" smtClean="0">
                <a:ln w="0"/>
                <a:effectLst>
                  <a:outerShdw blurRad="38100" dist="19050" dir="2700000" algn="tl" rotWithShape="0">
                    <a:schemeClr val="dk1">
                      <a:alpha val="40000"/>
                    </a:schemeClr>
                  </a:outerShdw>
                </a:effectLst>
                <a:latin typeface="Impact" panose="020B0806030902050204" pitchFamily="34" charset="0"/>
              </a:rPr>
              <a:t> Dan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Pemograman</a:t>
            </a:r>
            <a:r>
              <a:rPr lang="en-US" sz="4000" dirty="0" smtClean="0">
                <a:ln w="0"/>
                <a:effectLst>
                  <a:outerShdw blurRad="38100" dist="19050" dir="2700000" algn="tl" rotWithShape="0">
                    <a:schemeClr val="dk1">
                      <a:alpha val="40000"/>
                    </a:schemeClr>
                  </a:outerShdw>
                </a:effectLst>
                <a:latin typeface="Impact" panose="020B0806030902050204" pitchFamily="34" charset="0"/>
              </a:rPr>
              <a:t>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Dasar</a:t>
            </a:r>
            <a:endParaRPr lang="en-US" sz="40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5" name="Snip Diagonal Corner Rectangle 14"/>
          <p:cNvSpPr/>
          <p:nvPr/>
        </p:nvSpPr>
        <p:spPr>
          <a:xfrm>
            <a:off x="7169426" y="1329389"/>
            <a:ext cx="4346713" cy="461665"/>
          </a:xfrm>
          <a:prstGeom prst="snip2Diag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484884" y="1290519"/>
            <a:ext cx="2738570" cy="461665"/>
          </a:xfrm>
          <a:prstGeom prst="rect">
            <a:avLst/>
          </a:prstGeom>
          <a:noFill/>
        </p:spPr>
        <p:txBody>
          <a:bodyPr wrap="none" rtlCol="0">
            <a:spAutoFit/>
          </a:bodyPr>
          <a:lstStyle/>
          <a:p>
            <a:r>
              <a:rPr lang="en-US" sz="2400" dirty="0" err="1" smtClean="0"/>
              <a:t>Percabangan</a:t>
            </a:r>
            <a:r>
              <a:rPr lang="en-US" sz="2400" dirty="0" smtClean="0"/>
              <a:t> </a:t>
            </a:r>
            <a:r>
              <a:rPr lang="en-US" sz="2400" dirty="0" err="1" smtClean="0"/>
              <a:t>Ganda</a:t>
            </a:r>
            <a:r>
              <a:rPr lang="en-US" sz="2400" b="1" dirty="0" smtClean="0"/>
              <a:t> </a:t>
            </a:r>
            <a:endParaRPr lang="en-US" sz="2400" dirty="0">
              <a:latin typeface="Impact" panose="020B0806030902050204" pitchFamily="34" charset="0"/>
            </a:endParaRPr>
          </a:p>
        </p:txBody>
      </p:sp>
      <p:sp>
        <p:nvSpPr>
          <p:cNvPr id="2" name="Rectangle 1"/>
          <p:cNvSpPr/>
          <p:nvPr/>
        </p:nvSpPr>
        <p:spPr>
          <a:xfrm>
            <a:off x="618699" y="2223431"/>
            <a:ext cx="10897440" cy="3785652"/>
          </a:xfrm>
          <a:prstGeom prst="rect">
            <a:avLst/>
          </a:prstGeom>
        </p:spPr>
        <p:txBody>
          <a:bodyPr wrap="square">
            <a:spAutoFit/>
          </a:bodyPr>
          <a:lstStyle/>
          <a:p>
            <a:pPr>
              <a:buFont typeface="Wingdings 2" panose="05020102010507070707" pitchFamily="18" charset="2"/>
              <a:buNone/>
            </a:pPr>
            <a:r>
              <a:rPr lang="id-ID" sz="2400" dirty="0"/>
              <a:t>#include &lt;stdio.h&gt; </a:t>
            </a:r>
          </a:p>
          <a:p>
            <a:pPr>
              <a:buFont typeface="Wingdings 2" panose="05020102010507070707" pitchFamily="18" charset="2"/>
              <a:buNone/>
            </a:pPr>
            <a:r>
              <a:rPr lang="id-ID" sz="2400" dirty="0"/>
              <a:t>void main(){ </a:t>
            </a:r>
          </a:p>
          <a:p>
            <a:pPr>
              <a:buFont typeface="Wingdings 2" panose="05020102010507070707" pitchFamily="18" charset="2"/>
              <a:buNone/>
            </a:pPr>
            <a:r>
              <a:rPr lang="id-ID" sz="2400" dirty="0"/>
              <a:t>int angka; </a:t>
            </a:r>
          </a:p>
          <a:p>
            <a:pPr>
              <a:buFont typeface="Wingdings 2" panose="05020102010507070707" pitchFamily="18" charset="2"/>
              <a:buNone/>
            </a:pPr>
            <a:r>
              <a:rPr lang="id-ID" sz="2400" dirty="0"/>
              <a:t>scanf(“%d”,&amp;angka);</a:t>
            </a:r>
          </a:p>
          <a:p>
            <a:pPr>
              <a:buFont typeface="Wingdings 2" panose="05020102010507070707" pitchFamily="18" charset="2"/>
              <a:buNone/>
            </a:pPr>
            <a:r>
              <a:rPr lang="id-ID" sz="2400" dirty="0"/>
              <a:t> if (angka % 2 == 0) </a:t>
            </a:r>
          </a:p>
          <a:p>
            <a:pPr>
              <a:buFont typeface="Wingdings 2" panose="05020102010507070707" pitchFamily="18" charset="2"/>
              <a:buNone/>
            </a:pPr>
            <a:r>
              <a:rPr lang="id-ID" sz="2400" dirty="0"/>
              <a:t>printf (“Bilangan Genap”);</a:t>
            </a:r>
          </a:p>
          <a:p>
            <a:pPr>
              <a:buFont typeface="Wingdings 2" panose="05020102010507070707" pitchFamily="18" charset="2"/>
              <a:buNone/>
            </a:pPr>
            <a:r>
              <a:rPr lang="id-ID" sz="2400" dirty="0"/>
              <a:t> else </a:t>
            </a:r>
          </a:p>
          <a:p>
            <a:pPr>
              <a:buFont typeface="Wingdings 2" panose="05020102010507070707" pitchFamily="18" charset="2"/>
              <a:buNone/>
            </a:pPr>
            <a:r>
              <a:rPr lang="id-ID" sz="2400" dirty="0"/>
              <a:t>printf(“Bilangan Ganjil”);</a:t>
            </a:r>
          </a:p>
          <a:p>
            <a:pPr>
              <a:buFont typeface="Wingdings 2" panose="05020102010507070707" pitchFamily="18" charset="2"/>
              <a:buNone/>
            </a:pPr>
            <a:r>
              <a:rPr lang="id-ID" sz="2400" dirty="0"/>
              <a:t> }</a:t>
            </a:r>
          </a:p>
          <a:p>
            <a:pPr>
              <a:buFont typeface="Wingdings 2" panose="05020102010507070707" pitchFamily="18" charset="2"/>
              <a:buNone/>
            </a:pPr>
            <a:endParaRPr lang="id-ID" sz="2400" dirty="0"/>
          </a:p>
        </p:txBody>
      </p:sp>
    </p:spTree>
    <p:extLst>
      <p:ext uri="{BB962C8B-B14F-4D97-AF65-F5344CB8AC3E}">
        <p14:creationId xmlns:p14="http://schemas.microsoft.com/office/powerpoint/2010/main" val="13131934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071" y="-62"/>
            <a:ext cx="12192000" cy="1955409"/>
            <a:chOff x="14071" y="-62"/>
            <a:chExt cx="12192000" cy="1955409"/>
          </a:xfrm>
        </p:grpSpPr>
        <p:sp>
          <p:nvSpPr>
            <p:cNvPr id="4" name="Rectangle 3"/>
            <p:cNvSpPr/>
            <p:nvPr/>
          </p:nvSpPr>
          <p:spPr>
            <a:xfrm>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Isosceles Triangle 5"/>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Gambar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97" y="319932"/>
            <a:ext cx="1123165" cy="125756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grpSp>
        <p:nvGrpSpPr>
          <p:cNvPr id="8" name="Group 7"/>
          <p:cNvGrpSpPr/>
          <p:nvPr/>
        </p:nvGrpSpPr>
        <p:grpSpPr>
          <a:xfrm rot="10800000">
            <a:off x="0" y="5824025"/>
            <a:ext cx="12192000" cy="1033974"/>
            <a:chOff x="14071" y="-62"/>
            <a:chExt cx="12192000" cy="1955409"/>
          </a:xfrm>
        </p:grpSpPr>
        <p:sp>
          <p:nvSpPr>
            <p:cNvPr id="9" name="Rectangle 8"/>
            <p:cNvSpPr/>
            <p:nvPr/>
          </p:nvSpPr>
          <p:spPr>
            <a:xfrm flipV="1">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BAHASA C</a:t>
              </a:r>
              <a:endParaRPr lang="en-US" b="1" dirty="0">
                <a:solidFill>
                  <a:schemeClr val="tx1"/>
                </a:solidFill>
              </a:endParaRPr>
            </a:p>
          </p:txBody>
        </p:sp>
        <p:sp>
          <p:nvSpPr>
            <p:cNvPr id="10" name="Isosceles Triangle 9"/>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1639359" y="0"/>
            <a:ext cx="2149948" cy="523220"/>
          </a:xfrm>
          <a:prstGeom prst="rect">
            <a:avLst/>
          </a:prstGeom>
          <a:noFill/>
        </p:spPr>
        <p:txBody>
          <a:bodyPr wrap="none" lIns="91440" tIns="45720" rIns="91440" bIns="45720">
            <a:spAutoFit/>
          </a:bodyPr>
          <a:lstStyle/>
          <a:p>
            <a:r>
              <a:rPr lang="en-US" sz="2800" dirty="0" err="1" smtClean="0">
                <a:ln w="0"/>
                <a:effectLst>
                  <a:outerShdw blurRad="38100" dist="19050" dir="2700000" algn="tl" rotWithShape="0">
                    <a:schemeClr val="dk1">
                      <a:alpha val="40000"/>
                    </a:schemeClr>
                  </a:outerShdw>
                </a:effectLst>
                <a:latin typeface="Impact" panose="020B0806030902050204" pitchFamily="34" charset="0"/>
              </a:rPr>
              <a:t>Materi</a:t>
            </a:r>
            <a:r>
              <a:rPr lang="en-US" sz="2800" dirty="0" smtClean="0">
                <a:ln w="0"/>
                <a:effectLst>
                  <a:outerShdw blurRad="38100" dist="19050" dir="2700000" algn="tl" rotWithShape="0">
                    <a:schemeClr val="dk1">
                      <a:alpha val="40000"/>
                    </a:schemeClr>
                  </a:outerShdw>
                </a:effectLst>
                <a:latin typeface="Impact" panose="020B0806030902050204" pitchFamily="34" charset="0"/>
              </a:rPr>
              <a:t> </a:t>
            </a:r>
            <a:r>
              <a:rPr lang="en-US" sz="2800" dirty="0" err="1" smtClean="0">
                <a:ln w="0"/>
                <a:effectLst>
                  <a:outerShdw blurRad="38100" dist="19050" dir="2700000" algn="tl" rotWithShape="0">
                    <a:schemeClr val="dk1">
                      <a:alpha val="40000"/>
                    </a:schemeClr>
                  </a:outerShdw>
                </a:effectLst>
                <a:latin typeface="Impact" panose="020B0806030902050204" pitchFamily="34" charset="0"/>
              </a:rPr>
              <a:t>Kuliah</a:t>
            </a:r>
            <a:endParaRPr lang="en-US" sz="28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2" name="Rectangle 11"/>
          <p:cNvSpPr/>
          <p:nvPr/>
        </p:nvSpPr>
        <p:spPr>
          <a:xfrm>
            <a:off x="1639359" y="406733"/>
            <a:ext cx="7997010" cy="707886"/>
          </a:xfrm>
          <a:prstGeom prst="rect">
            <a:avLst/>
          </a:prstGeom>
          <a:noFill/>
        </p:spPr>
        <p:txBody>
          <a:bodyPr wrap="square" lIns="91440" tIns="45720" rIns="91440" bIns="45720">
            <a:spAutoFit/>
          </a:bodyPr>
          <a:lstStyle/>
          <a:p>
            <a:r>
              <a:rPr lang="en-US" sz="4000" dirty="0" err="1" smtClean="0">
                <a:ln w="0"/>
                <a:effectLst>
                  <a:outerShdw blurRad="38100" dist="19050" dir="2700000" algn="tl" rotWithShape="0">
                    <a:schemeClr val="dk1">
                      <a:alpha val="40000"/>
                    </a:schemeClr>
                  </a:outerShdw>
                </a:effectLst>
                <a:latin typeface="Impact" panose="020B0806030902050204" pitchFamily="34" charset="0"/>
              </a:rPr>
              <a:t>Algoritma</a:t>
            </a:r>
            <a:r>
              <a:rPr lang="en-US" sz="4000" dirty="0" smtClean="0">
                <a:ln w="0"/>
                <a:effectLst>
                  <a:outerShdw blurRad="38100" dist="19050" dir="2700000" algn="tl" rotWithShape="0">
                    <a:schemeClr val="dk1">
                      <a:alpha val="40000"/>
                    </a:schemeClr>
                  </a:outerShdw>
                </a:effectLst>
                <a:latin typeface="Impact" panose="020B0806030902050204" pitchFamily="34" charset="0"/>
              </a:rPr>
              <a:t> Dan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Pemograman</a:t>
            </a:r>
            <a:r>
              <a:rPr lang="en-US" sz="4000" dirty="0" smtClean="0">
                <a:ln w="0"/>
                <a:effectLst>
                  <a:outerShdw blurRad="38100" dist="19050" dir="2700000" algn="tl" rotWithShape="0">
                    <a:schemeClr val="dk1">
                      <a:alpha val="40000"/>
                    </a:schemeClr>
                  </a:outerShdw>
                </a:effectLst>
                <a:latin typeface="Impact" panose="020B0806030902050204" pitchFamily="34" charset="0"/>
              </a:rPr>
              <a:t>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Dasar</a:t>
            </a:r>
            <a:endParaRPr lang="en-US" sz="40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5" name="Snip Diagonal Corner Rectangle 14"/>
          <p:cNvSpPr/>
          <p:nvPr/>
        </p:nvSpPr>
        <p:spPr>
          <a:xfrm>
            <a:off x="7169426" y="1329389"/>
            <a:ext cx="4346713" cy="461665"/>
          </a:xfrm>
          <a:prstGeom prst="snip2Diag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484884" y="1290519"/>
            <a:ext cx="2738570" cy="461665"/>
          </a:xfrm>
          <a:prstGeom prst="rect">
            <a:avLst/>
          </a:prstGeom>
          <a:noFill/>
        </p:spPr>
        <p:txBody>
          <a:bodyPr wrap="none" rtlCol="0">
            <a:spAutoFit/>
          </a:bodyPr>
          <a:lstStyle/>
          <a:p>
            <a:r>
              <a:rPr lang="en-US" sz="2400" dirty="0" err="1" smtClean="0"/>
              <a:t>Percabangan</a:t>
            </a:r>
            <a:r>
              <a:rPr lang="en-US" sz="2400" dirty="0" smtClean="0"/>
              <a:t> </a:t>
            </a:r>
            <a:r>
              <a:rPr lang="en-US" sz="2400" dirty="0" err="1" smtClean="0"/>
              <a:t>Ganda</a:t>
            </a:r>
            <a:r>
              <a:rPr lang="en-US" sz="2400" b="1" dirty="0" smtClean="0"/>
              <a:t> </a:t>
            </a:r>
            <a:endParaRPr lang="en-US" sz="2400" dirty="0">
              <a:latin typeface="Impact" panose="020B0806030902050204" pitchFamily="34" charset="0"/>
            </a:endParaRPr>
          </a:p>
        </p:txBody>
      </p:sp>
      <p:sp>
        <p:nvSpPr>
          <p:cNvPr id="2" name="Rectangle 1"/>
          <p:cNvSpPr/>
          <p:nvPr/>
        </p:nvSpPr>
        <p:spPr>
          <a:xfrm>
            <a:off x="618699" y="2223431"/>
            <a:ext cx="10897440" cy="461665"/>
          </a:xfrm>
          <a:prstGeom prst="rect">
            <a:avLst/>
          </a:prstGeom>
        </p:spPr>
        <p:txBody>
          <a:bodyPr wrap="square">
            <a:spAutoFit/>
          </a:bodyPr>
          <a:lstStyle/>
          <a:p>
            <a:r>
              <a:rPr lang="id-ID" sz="2400" dirty="0"/>
              <a:t>Program memeriksa bilangan yang lebih besar dari 2 inputan bilangan</a:t>
            </a:r>
          </a:p>
        </p:txBody>
      </p:sp>
    </p:spTree>
    <p:extLst>
      <p:ext uri="{BB962C8B-B14F-4D97-AF65-F5344CB8AC3E}">
        <p14:creationId xmlns:p14="http://schemas.microsoft.com/office/powerpoint/2010/main" val="30762731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071" y="-62"/>
            <a:ext cx="12192000" cy="1955409"/>
            <a:chOff x="14071" y="-62"/>
            <a:chExt cx="12192000" cy="1955409"/>
          </a:xfrm>
        </p:grpSpPr>
        <p:sp>
          <p:nvSpPr>
            <p:cNvPr id="4" name="Rectangle 3"/>
            <p:cNvSpPr/>
            <p:nvPr/>
          </p:nvSpPr>
          <p:spPr>
            <a:xfrm>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Isosceles Triangle 5"/>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Gambar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97" y="319932"/>
            <a:ext cx="1123165" cy="125756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grpSp>
        <p:nvGrpSpPr>
          <p:cNvPr id="8" name="Group 7"/>
          <p:cNvGrpSpPr/>
          <p:nvPr/>
        </p:nvGrpSpPr>
        <p:grpSpPr>
          <a:xfrm rot="10800000">
            <a:off x="0" y="5824025"/>
            <a:ext cx="12192000" cy="1033974"/>
            <a:chOff x="14071" y="-62"/>
            <a:chExt cx="12192000" cy="1955409"/>
          </a:xfrm>
        </p:grpSpPr>
        <p:sp>
          <p:nvSpPr>
            <p:cNvPr id="9" name="Rectangle 8"/>
            <p:cNvSpPr/>
            <p:nvPr/>
          </p:nvSpPr>
          <p:spPr>
            <a:xfrm flipV="1">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BAHASA C</a:t>
              </a:r>
              <a:endParaRPr lang="en-US" b="1" dirty="0">
                <a:solidFill>
                  <a:schemeClr val="tx1"/>
                </a:solidFill>
              </a:endParaRPr>
            </a:p>
          </p:txBody>
        </p:sp>
        <p:sp>
          <p:nvSpPr>
            <p:cNvPr id="10" name="Isosceles Triangle 9"/>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1639359" y="0"/>
            <a:ext cx="2149948" cy="523220"/>
          </a:xfrm>
          <a:prstGeom prst="rect">
            <a:avLst/>
          </a:prstGeom>
          <a:noFill/>
        </p:spPr>
        <p:txBody>
          <a:bodyPr wrap="none" lIns="91440" tIns="45720" rIns="91440" bIns="45720">
            <a:spAutoFit/>
          </a:bodyPr>
          <a:lstStyle/>
          <a:p>
            <a:r>
              <a:rPr lang="en-US" sz="2800" dirty="0" err="1" smtClean="0">
                <a:ln w="0"/>
                <a:effectLst>
                  <a:outerShdw blurRad="38100" dist="19050" dir="2700000" algn="tl" rotWithShape="0">
                    <a:schemeClr val="dk1">
                      <a:alpha val="40000"/>
                    </a:schemeClr>
                  </a:outerShdw>
                </a:effectLst>
                <a:latin typeface="Impact" panose="020B0806030902050204" pitchFamily="34" charset="0"/>
              </a:rPr>
              <a:t>Materi</a:t>
            </a:r>
            <a:r>
              <a:rPr lang="en-US" sz="2800" dirty="0" smtClean="0">
                <a:ln w="0"/>
                <a:effectLst>
                  <a:outerShdw blurRad="38100" dist="19050" dir="2700000" algn="tl" rotWithShape="0">
                    <a:schemeClr val="dk1">
                      <a:alpha val="40000"/>
                    </a:schemeClr>
                  </a:outerShdw>
                </a:effectLst>
                <a:latin typeface="Impact" panose="020B0806030902050204" pitchFamily="34" charset="0"/>
              </a:rPr>
              <a:t> </a:t>
            </a:r>
            <a:r>
              <a:rPr lang="en-US" sz="2800" dirty="0" err="1" smtClean="0">
                <a:ln w="0"/>
                <a:effectLst>
                  <a:outerShdw blurRad="38100" dist="19050" dir="2700000" algn="tl" rotWithShape="0">
                    <a:schemeClr val="dk1">
                      <a:alpha val="40000"/>
                    </a:schemeClr>
                  </a:outerShdw>
                </a:effectLst>
                <a:latin typeface="Impact" panose="020B0806030902050204" pitchFamily="34" charset="0"/>
              </a:rPr>
              <a:t>Kuliah</a:t>
            </a:r>
            <a:endParaRPr lang="en-US" sz="28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2" name="Rectangle 11"/>
          <p:cNvSpPr/>
          <p:nvPr/>
        </p:nvSpPr>
        <p:spPr>
          <a:xfrm>
            <a:off x="1639359" y="406733"/>
            <a:ext cx="7997010" cy="707886"/>
          </a:xfrm>
          <a:prstGeom prst="rect">
            <a:avLst/>
          </a:prstGeom>
          <a:noFill/>
        </p:spPr>
        <p:txBody>
          <a:bodyPr wrap="square" lIns="91440" tIns="45720" rIns="91440" bIns="45720">
            <a:spAutoFit/>
          </a:bodyPr>
          <a:lstStyle/>
          <a:p>
            <a:r>
              <a:rPr lang="en-US" sz="4000" dirty="0" err="1" smtClean="0">
                <a:ln w="0"/>
                <a:effectLst>
                  <a:outerShdw blurRad="38100" dist="19050" dir="2700000" algn="tl" rotWithShape="0">
                    <a:schemeClr val="dk1">
                      <a:alpha val="40000"/>
                    </a:schemeClr>
                  </a:outerShdw>
                </a:effectLst>
                <a:latin typeface="Impact" panose="020B0806030902050204" pitchFamily="34" charset="0"/>
              </a:rPr>
              <a:t>Algoritma</a:t>
            </a:r>
            <a:r>
              <a:rPr lang="en-US" sz="4000" dirty="0" smtClean="0">
                <a:ln w="0"/>
                <a:effectLst>
                  <a:outerShdw blurRad="38100" dist="19050" dir="2700000" algn="tl" rotWithShape="0">
                    <a:schemeClr val="dk1">
                      <a:alpha val="40000"/>
                    </a:schemeClr>
                  </a:outerShdw>
                </a:effectLst>
                <a:latin typeface="Impact" panose="020B0806030902050204" pitchFamily="34" charset="0"/>
              </a:rPr>
              <a:t> Dan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Pemograman</a:t>
            </a:r>
            <a:r>
              <a:rPr lang="en-US" sz="4000" dirty="0" smtClean="0">
                <a:ln w="0"/>
                <a:effectLst>
                  <a:outerShdw blurRad="38100" dist="19050" dir="2700000" algn="tl" rotWithShape="0">
                    <a:schemeClr val="dk1">
                      <a:alpha val="40000"/>
                    </a:schemeClr>
                  </a:outerShdw>
                </a:effectLst>
                <a:latin typeface="Impact" panose="020B0806030902050204" pitchFamily="34" charset="0"/>
              </a:rPr>
              <a:t>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Dasar</a:t>
            </a:r>
            <a:endParaRPr lang="en-US" sz="40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5" name="Snip Diagonal Corner Rectangle 14"/>
          <p:cNvSpPr/>
          <p:nvPr/>
        </p:nvSpPr>
        <p:spPr>
          <a:xfrm>
            <a:off x="7169426" y="1329389"/>
            <a:ext cx="4346713" cy="461665"/>
          </a:xfrm>
          <a:prstGeom prst="snip2Diag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484884" y="1290519"/>
            <a:ext cx="2738570" cy="461665"/>
          </a:xfrm>
          <a:prstGeom prst="rect">
            <a:avLst/>
          </a:prstGeom>
          <a:noFill/>
        </p:spPr>
        <p:txBody>
          <a:bodyPr wrap="none" rtlCol="0">
            <a:spAutoFit/>
          </a:bodyPr>
          <a:lstStyle/>
          <a:p>
            <a:r>
              <a:rPr lang="en-US" sz="2400" dirty="0" err="1" smtClean="0"/>
              <a:t>Percabangan</a:t>
            </a:r>
            <a:r>
              <a:rPr lang="en-US" sz="2400" dirty="0" smtClean="0"/>
              <a:t> </a:t>
            </a:r>
            <a:r>
              <a:rPr lang="en-US" sz="2400" dirty="0" err="1" smtClean="0"/>
              <a:t>Ganda</a:t>
            </a:r>
            <a:r>
              <a:rPr lang="en-US" sz="2400" b="1" dirty="0" smtClean="0"/>
              <a:t> </a:t>
            </a:r>
            <a:endParaRPr lang="en-US" sz="2400" dirty="0">
              <a:latin typeface="Impact" panose="020B0806030902050204" pitchFamily="34" charset="0"/>
            </a:endParaRPr>
          </a:p>
        </p:txBody>
      </p:sp>
      <p:sp>
        <p:nvSpPr>
          <p:cNvPr id="2" name="Rectangle 1"/>
          <p:cNvSpPr/>
          <p:nvPr/>
        </p:nvSpPr>
        <p:spPr>
          <a:xfrm>
            <a:off x="618699" y="1676771"/>
            <a:ext cx="10897440" cy="5370701"/>
          </a:xfrm>
          <a:prstGeom prst="rect">
            <a:avLst/>
          </a:prstGeom>
        </p:spPr>
        <p:txBody>
          <a:bodyPr wrap="square">
            <a:spAutoFit/>
          </a:bodyPr>
          <a:lstStyle/>
          <a:p>
            <a:pPr marL="274320" indent="-274320" fontAlgn="auto">
              <a:spcBef>
                <a:spcPts val="580"/>
              </a:spcBef>
              <a:spcAft>
                <a:spcPts val="0"/>
              </a:spcAft>
              <a:buFont typeface="Wingdings 2"/>
              <a:buNone/>
              <a:defRPr/>
            </a:pPr>
            <a:r>
              <a:rPr lang="id-ID" sz="2400" dirty="0"/>
              <a:t>#include &lt;stdio.h&gt; </a:t>
            </a:r>
          </a:p>
          <a:p>
            <a:pPr marL="274320" indent="-274320" fontAlgn="auto">
              <a:spcBef>
                <a:spcPts val="580"/>
              </a:spcBef>
              <a:spcAft>
                <a:spcPts val="0"/>
              </a:spcAft>
              <a:buFont typeface="Wingdings 2"/>
              <a:buNone/>
              <a:defRPr/>
            </a:pPr>
            <a:r>
              <a:rPr lang="id-ID" sz="2400" dirty="0"/>
              <a:t>  void main()</a:t>
            </a:r>
          </a:p>
          <a:p>
            <a:pPr marL="274320" indent="-274320" fontAlgn="auto">
              <a:spcBef>
                <a:spcPts val="580"/>
              </a:spcBef>
              <a:spcAft>
                <a:spcPts val="0"/>
              </a:spcAft>
              <a:buFont typeface="Wingdings 2"/>
              <a:buNone/>
              <a:defRPr/>
            </a:pPr>
            <a:r>
              <a:rPr lang="id-ID" sz="2400" dirty="0"/>
              <a:t>{</a:t>
            </a:r>
          </a:p>
          <a:p>
            <a:pPr marL="274320" indent="-274320" fontAlgn="auto">
              <a:spcBef>
                <a:spcPts val="580"/>
              </a:spcBef>
              <a:spcAft>
                <a:spcPts val="0"/>
              </a:spcAft>
              <a:buFont typeface="Wingdings 2"/>
              <a:buNone/>
              <a:defRPr/>
            </a:pPr>
            <a:r>
              <a:rPr lang="id-ID" sz="2400" dirty="0"/>
              <a:t> int angka1, angka2; </a:t>
            </a:r>
          </a:p>
          <a:p>
            <a:pPr marL="274320" indent="-274320" fontAlgn="auto">
              <a:spcBef>
                <a:spcPts val="580"/>
              </a:spcBef>
              <a:spcAft>
                <a:spcPts val="0"/>
              </a:spcAft>
              <a:buFont typeface="Wingdings 2"/>
              <a:buNone/>
              <a:defRPr/>
            </a:pPr>
            <a:r>
              <a:rPr lang="id-ID" sz="2400" dirty="0"/>
              <a:t>scanf(“%d”,&amp;angka1); </a:t>
            </a:r>
          </a:p>
          <a:p>
            <a:pPr marL="274320" indent="-274320" fontAlgn="auto">
              <a:spcBef>
                <a:spcPts val="580"/>
              </a:spcBef>
              <a:spcAft>
                <a:spcPts val="0"/>
              </a:spcAft>
              <a:buFont typeface="Wingdings 2"/>
              <a:buNone/>
              <a:defRPr/>
            </a:pPr>
            <a:r>
              <a:rPr lang="id-ID" sz="2400" dirty="0"/>
              <a:t>scanf(“%d”,&amp;angka2);</a:t>
            </a:r>
          </a:p>
          <a:p>
            <a:pPr marL="274320" indent="-274320" fontAlgn="auto">
              <a:spcBef>
                <a:spcPts val="580"/>
              </a:spcBef>
              <a:spcAft>
                <a:spcPts val="0"/>
              </a:spcAft>
              <a:buFont typeface="Wingdings 2"/>
              <a:buNone/>
              <a:defRPr/>
            </a:pPr>
            <a:r>
              <a:rPr lang="id-ID" sz="2400" dirty="0"/>
              <a:t> if (angka1 &gt; angka2) </a:t>
            </a:r>
          </a:p>
          <a:p>
            <a:pPr marL="274320" indent="-274320" fontAlgn="auto">
              <a:spcBef>
                <a:spcPts val="580"/>
              </a:spcBef>
              <a:spcAft>
                <a:spcPts val="0"/>
              </a:spcAft>
              <a:buFont typeface="Wingdings 2"/>
              <a:buNone/>
              <a:defRPr/>
            </a:pPr>
            <a:r>
              <a:rPr lang="id-ID" sz="2400" dirty="0"/>
              <a:t>printf (“Bilangan pertama lebih besar dari Bilangan kedua”);</a:t>
            </a:r>
          </a:p>
          <a:p>
            <a:pPr marL="274320" indent="-274320" fontAlgn="auto">
              <a:spcBef>
                <a:spcPts val="580"/>
              </a:spcBef>
              <a:spcAft>
                <a:spcPts val="0"/>
              </a:spcAft>
              <a:buFont typeface="Wingdings 2"/>
              <a:buNone/>
              <a:defRPr/>
            </a:pPr>
            <a:r>
              <a:rPr lang="id-ID" sz="2400" dirty="0"/>
              <a:t>else</a:t>
            </a:r>
          </a:p>
          <a:p>
            <a:pPr marL="274320" indent="-274320" fontAlgn="auto">
              <a:spcBef>
                <a:spcPts val="580"/>
              </a:spcBef>
              <a:spcAft>
                <a:spcPts val="0"/>
              </a:spcAft>
              <a:buFont typeface="Wingdings 2"/>
              <a:buNone/>
              <a:defRPr/>
            </a:pPr>
            <a:r>
              <a:rPr lang="id-ID" sz="2400" dirty="0"/>
              <a:t>printf (“Bilangan kedua lebih besar dari Bilangan pertama”);</a:t>
            </a:r>
          </a:p>
          <a:p>
            <a:pPr marL="274320" indent="-274320" fontAlgn="auto">
              <a:spcBef>
                <a:spcPts val="580"/>
              </a:spcBef>
              <a:spcAft>
                <a:spcPts val="0"/>
              </a:spcAft>
              <a:buFont typeface="Wingdings 2"/>
              <a:buNone/>
              <a:defRPr/>
            </a:pPr>
            <a:r>
              <a:rPr lang="id-ID" sz="2400" dirty="0"/>
              <a:t> } </a:t>
            </a:r>
          </a:p>
          <a:p>
            <a:pPr marL="274320" indent="-274320" fontAlgn="auto">
              <a:spcBef>
                <a:spcPts val="580"/>
              </a:spcBef>
              <a:spcAft>
                <a:spcPts val="0"/>
              </a:spcAft>
              <a:buFont typeface="Wingdings 2"/>
              <a:buNone/>
              <a:defRPr/>
            </a:pPr>
            <a:endParaRPr lang="id-ID" sz="2400" dirty="0"/>
          </a:p>
        </p:txBody>
      </p:sp>
    </p:spTree>
    <p:extLst>
      <p:ext uri="{BB962C8B-B14F-4D97-AF65-F5344CB8AC3E}">
        <p14:creationId xmlns:p14="http://schemas.microsoft.com/office/powerpoint/2010/main" val="27267988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071" y="-62"/>
            <a:ext cx="12192000" cy="1955409"/>
            <a:chOff x="14071" y="-62"/>
            <a:chExt cx="12192000" cy="1955409"/>
          </a:xfrm>
        </p:grpSpPr>
        <p:sp>
          <p:nvSpPr>
            <p:cNvPr id="4" name="Rectangle 3"/>
            <p:cNvSpPr/>
            <p:nvPr/>
          </p:nvSpPr>
          <p:spPr>
            <a:xfrm>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Isosceles Triangle 5"/>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Gambar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97" y="319932"/>
            <a:ext cx="1123165" cy="125756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grpSp>
        <p:nvGrpSpPr>
          <p:cNvPr id="8" name="Group 7"/>
          <p:cNvGrpSpPr/>
          <p:nvPr/>
        </p:nvGrpSpPr>
        <p:grpSpPr>
          <a:xfrm rot="10800000">
            <a:off x="0" y="5824025"/>
            <a:ext cx="12192000" cy="1033974"/>
            <a:chOff x="14071" y="-62"/>
            <a:chExt cx="12192000" cy="1955409"/>
          </a:xfrm>
        </p:grpSpPr>
        <p:sp>
          <p:nvSpPr>
            <p:cNvPr id="9" name="Rectangle 8"/>
            <p:cNvSpPr/>
            <p:nvPr/>
          </p:nvSpPr>
          <p:spPr>
            <a:xfrm flipV="1">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BAHASA C</a:t>
              </a:r>
              <a:endParaRPr lang="en-US" b="1" dirty="0">
                <a:solidFill>
                  <a:schemeClr val="tx1"/>
                </a:solidFill>
              </a:endParaRPr>
            </a:p>
          </p:txBody>
        </p:sp>
        <p:sp>
          <p:nvSpPr>
            <p:cNvPr id="10" name="Isosceles Triangle 9"/>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1639359" y="0"/>
            <a:ext cx="2149948" cy="523220"/>
          </a:xfrm>
          <a:prstGeom prst="rect">
            <a:avLst/>
          </a:prstGeom>
          <a:noFill/>
        </p:spPr>
        <p:txBody>
          <a:bodyPr wrap="none" lIns="91440" tIns="45720" rIns="91440" bIns="45720">
            <a:spAutoFit/>
          </a:bodyPr>
          <a:lstStyle/>
          <a:p>
            <a:r>
              <a:rPr lang="en-US" sz="2800" dirty="0" err="1" smtClean="0">
                <a:ln w="0"/>
                <a:effectLst>
                  <a:outerShdw blurRad="38100" dist="19050" dir="2700000" algn="tl" rotWithShape="0">
                    <a:schemeClr val="dk1">
                      <a:alpha val="40000"/>
                    </a:schemeClr>
                  </a:outerShdw>
                </a:effectLst>
                <a:latin typeface="Impact" panose="020B0806030902050204" pitchFamily="34" charset="0"/>
              </a:rPr>
              <a:t>Materi</a:t>
            </a:r>
            <a:r>
              <a:rPr lang="en-US" sz="2800" dirty="0" smtClean="0">
                <a:ln w="0"/>
                <a:effectLst>
                  <a:outerShdw blurRad="38100" dist="19050" dir="2700000" algn="tl" rotWithShape="0">
                    <a:schemeClr val="dk1">
                      <a:alpha val="40000"/>
                    </a:schemeClr>
                  </a:outerShdw>
                </a:effectLst>
                <a:latin typeface="Impact" panose="020B0806030902050204" pitchFamily="34" charset="0"/>
              </a:rPr>
              <a:t> </a:t>
            </a:r>
            <a:r>
              <a:rPr lang="en-US" sz="2800" dirty="0" err="1" smtClean="0">
                <a:ln w="0"/>
                <a:effectLst>
                  <a:outerShdw blurRad="38100" dist="19050" dir="2700000" algn="tl" rotWithShape="0">
                    <a:schemeClr val="dk1">
                      <a:alpha val="40000"/>
                    </a:schemeClr>
                  </a:outerShdw>
                </a:effectLst>
                <a:latin typeface="Impact" panose="020B0806030902050204" pitchFamily="34" charset="0"/>
              </a:rPr>
              <a:t>Kuliah</a:t>
            </a:r>
            <a:endParaRPr lang="en-US" sz="28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2" name="Rectangle 11"/>
          <p:cNvSpPr/>
          <p:nvPr/>
        </p:nvSpPr>
        <p:spPr>
          <a:xfrm>
            <a:off x="1639359" y="406733"/>
            <a:ext cx="7997010" cy="707886"/>
          </a:xfrm>
          <a:prstGeom prst="rect">
            <a:avLst/>
          </a:prstGeom>
          <a:noFill/>
        </p:spPr>
        <p:txBody>
          <a:bodyPr wrap="square" lIns="91440" tIns="45720" rIns="91440" bIns="45720">
            <a:spAutoFit/>
          </a:bodyPr>
          <a:lstStyle/>
          <a:p>
            <a:r>
              <a:rPr lang="en-US" sz="4000" dirty="0" err="1" smtClean="0">
                <a:ln w="0"/>
                <a:effectLst>
                  <a:outerShdw blurRad="38100" dist="19050" dir="2700000" algn="tl" rotWithShape="0">
                    <a:schemeClr val="dk1">
                      <a:alpha val="40000"/>
                    </a:schemeClr>
                  </a:outerShdw>
                </a:effectLst>
                <a:latin typeface="Impact" panose="020B0806030902050204" pitchFamily="34" charset="0"/>
              </a:rPr>
              <a:t>Algoritma</a:t>
            </a:r>
            <a:r>
              <a:rPr lang="en-US" sz="4000" dirty="0" smtClean="0">
                <a:ln w="0"/>
                <a:effectLst>
                  <a:outerShdw blurRad="38100" dist="19050" dir="2700000" algn="tl" rotWithShape="0">
                    <a:schemeClr val="dk1">
                      <a:alpha val="40000"/>
                    </a:schemeClr>
                  </a:outerShdw>
                </a:effectLst>
                <a:latin typeface="Impact" panose="020B0806030902050204" pitchFamily="34" charset="0"/>
              </a:rPr>
              <a:t> Dan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Pemograman</a:t>
            </a:r>
            <a:r>
              <a:rPr lang="en-US" sz="4000" dirty="0" smtClean="0">
                <a:ln w="0"/>
                <a:effectLst>
                  <a:outerShdw blurRad="38100" dist="19050" dir="2700000" algn="tl" rotWithShape="0">
                    <a:schemeClr val="dk1">
                      <a:alpha val="40000"/>
                    </a:schemeClr>
                  </a:outerShdw>
                </a:effectLst>
                <a:latin typeface="Impact" panose="020B0806030902050204" pitchFamily="34" charset="0"/>
              </a:rPr>
              <a:t>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Dasar</a:t>
            </a:r>
            <a:endParaRPr lang="en-US" sz="40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5" name="Snip Diagonal Corner Rectangle 14"/>
          <p:cNvSpPr/>
          <p:nvPr/>
        </p:nvSpPr>
        <p:spPr>
          <a:xfrm>
            <a:off x="7169426" y="1329389"/>
            <a:ext cx="4346713" cy="461665"/>
          </a:xfrm>
          <a:prstGeom prst="snip2Diag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484884" y="1290519"/>
            <a:ext cx="3685945" cy="461665"/>
          </a:xfrm>
          <a:prstGeom prst="rect">
            <a:avLst/>
          </a:prstGeom>
          <a:noFill/>
        </p:spPr>
        <p:txBody>
          <a:bodyPr wrap="none" rtlCol="0">
            <a:spAutoFit/>
          </a:bodyPr>
          <a:lstStyle/>
          <a:p>
            <a:r>
              <a:rPr lang="en-US" sz="2400" dirty="0" err="1" smtClean="0"/>
              <a:t>Percabangan</a:t>
            </a:r>
            <a:r>
              <a:rPr lang="en-US" sz="2400" dirty="0" smtClean="0"/>
              <a:t> </a:t>
            </a:r>
            <a:r>
              <a:rPr lang="en-US" sz="2400" dirty="0" err="1" smtClean="0"/>
              <a:t>Lebih</a:t>
            </a:r>
            <a:r>
              <a:rPr lang="en-US" sz="2400" dirty="0" smtClean="0"/>
              <a:t> Dari </a:t>
            </a:r>
            <a:r>
              <a:rPr lang="en-US" sz="2400" dirty="0" err="1" smtClean="0"/>
              <a:t>Dua</a:t>
            </a:r>
            <a:endParaRPr lang="en-US" sz="2400" dirty="0">
              <a:latin typeface="Impact" panose="020B0806030902050204" pitchFamily="34" charset="0"/>
            </a:endParaRPr>
          </a:p>
        </p:txBody>
      </p:sp>
      <p:sp>
        <p:nvSpPr>
          <p:cNvPr id="2" name="Rectangle 1"/>
          <p:cNvSpPr/>
          <p:nvPr/>
        </p:nvSpPr>
        <p:spPr>
          <a:xfrm>
            <a:off x="277143" y="1965263"/>
            <a:ext cx="10893686" cy="3046988"/>
          </a:xfrm>
          <a:prstGeom prst="rect">
            <a:avLst/>
          </a:prstGeom>
        </p:spPr>
        <p:txBody>
          <a:bodyPr wrap="square">
            <a:spAutoFit/>
          </a:bodyPr>
          <a:lstStyle/>
          <a:p>
            <a:r>
              <a:rPr lang="id-ID" sz="2400" dirty="0"/>
              <a:t>Pada dasarnya hanya terdapat 2 jenis seleksi dalam struktur algoritma pemrograman, namun bukan berarti hanya bisa dikembangkan pada 2  jenis tersebut saja. Struktur seleksi dapat dikembangkan menjadi bentuk yang tidak terbatas dan dapat dikombinasikan kedalam bentuk perulangan selama notasi penulisannya tidak terdapat kesalahan. Kemampuan logika seseorang dalam merancang program dan mengamati dari permasalahan yang ada menjadi bagian yang paling penting dalam melakukan pengembangan dari bentuk seleksi ini. Dibawah ini akan diberikan contoh seleksi menggunakan kondisi lebih dari 2</a:t>
            </a:r>
          </a:p>
        </p:txBody>
      </p:sp>
    </p:spTree>
    <p:extLst>
      <p:ext uri="{BB962C8B-B14F-4D97-AF65-F5344CB8AC3E}">
        <p14:creationId xmlns:p14="http://schemas.microsoft.com/office/powerpoint/2010/main" val="4151685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071" y="-62"/>
            <a:ext cx="12192000" cy="1955409"/>
            <a:chOff x="14071" y="-62"/>
            <a:chExt cx="12192000" cy="1955409"/>
          </a:xfrm>
        </p:grpSpPr>
        <p:sp>
          <p:nvSpPr>
            <p:cNvPr id="4" name="Rectangle 3"/>
            <p:cNvSpPr/>
            <p:nvPr/>
          </p:nvSpPr>
          <p:spPr>
            <a:xfrm>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Isosceles Triangle 5"/>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Gambar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97" y="319932"/>
            <a:ext cx="1123165" cy="125756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grpSp>
        <p:nvGrpSpPr>
          <p:cNvPr id="8" name="Group 7"/>
          <p:cNvGrpSpPr/>
          <p:nvPr/>
        </p:nvGrpSpPr>
        <p:grpSpPr>
          <a:xfrm rot="10800000">
            <a:off x="0" y="5824025"/>
            <a:ext cx="12192000" cy="1033974"/>
            <a:chOff x="14071" y="-62"/>
            <a:chExt cx="12192000" cy="1955409"/>
          </a:xfrm>
        </p:grpSpPr>
        <p:sp>
          <p:nvSpPr>
            <p:cNvPr id="9" name="Rectangle 8"/>
            <p:cNvSpPr/>
            <p:nvPr/>
          </p:nvSpPr>
          <p:spPr>
            <a:xfrm flipV="1">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BAHASA C</a:t>
              </a:r>
              <a:endParaRPr lang="en-US" b="1" dirty="0">
                <a:solidFill>
                  <a:schemeClr val="tx1"/>
                </a:solidFill>
              </a:endParaRPr>
            </a:p>
          </p:txBody>
        </p:sp>
        <p:sp>
          <p:nvSpPr>
            <p:cNvPr id="10" name="Isosceles Triangle 9"/>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1639359" y="0"/>
            <a:ext cx="2149948" cy="523220"/>
          </a:xfrm>
          <a:prstGeom prst="rect">
            <a:avLst/>
          </a:prstGeom>
          <a:noFill/>
        </p:spPr>
        <p:txBody>
          <a:bodyPr wrap="none" lIns="91440" tIns="45720" rIns="91440" bIns="45720">
            <a:spAutoFit/>
          </a:bodyPr>
          <a:lstStyle/>
          <a:p>
            <a:r>
              <a:rPr lang="en-US" sz="2800" dirty="0" err="1" smtClean="0">
                <a:ln w="0"/>
                <a:effectLst>
                  <a:outerShdw blurRad="38100" dist="19050" dir="2700000" algn="tl" rotWithShape="0">
                    <a:schemeClr val="dk1">
                      <a:alpha val="40000"/>
                    </a:schemeClr>
                  </a:outerShdw>
                </a:effectLst>
                <a:latin typeface="Impact" panose="020B0806030902050204" pitchFamily="34" charset="0"/>
              </a:rPr>
              <a:t>Materi</a:t>
            </a:r>
            <a:r>
              <a:rPr lang="en-US" sz="2800" dirty="0" smtClean="0">
                <a:ln w="0"/>
                <a:effectLst>
                  <a:outerShdw blurRad="38100" dist="19050" dir="2700000" algn="tl" rotWithShape="0">
                    <a:schemeClr val="dk1">
                      <a:alpha val="40000"/>
                    </a:schemeClr>
                  </a:outerShdw>
                </a:effectLst>
                <a:latin typeface="Impact" panose="020B0806030902050204" pitchFamily="34" charset="0"/>
              </a:rPr>
              <a:t> </a:t>
            </a:r>
            <a:r>
              <a:rPr lang="en-US" sz="2800" dirty="0" err="1" smtClean="0">
                <a:ln w="0"/>
                <a:effectLst>
                  <a:outerShdw blurRad="38100" dist="19050" dir="2700000" algn="tl" rotWithShape="0">
                    <a:schemeClr val="dk1">
                      <a:alpha val="40000"/>
                    </a:schemeClr>
                  </a:outerShdw>
                </a:effectLst>
                <a:latin typeface="Impact" panose="020B0806030902050204" pitchFamily="34" charset="0"/>
              </a:rPr>
              <a:t>Kuliah</a:t>
            </a:r>
            <a:endParaRPr lang="en-US" sz="28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2" name="Rectangle 11"/>
          <p:cNvSpPr/>
          <p:nvPr/>
        </p:nvSpPr>
        <p:spPr>
          <a:xfrm>
            <a:off x="1639359" y="406733"/>
            <a:ext cx="7997010" cy="707886"/>
          </a:xfrm>
          <a:prstGeom prst="rect">
            <a:avLst/>
          </a:prstGeom>
          <a:noFill/>
        </p:spPr>
        <p:txBody>
          <a:bodyPr wrap="square" lIns="91440" tIns="45720" rIns="91440" bIns="45720">
            <a:spAutoFit/>
          </a:bodyPr>
          <a:lstStyle/>
          <a:p>
            <a:r>
              <a:rPr lang="en-US" sz="4000" dirty="0" err="1" smtClean="0">
                <a:ln w="0"/>
                <a:effectLst>
                  <a:outerShdw blurRad="38100" dist="19050" dir="2700000" algn="tl" rotWithShape="0">
                    <a:schemeClr val="dk1">
                      <a:alpha val="40000"/>
                    </a:schemeClr>
                  </a:outerShdw>
                </a:effectLst>
                <a:latin typeface="Impact" panose="020B0806030902050204" pitchFamily="34" charset="0"/>
              </a:rPr>
              <a:t>Algoritma</a:t>
            </a:r>
            <a:r>
              <a:rPr lang="en-US" sz="4000" dirty="0" smtClean="0">
                <a:ln w="0"/>
                <a:effectLst>
                  <a:outerShdw blurRad="38100" dist="19050" dir="2700000" algn="tl" rotWithShape="0">
                    <a:schemeClr val="dk1">
                      <a:alpha val="40000"/>
                    </a:schemeClr>
                  </a:outerShdw>
                </a:effectLst>
                <a:latin typeface="Impact" panose="020B0806030902050204" pitchFamily="34" charset="0"/>
              </a:rPr>
              <a:t> Dan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Pemograman</a:t>
            </a:r>
            <a:r>
              <a:rPr lang="en-US" sz="4000" dirty="0" smtClean="0">
                <a:ln w="0"/>
                <a:effectLst>
                  <a:outerShdw blurRad="38100" dist="19050" dir="2700000" algn="tl" rotWithShape="0">
                    <a:schemeClr val="dk1">
                      <a:alpha val="40000"/>
                    </a:schemeClr>
                  </a:outerShdw>
                </a:effectLst>
                <a:latin typeface="Impact" panose="020B0806030902050204" pitchFamily="34" charset="0"/>
              </a:rPr>
              <a:t>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Dasar</a:t>
            </a:r>
            <a:endParaRPr lang="en-US" sz="40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5" name="Snip Diagonal Corner Rectangle 14"/>
          <p:cNvSpPr/>
          <p:nvPr/>
        </p:nvSpPr>
        <p:spPr>
          <a:xfrm>
            <a:off x="7169426" y="1329389"/>
            <a:ext cx="4346713" cy="461665"/>
          </a:xfrm>
          <a:prstGeom prst="snip2Diag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484884" y="1290519"/>
            <a:ext cx="3685945" cy="461665"/>
          </a:xfrm>
          <a:prstGeom prst="rect">
            <a:avLst/>
          </a:prstGeom>
          <a:noFill/>
        </p:spPr>
        <p:txBody>
          <a:bodyPr wrap="none" rtlCol="0">
            <a:spAutoFit/>
          </a:bodyPr>
          <a:lstStyle/>
          <a:p>
            <a:r>
              <a:rPr lang="en-US" sz="2400" dirty="0" err="1" smtClean="0"/>
              <a:t>Percabangan</a:t>
            </a:r>
            <a:r>
              <a:rPr lang="en-US" sz="2400" dirty="0" smtClean="0"/>
              <a:t> </a:t>
            </a:r>
            <a:r>
              <a:rPr lang="en-US" sz="2400" dirty="0" err="1" smtClean="0"/>
              <a:t>Lebih</a:t>
            </a:r>
            <a:r>
              <a:rPr lang="en-US" sz="2400" dirty="0" smtClean="0"/>
              <a:t> Dari </a:t>
            </a:r>
            <a:r>
              <a:rPr lang="en-US" sz="2400" dirty="0" err="1" smtClean="0"/>
              <a:t>Dua</a:t>
            </a:r>
            <a:endParaRPr lang="en-US" sz="2400" dirty="0">
              <a:latin typeface="Impact" panose="020B0806030902050204" pitchFamily="34" charset="0"/>
            </a:endParaRPr>
          </a:p>
        </p:txBody>
      </p:sp>
      <p:sp>
        <p:nvSpPr>
          <p:cNvPr id="2" name="Rectangle 1"/>
          <p:cNvSpPr/>
          <p:nvPr/>
        </p:nvSpPr>
        <p:spPr>
          <a:xfrm>
            <a:off x="277143" y="1965263"/>
            <a:ext cx="10893686" cy="1569660"/>
          </a:xfrm>
          <a:prstGeom prst="rect">
            <a:avLst/>
          </a:prstGeom>
        </p:spPr>
        <p:txBody>
          <a:bodyPr wrap="square">
            <a:spAutoFit/>
          </a:bodyPr>
          <a:lstStyle/>
          <a:p>
            <a:r>
              <a:rPr lang="id-ID" sz="2400" dirty="0"/>
              <a:t>Program untuk menentukan grade dari sebuah nilai ujian, dengan aturan grade A untuk rentang nilai 80  – 100, grade B untuk nilai 70 – 80 dan grade C untuk nilai 50  – 70 dan grade D untuk nilai dibawah itu.</a:t>
            </a:r>
          </a:p>
          <a:p>
            <a:endParaRPr lang="id-ID" sz="2400" dirty="0"/>
          </a:p>
        </p:txBody>
      </p:sp>
    </p:spTree>
    <p:extLst>
      <p:ext uri="{BB962C8B-B14F-4D97-AF65-F5344CB8AC3E}">
        <p14:creationId xmlns:p14="http://schemas.microsoft.com/office/powerpoint/2010/main" val="3913739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071" y="-62"/>
            <a:ext cx="12192000" cy="1955409"/>
            <a:chOff x="14071" y="-62"/>
            <a:chExt cx="12192000" cy="1955409"/>
          </a:xfrm>
        </p:grpSpPr>
        <p:sp>
          <p:nvSpPr>
            <p:cNvPr id="4" name="Rectangle 3"/>
            <p:cNvSpPr/>
            <p:nvPr/>
          </p:nvSpPr>
          <p:spPr>
            <a:xfrm>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Isosceles Triangle 5"/>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Gambar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97" y="319932"/>
            <a:ext cx="1123165" cy="125756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grpSp>
        <p:nvGrpSpPr>
          <p:cNvPr id="8" name="Group 7"/>
          <p:cNvGrpSpPr/>
          <p:nvPr/>
        </p:nvGrpSpPr>
        <p:grpSpPr>
          <a:xfrm rot="10800000">
            <a:off x="0" y="5824025"/>
            <a:ext cx="12192000" cy="1033974"/>
            <a:chOff x="14071" y="-62"/>
            <a:chExt cx="12192000" cy="1955409"/>
          </a:xfrm>
        </p:grpSpPr>
        <p:sp>
          <p:nvSpPr>
            <p:cNvPr id="9" name="Rectangle 8"/>
            <p:cNvSpPr/>
            <p:nvPr/>
          </p:nvSpPr>
          <p:spPr>
            <a:xfrm flipV="1">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BAHASA C</a:t>
              </a:r>
              <a:endParaRPr lang="en-US" b="1" dirty="0">
                <a:solidFill>
                  <a:schemeClr val="tx1"/>
                </a:solidFill>
              </a:endParaRPr>
            </a:p>
          </p:txBody>
        </p:sp>
        <p:sp>
          <p:nvSpPr>
            <p:cNvPr id="10" name="Isosceles Triangle 9"/>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1639359" y="0"/>
            <a:ext cx="2149948" cy="523220"/>
          </a:xfrm>
          <a:prstGeom prst="rect">
            <a:avLst/>
          </a:prstGeom>
          <a:noFill/>
        </p:spPr>
        <p:txBody>
          <a:bodyPr wrap="none" lIns="91440" tIns="45720" rIns="91440" bIns="45720">
            <a:spAutoFit/>
          </a:bodyPr>
          <a:lstStyle/>
          <a:p>
            <a:r>
              <a:rPr lang="en-US" sz="2800" dirty="0" err="1" smtClean="0">
                <a:ln w="0"/>
                <a:effectLst>
                  <a:outerShdw blurRad="38100" dist="19050" dir="2700000" algn="tl" rotWithShape="0">
                    <a:schemeClr val="dk1">
                      <a:alpha val="40000"/>
                    </a:schemeClr>
                  </a:outerShdw>
                </a:effectLst>
                <a:latin typeface="Impact" panose="020B0806030902050204" pitchFamily="34" charset="0"/>
              </a:rPr>
              <a:t>Materi</a:t>
            </a:r>
            <a:r>
              <a:rPr lang="en-US" sz="2800" dirty="0" smtClean="0">
                <a:ln w="0"/>
                <a:effectLst>
                  <a:outerShdw blurRad="38100" dist="19050" dir="2700000" algn="tl" rotWithShape="0">
                    <a:schemeClr val="dk1">
                      <a:alpha val="40000"/>
                    </a:schemeClr>
                  </a:outerShdw>
                </a:effectLst>
                <a:latin typeface="Impact" panose="020B0806030902050204" pitchFamily="34" charset="0"/>
              </a:rPr>
              <a:t> </a:t>
            </a:r>
            <a:r>
              <a:rPr lang="en-US" sz="2800" dirty="0" err="1" smtClean="0">
                <a:ln w="0"/>
                <a:effectLst>
                  <a:outerShdw blurRad="38100" dist="19050" dir="2700000" algn="tl" rotWithShape="0">
                    <a:schemeClr val="dk1">
                      <a:alpha val="40000"/>
                    </a:schemeClr>
                  </a:outerShdw>
                </a:effectLst>
                <a:latin typeface="Impact" panose="020B0806030902050204" pitchFamily="34" charset="0"/>
              </a:rPr>
              <a:t>Kuliah</a:t>
            </a:r>
            <a:endParaRPr lang="en-US" sz="28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2" name="Rectangle 11"/>
          <p:cNvSpPr/>
          <p:nvPr/>
        </p:nvSpPr>
        <p:spPr>
          <a:xfrm>
            <a:off x="1639359" y="406733"/>
            <a:ext cx="7997010" cy="707886"/>
          </a:xfrm>
          <a:prstGeom prst="rect">
            <a:avLst/>
          </a:prstGeom>
          <a:noFill/>
        </p:spPr>
        <p:txBody>
          <a:bodyPr wrap="square" lIns="91440" tIns="45720" rIns="91440" bIns="45720">
            <a:spAutoFit/>
          </a:bodyPr>
          <a:lstStyle/>
          <a:p>
            <a:r>
              <a:rPr lang="en-US" sz="4000" dirty="0" err="1" smtClean="0">
                <a:ln w="0"/>
                <a:effectLst>
                  <a:outerShdw blurRad="38100" dist="19050" dir="2700000" algn="tl" rotWithShape="0">
                    <a:schemeClr val="dk1">
                      <a:alpha val="40000"/>
                    </a:schemeClr>
                  </a:outerShdw>
                </a:effectLst>
                <a:latin typeface="Impact" panose="020B0806030902050204" pitchFamily="34" charset="0"/>
              </a:rPr>
              <a:t>Algoritma</a:t>
            </a:r>
            <a:r>
              <a:rPr lang="en-US" sz="4000" dirty="0" smtClean="0">
                <a:ln w="0"/>
                <a:effectLst>
                  <a:outerShdw blurRad="38100" dist="19050" dir="2700000" algn="tl" rotWithShape="0">
                    <a:schemeClr val="dk1">
                      <a:alpha val="40000"/>
                    </a:schemeClr>
                  </a:outerShdw>
                </a:effectLst>
                <a:latin typeface="Impact" panose="020B0806030902050204" pitchFamily="34" charset="0"/>
              </a:rPr>
              <a:t> Dan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Pemograman</a:t>
            </a:r>
            <a:r>
              <a:rPr lang="en-US" sz="4000" dirty="0" smtClean="0">
                <a:ln w="0"/>
                <a:effectLst>
                  <a:outerShdw blurRad="38100" dist="19050" dir="2700000" algn="tl" rotWithShape="0">
                    <a:schemeClr val="dk1">
                      <a:alpha val="40000"/>
                    </a:schemeClr>
                  </a:outerShdw>
                </a:effectLst>
                <a:latin typeface="Impact" panose="020B0806030902050204" pitchFamily="34" charset="0"/>
              </a:rPr>
              <a:t>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Dasar</a:t>
            </a:r>
            <a:endParaRPr lang="en-US" sz="40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5" name="Snip Diagonal Corner Rectangle 14"/>
          <p:cNvSpPr/>
          <p:nvPr/>
        </p:nvSpPr>
        <p:spPr>
          <a:xfrm>
            <a:off x="7169426" y="1329389"/>
            <a:ext cx="4346713" cy="461665"/>
          </a:xfrm>
          <a:prstGeom prst="snip2Diag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484884" y="1290519"/>
            <a:ext cx="3685945" cy="461665"/>
          </a:xfrm>
          <a:prstGeom prst="rect">
            <a:avLst/>
          </a:prstGeom>
          <a:noFill/>
        </p:spPr>
        <p:txBody>
          <a:bodyPr wrap="none" rtlCol="0">
            <a:spAutoFit/>
          </a:bodyPr>
          <a:lstStyle/>
          <a:p>
            <a:r>
              <a:rPr lang="en-US" sz="2400" dirty="0" err="1" smtClean="0"/>
              <a:t>Percabangan</a:t>
            </a:r>
            <a:r>
              <a:rPr lang="en-US" sz="2400" dirty="0" smtClean="0"/>
              <a:t> </a:t>
            </a:r>
            <a:r>
              <a:rPr lang="en-US" sz="2400" dirty="0" err="1" smtClean="0"/>
              <a:t>Lebih</a:t>
            </a:r>
            <a:r>
              <a:rPr lang="en-US" sz="2400" dirty="0" smtClean="0"/>
              <a:t> Dari </a:t>
            </a:r>
            <a:r>
              <a:rPr lang="en-US" sz="2400" dirty="0" err="1" smtClean="0"/>
              <a:t>Dua</a:t>
            </a:r>
            <a:endParaRPr lang="en-US" sz="2400" dirty="0">
              <a:latin typeface="Impact" panose="020B0806030902050204" pitchFamily="34" charset="0"/>
            </a:endParaRPr>
          </a:p>
        </p:txBody>
      </p:sp>
      <p:sp>
        <p:nvSpPr>
          <p:cNvPr id="2" name="Rectangle 1"/>
          <p:cNvSpPr/>
          <p:nvPr/>
        </p:nvSpPr>
        <p:spPr>
          <a:xfrm>
            <a:off x="511129" y="1752184"/>
            <a:ext cx="10893686" cy="4616648"/>
          </a:xfrm>
          <a:prstGeom prst="rect">
            <a:avLst/>
          </a:prstGeom>
        </p:spPr>
        <p:txBody>
          <a:bodyPr wrap="square">
            <a:spAutoFit/>
          </a:bodyPr>
          <a:lstStyle/>
          <a:p>
            <a:pPr marL="274320" indent="-274320" fontAlgn="auto">
              <a:spcBef>
                <a:spcPts val="580"/>
              </a:spcBef>
              <a:spcAft>
                <a:spcPts val="0"/>
              </a:spcAft>
              <a:buFont typeface="Wingdings 2"/>
              <a:buNone/>
              <a:defRPr/>
            </a:pPr>
            <a:r>
              <a:rPr lang="id-ID" dirty="0"/>
              <a:t>#include &lt;stdio.h&gt; </a:t>
            </a:r>
          </a:p>
          <a:p>
            <a:pPr marL="274320" indent="-274320" fontAlgn="auto">
              <a:spcBef>
                <a:spcPts val="580"/>
              </a:spcBef>
              <a:spcAft>
                <a:spcPts val="0"/>
              </a:spcAft>
              <a:buFont typeface="Wingdings 2"/>
              <a:buNone/>
              <a:defRPr/>
            </a:pPr>
            <a:r>
              <a:rPr lang="id-ID" dirty="0"/>
              <a:t>void main(){</a:t>
            </a:r>
          </a:p>
          <a:p>
            <a:pPr marL="274320" indent="-274320" fontAlgn="auto">
              <a:spcBef>
                <a:spcPts val="580"/>
              </a:spcBef>
              <a:spcAft>
                <a:spcPts val="0"/>
              </a:spcAft>
              <a:buFont typeface="Wingdings 2"/>
              <a:buNone/>
              <a:defRPr/>
            </a:pPr>
            <a:r>
              <a:rPr lang="id-ID" dirty="0"/>
              <a:t> int nilai; </a:t>
            </a:r>
          </a:p>
          <a:p>
            <a:pPr marL="274320" indent="-274320" fontAlgn="auto">
              <a:spcBef>
                <a:spcPts val="580"/>
              </a:spcBef>
              <a:spcAft>
                <a:spcPts val="0"/>
              </a:spcAft>
              <a:buFont typeface="Wingdings 2"/>
              <a:buNone/>
              <a:defRPr/>
            </a:pPr>
            <a:r>
              <a:rPr lang="id-ID" dirty="0"/>
              <a:t>scanf(“%d”,&amp;nilai);</a:t>
            </a:r>
          </a:p>
          <a:p>
            <a:pPr marL="274320" indent="-274320" fontAlgn="auto">
              <a:spcBef>
                <a:spcPts val="580"/>
              </a:spcBef>
              <a:spcAft>
                <a:spcPts val="0"/>
              </a:spcAft>
              <a:buFont typeface="Wingdings 2"/>
              <a:buNone/>
              <a:defRPr/>
            </a:pPr>
            <a:r>
              <a:rPr lang="id-ID" dirty="0"/>
              <a:t> if (nilai &gt;= 80 &amp;&amp; nilai &lt;= 100) </a:t>
            </a:r>
          </a:p>
          <a:p>
            <a:pPr marL="274320" indent="-274320" fontAlgn="auto">
              <a:spcBef>
                <a:spcPts val="580"/>
              </a:spcBef>
              <a:spcAft>
                <a:spcPts val="0"/>
              </a:spcAft>
              <a:buFont typeface="Wingdings 2"/>
              <a:buNone/>
              <a:defRPr/>
            </a:pPr>
            <a:r>
              <a:rPr lang="id-ID" dirty="0"/>
              <a:t>print(“Grade A”);</a:t>
            </a:r>
          </a:p>
          <a:p>
            <a:pPr marL="274320" indent="-274320" fontAlgn="auto">
              <a:spcBef>
                <a:spcPts val="580"/>
              </a:spcBef>
              <a:spcAft>
                <a:spcPts val="0"/>
              </a:spcAft>
              <a:buFont typeface="Wingdings 2"/>
              <a:buNone/>
              <a:defRPr/>
            </a:pPr>
            <a:r>
              <a:rPr lang="id-ID" dirty="0"/>
              <a:t>   else if (nilai &gt;= 70 &amp;&amp; nilai &lt;= 80) </a:t>
            </a:r>
          </a:p>
          <a:p>
            <a:pPr marL="274320" indent="-274320" fontAlgn="auto">
              <a:spcBef>
                <a:spcPts val="580"/>
              </a:spcBef>
              <a:spcAft>
                <a:spcPts val="0"/>
              </a:spcAft>
              <a:buFont typeface="Wingdings 2"/>
              <a:buNone/>
              <a:defRPr/>
            </a:pPr>
            <a:r>
              <a:rPr lang="id-ID" dirty="0"/>
              <a:t>printf(“Grade B”);</a:t>
            </a:r>
          </a:p>
          <a:p>
            <a:pPr marL="274320" indent="-274320" fontAlgn="auto">
              <a:spcBef>
                <a:spcPts val="580"/>
              </a:spcBef>
              <a:spcAft>
                <a:spcPts val="0"/>
              </a:spcAft>
              <a:buFont typeface="Wingdings 2"/>
              <a:buNone/>
              <a:defRPr/>
            </a:pPr>
            <a:r>
              <a:rPr lang="id-ID" dirty="0"/>
              <a:t> else if (nilai &gt;= 50 &amp;&amp; nilai &lt;= 70) </a:t>
            </a:r>
          </a:p>
          <a:p>
            <a:pPr marL="274320" indent="-274320" fontAlgn="auto">
              <a:spcBef>
                <a:spcPts val="580"/>
              </a:spcBef>
              <a:spcAft>
                <a:spcPts val="0"/>
              </a:spcAft>
              <a:buFont typeface="Wingdings 2"/>
              <a:buNone/>
              <a:defRPr/>
            </a:pPr>
            <a:r>
              <a:rPr lang="id-ID" dirty="0"/>
              <a:t>printf(“Grade C”);</a:t>
            </a:r>
          </a:p>
          <a:p>
            <a:pPr marL="274320" indent="-274320" fontAlgn="auto">
              <a:spcBef>
                <a:spcPts val="580"/>
              </a:spcBef>
              <a:spcAft>
                <a:spcPts val="0"/>
              </a:spcAft>
              <a:buFont typeface="Wingdings 2"/>
              <a:buNone/>
              <a:defRPr/>
            </a:pPr>
            <a:r>
              <a:rPr lang="id-ID" dirty="0"/>
              <a:t> else </a:t>
            </a:r>
          </a:p>
          <a:p>
            <a:pPr marL="274320" indent="-274320" fontAlgn="auto">
              <a:spcBef>
                <a:spcPts val="580"/>
              </a:spcBef>
              <a:spcAft>
                <a:spcPts val="0"/>
              </a:spcAft>
              <a:buFont typeface="Wingdings 2"/>
              <a:buNone/>
              <a:defRPr/>
            </a:pPr>
            <a:r>
              <a:rPr lang="id-ID" dirty="0"/>
              <a:t>printf(“Grade D”);</a:t>
            </a:r>
          </a:p>
          <a:p>
            <a:pPr marL="274320" indent="-274320" fontAlgn="auto">
              <a:spcBef>
                <a:spcPts val="580"/>
              </a:spcBef>
              <a:spcAft>
                <a:spcPts val="0"/>
              </a:spcAft>
              <a:buFont typeface="Wingdings 2"/>
              <a:buNone/>
              <a:defRPr/>
            </a:pPr>
            <a:r>
              <a:rPr lang="id-ID" dirty="0" smtClean="0"/>
              <a:t>}</a:t>
            </a:r>
            <a:endParaRPr lang="id-ID" dirty="0"/>
          </a:p>
        </p:txBody>
      </p:sp>
    </p:spTree>
    <p:extLst>
      <p:ext uri="{BB962C8B-B14F-4D97-AF65-F5344CB8AC3E}">
        <p14:creationId xmlns:p14="http://schemas.microsoft.com/office/powerpoint/2010/main" val="34023185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071" y="-62"/>
            <a:ext cx="12192000" cy="1955409"/>
            <a:chOff x="14071" y="-62"/>
            <a:chExt cx="12192000" cy="1955409"/>
          </a:xfrm>
        </p:grpSpPr>
        <p:sp>
          <p:nvSpPr>
            <p:cNvPr id="4" name="Rectangle 3"/>
            <p:cNvSpPr/>
            <p:nvPr/>
          </p:nvSpPr>
          <p:spPr>
            <a:xfrm>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Isosceles Triangle 5"/>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Gambar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97" y="319932"/>
            <a:ext cx="1123165" cy="125756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grpSp>
        <p:nvGrpSpPr>
          <p:cNvPr id="8" name="Group 7"/>
          <p:cNvGrpSpPr/>
          <p:nvPr/>
        </p:nvGrpSpPr>
        <p:grpSpPr>
          <a:xfrm rot="10800000">
            <a:off x="0" y="5824025"/>
            <a:ext cx="12192000" cy="1033974"/>
            <a:chOff x="14071" y="-62"/>
            <a:chExt cx="12192000" cy="1955409"/>
          </a:xfrm>
        </p:grpSpPr>
        <p:sp>
          <p:nvSpPr>
            <p:cNvPr id="9" name="Rectangle 8"/>
            <p:cNvSpPr/>
            <p:nvPr/>
          </p:nvSpPr>
          <p:spPr>
            <a:xfrm flipV="1">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BAHASA C</a:t>
              </a:r>
              <a:endParaRPr lang="en-US" b="1" dirty="0">
                <a:solidFill>
                  <a:schemeClr val="tx1"/>
                </a:solidFill>
              </a:endParaRPr>
            </a:p>
          </p:txBody>
        </p:sp>
        <p:sp>
          <p:nvSpPr>
            <p:cNvPr id="10" name="Isosceles Triangle 9"/>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1639359" y="0"/>
            <a:ext cx="2149948" cy="523220"/>
          </a:xfrm>
          <a:prstGeom prst="rect">
            <a:avLst/>
          </a:prstGeom>
          <a:noFill/>
        </p:spPr>
        <p:txBody>
          <a:bodyPr wrap="none" lIns="91440" tIns="45720" rIns="91440" bIns="45720">
            <a:spAutoFit/>
          </a:bodyPr>
          <a:lstStyle/>
          <a:p>
            <a:r>
              <a:rPr lang="en-US" sz="2800" dirty="0" err="1" smtClean="0">
                <a:ln w="0"/>
                <a:effectLst>
                  <a:outerShdw blurRad="38100" dist="19050" dir="2700000" algn="tl" rotWithShape="0">
                    <a:schemeClr val="dk1">
                      <a:alpha val="40000"/>
                    </a:schemeClr>
                  </a:outerShdw>
                </a:effectLst>
                <a:latin typeface="Impact" panose="020B0806030902050204" pitchFamily="34" charset="0"/>
              </a:rPr>
              <a:t>Materi</a:t>
            </a:r>
            <a:r>
              <a:rPr lang="en-US" sz="2800" dirty="0" smtClean="0">
                <a:ln w="0"/>
                <a:effectLst>
                  <a:outerShdw blurRad="38100" dist="19050" dir="2700000" algn="tl" rotWithShape="0">
                    <a:schemeClr val="dk1">
                      <a:alpha val="40000"/>
                    </a:schemeClr>
                  </a:outerShdw>
                </a:effectLst>
                <a:latin typeface="Impact" panose="020B0806030902050204" pitchFamily="34" charset="0"/>
              </a:rPr>
              <a:t> </a:t>
            </a:r>
            <a:r>
              <a:rPr lang="en-US" sz="2800" dirty="0" err="1" smtClean="0">
                <a:ln w="0"/>
                <a:effectLst>
                  <a:outerShdw blurRad="38100" dist="19050" dir="2700000" algn="tl" rotWithShape="0">
                    <a:schemeClr val="dk1">
                      <a:alpha val="40000"/>
                    </a:schemeClr>
                  </a:outerShdw>
                </a:effectLst>
                <a:latin typeface="Impact" panose="020B0806030902050204" pitchFamily="34" charset="0"/>
              </a:rPr>
              <a:t>Kuliah</a:t>
            </a:r>
            <a:endParaRPr lang="en-US" sz="28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2" name="Rectangle 11"/>
          <p:cNvSpPr/>
          <p:nvPr/>
        </p:nvSpPr>
        <p:spPr>
          <a:xfrm>
            <a:off x="1639359" y="406733"/>
            <a:ext cx="7997010" cy="707886"/>
          </a:xfrm>
          <a:prstGeom prst="rect">
            <a:avLst/>
          </a:prstGeom>
          <a:noFill/>
        </p:spPr>
        <p:txBody>
          <a:bodyPr wrap="square" lIns="91440" tIns="45720" rIns="91440" bIns="45720">
            <a:spAutoFit/>
          </a:bodyPr>
          <a:lstStyle/>
          <a:p>
            <a:r>
              <a:rPr lang="en-US" sz="4000" dirty="0" err="1" smtClean="0">
                <a:ln w="0"/>
                <a:effectLst>
                  <a:outerShdw blurRad="38100" dist="19050" dir="2700000" algn="tl" rotWithShape="0">
                    <a:schemeClr val="dk1">
                      <a:alpha val="40000"/>
                    </a:schemeClr>
                  </a:outerShdw>
                </a:effectLst>
                <a:latin typeface="Impact" panose="020B0806030902050204" pitchFamily="34" charset="0"/>
              </a:rPr>
              <a:t>Algoritma</a:t>
            </a:r>
            <a:r>
              <a:rPr lang="en-US" sz="4000" dirty="0" smtClean="0">
                <a:ln w="0"/>
                <a:effectLst>
                  <a:outerShdw blurRad="38100" dist="19050" dir="2700000" algn="tl" rotWithShape="0">
                    <a:schemeClr val="dk1">
                      <a:alpha val="40000"/>
                    </a:schemeClr>
                  </a:outerShdw>
                </a:effectLst>
                <a:latin typeface="Impact" panose="020B0806030902050204" pitchFamily="34" charset="0"/>
              </a:rPr>
              <a:t> Dan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Pemograman</a:t>
            </a:r>
            <a:r>
              <a:rPr lang="en-US" sz="4000" dirty="0" smtClean="0">
                <a:ln w="0"/>
                <a:effectLst>
                  <a:outerShdw blurRad="38100" dist="19050" dir="2700000" algn="tl" rotWithShape="0">
                    <a:schemeClr val="dk1">
                      <a:alpha val="40000"/>
                    </a:schemeClr>
                  </a:outerShdw>
                </a:effectLst>
                <a:latin typeface="Impact" panose="020B0806030902050204" pitchFamily="34" charset="0"/>
              </a:rPr>
              <a:t>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Dasar</a:t>
            </a:r>
            <a:endParaRPr lang="en-US" sz="40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5" name="Snip Diagonal Corner Rectangle 14"/>
          <p:cNvSpPr/>
          <p:nvPr/>
        </p:nvSpPr>
        <p:spPr>
          <a:xfrm>
            <a:off x="7169426" y="1329389"/>
            <a:ext cx="4346713" cy="461665"/>
          </a:xfrm>
          <a:prstGeom prst="snip2Diag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484884" y="1290519"/>
            <a:ext cx="1856919" cy="461665"/>
          </a:xfrm>
          <a:prstGeom prst="rect">
            <a:avLst/>
          </a:prstGeom>
          <a:noFill/>
        </p:spPr>
        <p:txBody>
          <a:bodyPr wrap="none" rtlCol="0">
            <a:spAutoFit/>
          </a:bodyPr>
          <a:lstStyle/>
          <a:p>
            <a:r>
              <a:rPr lang="en-US" sz="2400" dirty="0" err="1" smtClean="0"/>
              <a:t>Percabangan</a:t>
            </a:r>
            <a:r>
              <a:rPr lang="en-US" sz="2400" b="1" dirty="0" smtClean="0"/>
              <a:t> </a:t>
            </a:r>
            <a:endParaRPr lang="en-US" sz="2400" dirty="0">
              <a:latin typeface="Impact" panose="020B0806030902050204" pitchFamily="34" charset="0"/>
            </a:endParaRPr>
          </a:p>
        </p:txBody>
      </p:sp>
      <p:sp>
        <p:nvSpPr>
          <p:cNvPr id="3" name="Rectangle 2"/>
          <p:cNvSpPr/>
          <p:nvPr/>
        </p:nvSpPr>
        <p:spPr>
          <a:xfrm>
            <a:off x="1073425" y="2070363"/>
            <a:ext cx="8562943" cy="2585323"/>
          </a:xfrm>
          <a:prstGeom prst="rect">
            <a:avLst/>
          </a:prstGeom>
        </p:spPr>
        <p:txBody>
          <a:bodyPr wrap="square">
            <a:spAutoFit/>
          </a:bodyPr>
          <a:lstStyle/>
          <a:p>
            <a:pPr marL="285750" indent="-285750">
              <a:buFont typeface="Arial" panose="020B0604020202020204" pitchFamily="34" charset="0"/>
              <a:buChar char="•"/>
            </a:pPr>
            <a:r>
              <a:rPr lang="id-ID" sz="2400" dirty="0"/>
              <a:t>Percabangan adalah suatu kondisi dimana sebuah instruksi tidak dijalankan secara sekuensial, tetapi lebih berdasarkan pada kondisi </a:t>
            </a:r>
          </a:p>
          <a:p>
            <a:pPr marL="285750" indent="-285750">
              <a:buFont typeface="Arial" panose="020B0604020202020204" pitchFamily="34" charset="0"/>
              <a:buChar char="•"/>
            </a:pPr>
            <a:r>
              <a:rPr lang="id-ID" sz="2400" dirty="0"/>
              <a:t> kondisi tertentu yang ditetapkan oleh pembuat program. Pada inti pemrograman, percabangan memegang peranan yang sangat penting dalam penyusunan program</a:t>
            </a:r>
          </a:p>
          <a:p>
            <a:endParaRPr lang="id-ID" dirty="0"/>
          </a:p>
        </p:txBody>
      </p:sp>
    </p:spTree>
    <p:extLst>
      <p:ext uri="{BB962C8B-B14F-4D97-AF65-F5344CB8AC3E}">
        <p14:creationId xmlns:p14="http://schemas.microsoft.com/office/powerpoint/2010/main" val="41823210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071" y="-62"/>
            <a:ext cx="12192000" cy="1955409"/>
            <a:chOff x="14071" y="-62"/>
            <a:chExt cx="12192000" cy="1955409"/>
          </a:xfrm>
        </p:grpSpPr>
        <p:sp>
          <p:nvSpPr>
            <p:cNvPr id="4" name="Rectangle 3"/>
            <p:cNvSpPr/>
            <p:nvPr/>
          </p:nvSpPr>
          <p:spPr>
            <a:xfrm>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Isosceles Triangle 5"/>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Gambar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97" y="319932"/>
            <a:ext cx="1123165" cy="125756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grpSp>
        <p:nvGrpSpPr>
          <p:cNvPr id="8" name="Group 7"/>
          <p:cNvGrpSpPr/>
          <p:nvPr/>
        </p:nvGrpSpPr>
        <p:grpSpPr>
          <a:xfrm rot="10800000">
            <a:off x="0" y="5824025"/>
            <a:ext cx="12192000" cy="1033974"/>
            <a:chOff x="14071" y="-62"/>
            <a:chExt cx="12192000" cy="1955409"/>
          </a:xfrm>
        </p:grpSpPr>
        <p:sp>
          <p:nvSpPr>
            <p:cNvPr id="9" name="Rectangle 8"/>
            <p:cNvSpPr/>
            <p:nvPr/>
          </p:nvSpPr>
          <p:spPr>
            <a:xfrm flipV="1">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BAHASA C</a:t>
              </a:r>
              <a:endParaRPr lang="en-US" b="1" dirty="0">
                <a:solidFill>
                  <a:schemeClr val="tx1"/>
                </a:solidFill>
              </a:endParaRPr>
            </a:p>
          </p:txBody>
        </p:sp>
        <p:sp>
          <p:nvSpPr>
            <p:cNvPr id="10" name="Isosceles Triangle 9"/>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1639359" y="0"/>
            <a:ext cx="2149948" cy="523220"/>
          </a:xfrm>
          <a:prstGeom prst="rect">
            <a:avLst/>
          </a:prstGeom>
          <a:noFill/>
        </p:spPr>
        <p:txBody>
          <a:bodyPr wrap="none" lIns="91440" tIns="45720" rIns="91440" bIns="45720">
            <a:spAutoFit/>
          </a:bodyPr>
          <a:lstStyle/>
          <a:p>
            <a:r>
              <a:rPr lang="en-US" sz="2800" dirty="0" err="1" smtClean="0">
                <a:ln w="0"/>
                <a:effectLst>
                  <a:outerShdw blurRad="38100" dist="19050" dir="2700000" algn="tl" rotWithShape="0">
                    <a:schemeClr val="dk1">
                      <a:alpha val="40000"/>
                    </a:schemeClr>
                  </a:outerShdw>
                </a:effectLst>
                <a:latin typeface="Impact" panose="020B0806030902050204" pitchFamily="34" charset="0"/>
              </a:rPr>
              <a:t>Materi</a:t>
            </a:r>
            <a:r>
              <a:rPr lang="en-US" sz="2800" dirty="0" smtClean="0">
                <a:ln w="0"/>
                <a:effectLst>
                  <a:outerShdw blurRad="38100" dist="19050" dir="2700000" algn="tl" rotWithShape="0">
                    <a:schemeClr val="dk1">
                      <a:alpha val="40000"/>
                    </a:schemeClr>
                  </a:outerShdw>
                </a:effectLst>
                <a:latin typeface="Impact" panose="020B0806030902050204" pitchFamily="34" charset="0"/>
              </a:rPr>
              <a:t> </a:t>
            </a:r>
            <a:r>
              <a:rPr lang="en-US" sz="2800" dirty="0" err="1" smtClean="0">
                <a:ln w="0"/>
                <a:effectLst>
                  <a:outerShdw blurRad="38100" dist="19050" dir="2700000" algn="tl" rotWithShape="0">
                    <a:schemeClr val="dk1">
                      <a:alpha val="40000"/>
                    </a:schemeClr>
                  </a:outerShdw>
                </a:effectLst>
                <a:latin typeface="Impact" panose="020B0806030902050204" pitchFamily="34" charset="0"/>
              </a:rPr>
              <a:t>Kuliah</a:t>
            </a:r>
            <a:endParaRPr lang="en-US" sz="28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2" name="Rectangle 11"/>
          <p:cNvSpPr/>
          <p:nvPr/>
        </p:nvSpPr>
        <p:spPr>
          <a:xfrm>
            <a:off x="1639359" y="406733"/>
            <a:ext cx="7997010" cy="707886"/>
          </a:xfrm>
          <a:prstGeom prst="rect">
            <a:avLst/>
          </a:prstGeom>
          <a:noFill/>
        </p:spPr>
        <p:txBody>
          <a:bodyPr wrap="square" lIns="91440" tIns="45720" rIns="91440" bIns="45720">
            <a:spAutoFit/>
          </a:bodyPr>
          <a:lstStyle/>
          <a:p>
            <a:r>
              <a:rPr lang="en-US" sz="4000" dirty="0" err="1" smtClean="0">
                <a:ln w="0"/>
                <a:effectLst>
                  <a:outerShdw blurRad="38100" dist="19050" dir="2700000" algn="tl" rotWithShape="0">
                    <a:schemeClr val="dk1">
                      <a:alpha val="40000"/>
                    </a:schemeClr>
                  </a:outerShdw>
                </a:effectLst>
                <a:latin typeface="Impact" panose="020B0806030902050204" pitchFamily="34" charset="0"/>
              </a:rPr>
              <a:t>Algoritma</a:t>
            </a:r>
            <a:r>
              <a:rPr lang="en-US" sz="4000" dirty="0" smtClean="0">
                <a:ln w="0"/>
                <a:effectLst>
                  <a:outerShdw blurRad="38100" dist="19050" dir="2700000" algn="tl" rotWithShape="0">
                    <a:schemeClr val="dk1">
                      <a:alpha val="40000"/>
                    </a:schemeClr>
                  </a:outerShdw>
                </a:effectLst>
                <a:latin typeface="Impact" panose="020B0806030902050204" pitchFamily="34" charset="0"/>
              </a:rPr>
              <a:t> Dan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Pemograman</a:t>
            </a:r>
            <a:r>
              <a:rPr lang="en-US" sz="4000" dirty="0" smtClean="0">
                <a:ln w="0"/>
                <a:effectLst>
                  <a:outerShdw blurRad="38100" dist="19050" dir="2700000" algn="tl" rotWithShape="0">
                    <a:schemeClr val="dk1">
                      <a:alpha val="40000"/>
                    </a:schemeClr>
                  </a:outerShdw>
                </a:effectLst>
                <a:latin typeface="Impact" panose="020B0806030902050204" pitchFamily="34" charset="0"/>
              </a:rPr>
              <a:t>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Dasar</a:t>
            </a:r>
            <a:endParaRPr lang="en-US" sz="40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5" name="Snip Diagonal Corner Rectangle 14"/>
          <p:cNvSpPr/>
          <p:nvPr/>
        </p:nvSpPr>
        <p:spPr>
          <a:xfrm>
            <a:off x="7169426" y="1329389"/>
            <a:ext cx="4346713" cy="461665"/>
          </a:xfrm>
          <a:prstGeom prst="snip2Diag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484884" y="1290519"/>
            <a:ext cx="886781" cy="461665"/>
          </a:xfrm>
          <a:prstGeom prst="rect">
            <a:avLst/>
          </a:prstGeom>
          <a:noFill/>
        </p:spPr>
        <p:txBody>
          <a:bodyPr wrap="none" rtlCol="0">
            <a:spAutoFit/>
          </a:bodyPr>
          <a:lstStyle/>
          <a:p>
            <a:r>
              <a:rPr lang="en-US" sz="2400" dirty="0" smtClean="0"/>
              <a:t>CASE</a:t>
            </a:r>
            <a:r>
              <a:rPr lang="en-US" sz="2400" b="1" dirty="0" smtClean="0"/>
              <a:t> </a:t>
            </a:r>
            <a:endParaRPr lang="en-US" sz="2400" dirty="0">
              <a:latin typeface="Impact" panose="020B0806030902050204" pitchFamily="34" charset="0"/>
            </a:endParaRPr>
          </a:p>
        </p:txBody>
      </p:sp>
      <p:sp>
        <p:nvSpPr>
          <p:cNvPr id="2" name="Rectangle 1"/>
          <p:cNvSpPr/>
          <p:nvPr/>
        </p:nvSpPr>
        <p:spPr>
          <a:xfrm>
            <a:off x="741307" y="2076425"/>
            <a:ext cx="10774832" cy="1200329"/>
          </a:xfrm>
          <a:prstGeom prst="rect">
            <a:avLst/>
          </a:prstGeom>
        </p:spPr>
        <p:txBody>
          <a:bodyPr wrap="square">
            <a:spAutoFit/>
          </a:bodyPr>
          <a:lstStyle/>
          <a:p>
            <a:r>
              <a:rPr lang="id-ID" sz="2400" dirty="0"/>
              <a:t>Struktur case sebenarnya memiliki fungsi yang sama dengan struktur if yang telah kita pelajari diatas. Struktur case ini dapat meringkaskan alur logika yang terjadi apabila diaplikasikan pada pada alur seleksi yang memiliki lebih dari 2 kondisi.</a:t>
            </a:r>
          </a:p>
        </p:txBody>
      </p:sp>
    </p:spTree>
    <p:extLst>
      <p:ext uri="{BB962C8B-B14F-4D97-AF65-F5344CB8AC3E}">
        <p14:creationId xmlns:p14="http://schemas.microsoft.com/office/powerpoint/2010/main" val="38347683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071" y="-62"/>
            <a:ext cx="12192000" cy="1955409"/>
            <a:chOff x="14071" y="-62"/>
            <a:chExt cx="12192000" cy="1955409"/>
          </a:xfrm>
        </p:grpSpPr>
        <p:sp>
          <p:nvSpPr>
            <p:cNvPr id="4" name="Rectangle 3"/>
            <p:cNvSpPr/>
            <p:nvPr/>
          </p:nvSpPr>
          <p:spPr>
            <a:xfrm>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Isosceles Triangle 5"/>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Gambar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97" y="319932"/>
            <a:ext cx="1123165" cy="125756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grpSp>
        <p:nvGrpSpPr>
          <p:cNvPr id="8" name="Group 7"/>
          <p:cNvGrpSpPr/>
          <p:nvPr/>
        </p:nvGrpSpPr>
        <p:grpSpPr>
          <a:xfrm rot="10800000">
            <a:off x="0" y="5824025"/>
            <a:ext cx="12192000" cy="1033974"/>
            <a:chOff x="14071" y="-62"/>
            <a:chExt cx="12192000" cy="1955409"/>
          </a:xfrm>
        </p:grpSpPr>
        <p:sp>
          <p:nvSpPr>
            <p:cNvPr id="9" name="Rectangle 8"/>
            <p:cNvSpPr/>
            <p:nvPr/>
          </p:nvSpPr>
          <p:spPr>
            <a:xfrm flipV="1">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BAHASA C</a:t>
              </a:r>
              <a:endParaRPr lang="en-US" b="1" dirty="0">
                <a:solidFill>
                  <a:schemeClr val="tx1"/>
                </a:solidFill>
              </a:endParaRPr>
            </a:p>
          </p:txBody>
        </p:sp>
        <p:sp>
          <p:nvSpPr>
            <p:cNvPr id="10" name="Isosceles Triangle 9"/>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1639359" y="0"/>
            <a:ext cx="2149948" cy="523220"/>
          </a:xfrm>
          <a:prstGeom prst="rect">
            <a:avLst/>
          </a:prstGeom>
          <a:noFill/>
        </p:spPr>
        <p:txBody>
          <a:bodyPr wrap="none" lIns="91440" tIns="45720" rIns="91440" bIns="45720">
            <a:spAutoFit/>
          </a:bodyPr>
          <a:lstStyle/>
          <a:p>
            <a:r>
              <a:rPr lang="en-US" sz="2800" dirty="0" err="1" smtClean="0">
                <a:ln w="0"/>
                <a:effectLst>
                  <a:outerShdw blurRad="38100" dist="19050" dir="2700000" algn="tl" rotWithShape="0">
                    <a:schemeClr val="dk1">
                      <a:alpha val="40000"/>
                    </a:schemeClr>
                  </a:outerShdw>
                </a:effectLst>
                <a:latin typeface="Impact" panose="020B0806030902050204" pitchFamily="34" charset="0"/>
              </a:rPr>
              <a:t>Materi</a:t>
            </a:r>
            <a:r>
              <a:rPr lang="en-US" sz="2800" dirty="0" smtClean="0">
                <a:ln w="0"/>
                <a:effectLst>
                  <a:outerShdw blurRad="38100" dist="19050" dir="2700000" algn="tl" rotWithShape="0">
                    <a:schemeClr val="dk1">
                      <a:alpha val="40000"/>
                    </a:schemeClr>
                  </a:outerShdw>
                </a:effectLst>
                <a:latin typeface="Impact" panose="020B0806030902050204" pitchFamily="34" charset="0"/>
              </a:rPr>
              <a:t> </a:t>
            </a:r>
            <a:r>
              <a:rPr lang="en-US" sz="2800" dirty="0" err="1" smtClean="0">
                <a:ln w="0"/>
                <a:effectLst>
                  <a:outerShdw blurRad="38100" dist="19050" dir="2700000" algn="tl" rotWithShape="0">
                    <a:schemeClr val="dk1">
                      <a:alpha val="40000"/>
                    </a:schemeClr>
                  </a:outerShdw>
                </a:effectLst>
                <a:latin typeface="Impact" panose="020B0806030902050204" pitchFamily="34" charset="0"/>
              </a:rPr>
              <a:t>Kuliah</a:t>
            </a:r>
            <a:endParaRPr lang="en-US" sz="28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2" name="Rectangle 11"/>
          <p:cNvSpPr/>
          <p:nvPr/>
        </p:nvSpPr>
        <p:spPr>
          <a:xfrm>
            <a:off x="1639359" y="406733"/>
            <a:ext cx="7997010" cy="707886"/>
          </a:xfrm>
          <a:prstGeom prst="rect">
            <a:avLst/>
          </a:prstGeom>
          <a:noFill/>
        </p:spPr>
        <p:txBody>
          <a:bodyPr wrap="square" lIns="91440" tIns="45720" rIns="91440" bIns="45720">
            <a:spAutoFit/>
          </a:bodyPr>
          <a:lstStyle/>
          <a:p>
            <a:r>
              <a:rPr lang="en-US" sz="4000" dirty="0" err="1" smtClean="0">
                <a:ln w="0"/>
                <a:effectLst>
                  <a:outerShdw blurRad="38100" dist="19050" dir="2700000" algn="tl" rotWithShape="0">
                    <a:schemeClr val="dk1">
                      <a:alpha val="40000"/>
                    </a:schemeClr>
                  </a:outerShdw>
                </a:effectLst>
                <a:latin typeface="Impact" panose="020B0806030902050204" pitchFamily="34" charset="0"/>
              </a:rPr>
              <a:t>Algoritma</a:t>
            </a:r>
            <a:r>
              <a:rPr lang="en-US" sz="4000" dirty="0" smtClean="0">
                <a:ln w="0"/>
                <a:effectLst>
                  <a:outerShdw blurRad="38100" dist="19050" dir="2700000" algn="tl" rotWithShape="0">
                    <a:schemeClr val="dk1">
                      <a:alpha val="40000"/>
                    </a:schemeClr>
                  </a:outerShdw>
                </a:effectLst>
                <a:latin typeface="Impact" panose="020B0806030902050204" pitchFamily="34" charset="0"/>
              </a:rPr>
              <a:t> Dan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Pemograman</a:t>
            </a:r>
            <a:r>
              <a:rPr lang="en-US" sz="4000" dirty="0" smtClean="0">
                <a:ln w="0"/>
                <a:effectLst>
                  <a:outerShdw blurRad="38100" dist="19050" dir="2700000" algn="tl" rotWithShape="0">
                    <a:schemeClr val="dk1">
                      <a:alpha val="40000"/>
                    </a:schemeClr>
                  </a:outerShdw>
                </a:effectLst>
                <a:latin typeface="Impact" panose="020B0806030902050204" pitchFamily="34" charset="0"/>
              </a:rPr>
              <a:t>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Dasar</a:t>
            </a:r>
            <a:endParaRPr lang="en-US" sz="40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5" name="Snip Diagonal Corner Rectangle 14"/>
          <p:cNvSpPr/>
          <p:nvPr/>
        </p:nvSpPr>
        <p:spPr>
          <a:xfrm>
            <a:off x="7169426" y="1329389"/>
            <a:ext cx="4346713" cy="461665"/>
          </a:xfrm>
          <a:prstGeom prst="snip2Diag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484884" y="1290519"/>
            <a:ext cx="886781" cy="461665"/>
          </a:xfrm>
          <a:prstGeom prst="rect">
            <a:avLst/>
          </a:prstGeom>
          <a:noFill/>
        </p:spPr>
        <p:txBody>
          <a:bodyPr wrap="none" rtlCol="0">
            <a:spAutoFit/>
          </a:bodyPr>
          <a:lstStyle/>
          <a:p>
            <a:r>
              <a:rPr lang="en-US" sz="2400" dirty="0" smtClean="0"/>
              <a:t>CASE</a:t>
            </a:r>
            <a:r>
              <a:rPr lang="en-US" sz="2400" b="1" dirty="0" smtClean="0"/>
              <a:t> </a:t>
            </a:r>
            <a:endParaRPr lang="en-US" sz="2400" dirty="0">
              <a:latin typeface="Impact" panose="020B0806030902050204" pitchFamily="34" charset="0"/>
            </a:endParaRPr>
          </a:p>
        </p:txBody>
      </p:sp>
      <p:sp>
        <p:nvSpPr>
          <p:cNvPr id="2" name="Rectangle 1"/>
          <p:cNvSpPr/>
          <p:nvPr/>
        </p:nvSpPr>
        <p:spPr>
          <a:xfrm>
            <a:off x="741307" y="2076425"/>
            <a:ext cx="10774832" cy="3046988"/>
          </a:xfrm>
          <a:prstGeom prst="rect">
            <a:avLst/>
          </a:prstGeom>
        </p:spPr>
        <p:txBody>
          <a:bodyPr wrap="square">
            <a:spAutoFit/>
          </a:bodyPr>
          <a:lstStyle/>
          <a:p>
            <a:r>
              <a:rPr lang="id-ID" sz="2400" dirty="0"/>
              <a:t>switch (kondisi)</a:t>
            </a:r>
          </a:p>
          <a:p>
            <a:r>
              <a:rPr lang="id-ID" sz="2400" dirty="0"/>
              <a:t>{ </a:t>
            </a:r>
          </a:p>
          <a:p>
            <a:r>
              <a:rPr lang="id-ID" sz="2400" dirty="0"/>
              <a:t>case kondisi_1 : </a:t>
            </a:r>
          </a:p>
          <a:p>
            <a:r>
              <a:rPr lang="id-ID" sz="2400" dirty="0"/>
              <a:t>break; </a:t>
            </a:r>
          </a:p>
          <a:p>
            <a:r>
              <a:rPr lang="id-ID" sz="2400" dirty="0"/>
              <a:t>case kondisi2 :</a:t>
            </a:r>
          </a:p>
          <a:p>
            <a:r>
              <a:rPr lang="id-ID" sz="2400" dirty="0"/>
              <a:t> break; </a:t>
            </a:r>
          </a:p>
          <a:p>
            <a:r>
              <a:rPr lang="id-ID" sz="2400" dirty="0"/>
              <a:t>default :</a:t>
            </a:r>
          </a:p>
          <a:p>
            <a:r>
              <a:rPr lang="id-ID" sz="2400" dirty="0"/>
              <a:t> }</a:t>
            </a:r>
          </a:p>
        </p:txBody>
      </p:sp>
    </p:spTree>
    <p:extLst>
      <p:ext uri="{BB962C8B-B14F-4D97-AF65-F5344CB8AC3E}">
        <p14:creationId xmlns:p14="http://schemas.microsoft.com/office/powerpoint/2010/main" val="39603241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071" y="-62"/>
            <a:ext cx="12192000" cy="1955409"/>
            <a:chOff x="14071" y="-62"/>
            <a:chExt cx="12192000" cy="1955409"/>
          </a:xfrm>
        </p:grpSpPr>
        <p:sp>
          <p:nvSpPr>
            <p:cNvPr id="4" name="Rectangle 3"/>
            <p:cNvSpPr/>
            <p:nvPr/>
          </p:nvSpPr>
          <p:spPr>
            <a:xfrm>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Isosceles Triangle 5"/>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Gambar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97" y="319932"/>
            <a:ext cx="1123165" cy="125756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grpSp>
        <p:nvGrpSpPr>
          <p:cNvPr id="8" name="Group 7"/>
          <p:cNvGrpSpPr/>
          <p:nvPr/>
        </p:nvGrpSpPr>
        <p:grpSpPr>
          <a:xfrm rot="10800000">
            <a:off x="0" y="5824025"/>
            <a:ext cx="12192000" cy="1033974"/>
            <a:chOff x="14071" y="-62"/>
            <a:chExt cx="12192000" cy="1955409"/>
          </a:xfrm>
        </p:grpSpPr>
        <p:sp>
          <p:nvSpPr>
            <p:cNvPr id="9" name="Rectangle 8"/>
            <p:cNvSpPr/>
            <p:nvPr/>
          </p:nvSpPr>
          <p:spPr>
            <a:xfrm flipV="1">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BAHASA C</a:t>
              </a:r>
              <a:endParaRPr lang="en-US" b="1" dirty="0">
                <a:solidFill>
                  <a:schemeClr val="tx1"/>
                </a:solidFill>
              </a:endParaRPr>
            </a:p>
          </p:txBody>
        </p:sp>
        <p:sp>
          <p:nvSpPr>
            <p:cNvPr id="10" name="Isosceles Triangle 9"/>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1639359" y="0"/>
            <a:ext cx="2149948" cy="523220"/>
          </a:xfrm>
          <a:prstGeom prst="rect">
            <a:avLst/>
          </a:prstGeom>
          <a:noFill/>
        </p:spPr>
        <p:txBody>
          <a:bodyPr wrap="none" lIns="91440" tIns="45720" rIns="91440" bIns="45720">
            <a:spAutoFit/>
          </a:bodyPr>
          <a:lstStyle/>
          <a:p>
            <a:r>
              <a:rPr lang="en-US" sz="2800" dirty="0" err="1" smtClean="0">
                <a:ln w="0"/>
                <a:effectLst>
                  <a:outerShdw blurRad="38100" dist="19050" dir="2700000" algn="tl" rotWithShape="0">
                    <a:schemeClr val="dk1">
                      <a:alpha val="40000"/>
                    </a:schemeClr>
                  </a:outerShdw>
                </a:effectLst>
                <a:latin typeface="Impact" panose="020B0806030902050204" pitchFamily="34" charset="0"/>
              </a:rPr>
              <a:t>Materi</a:t>
            </a:r>
            <a:r>
              <a:rPr lang="en-US" sz="2800" dirty="0" smtClean="0">
                <a:ln w="0"/>
                <a:effectLst>
                  <a:outerShdw blurRad="38100" dist="19050" dir="2700000" algn="tl" rotWithShape="0">
                    <a:schemeClr val="dk1">
                      <a:alpha val="40000"/>
                    </a:schemeClr>
                  </a:outerShdw>
                </a:effectLst>
                <a:latin typeface="Impact" panose="020B0806030902050204" pitchFamily="34" charset="0"/>
              </a:rPr>
              <a:t> </a:t>
            </a:r>
            <a:r>
              <a:rPr lang="en-US" sz="2800" dirty="0" err="1" smtClean="0">
                <a:ln w="0"/>
                <a:effectLst>
                  <a:outerShdw blurRad="38100" dist="19050" dir="2700000" algn="tl" rotWithShape="0">
                    <a:schemeClr val="dk1">
                      <a:alpha val="40000"/>
                    </a:schemeClr>
                  </a:outerShdw>
                </a:effectLst>
                <a:latin typeface="Impact" panose="020B0806030902050204" pitchFamily="34" charset="0"/>
              </a:rPr>
              <a:t>Kuliah</a:t>
            </a:r>
            <a:endParaRPr lang="en-US" sz="28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2" name="Rectangle 11"/>
          <p:cNvSpPr/>
          <p:nvPr/>
        </p:nvSpPr>
        <p:spPr>
          <a:xfrm>
            <a:off x="1639359" y="406733"/>
            <a:ext cx="7997010" cy="707886"/>
          </a:xfrm>
          <a:prstGeom prst="rect">
            <a:avLst/>
          </a:prstGeom>
          <a:noFill/>
        </p:spPr>
        <p:txBody>
          <a:bodyPr wrap="square" lIns="91440" tIns="45720" rIns="91440" bIns="45720">
            <a:spAutoFit/>
          </a:bodyPr>
          <a:lstStyle/>
          <a:p>
            <a:r>
              <a:rPr lang="en-US" sz="4000" dirty="0" err="1" smtClean="0">
                <a:ln w="0"/>
                <a:effectLst>
                  <a:outerShdw blurRad="38100" dist="19050" dir="2700000" algn="tl" rotWithShape="0">
                    <a:schemeClr val="dk1">
                      <a:alpha val="40000"/>
                    </a:schemeClr>
                  </a:outerShdw>
                </a:effectLst>
                <a:latin typeface="Impact" panose="020B0806030902050204" pitchFamily="34" charset="0"/>
              </a:rPr>
              <a:t>Algoritma</a:t>
            </a:r>
            <a:r>
              <a:rPr lang="en-US" sz="4000" dirty="0" smtClean="0">
                <a:ln w="0"/>
                <a:effectLst>
                  <a:outerShdw blurRad="38100" dist="19050" dir="2700000" algn="tl" rotWithShape="0">
                    <a:schemeClr val="dk1">
                      <a:alpha val="40000"/>
                    </a:schemeClr>
                  </a:outerShdw>
                </a:effectLst>
                <a:latin typeface="Impact" panose="020B0806030902050204" pitchFamily="34" charset="0"/>
              </a:rPr>
              <a:t> Dan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Pemograman</a:t>
            </a:r>
            <a:r>
              <a:rPr lang="en-US" sz="4000" dirty="0" smtClean="0">
                <a:ln w="0"/>
                <a:effectLst>
                  <a:outerShdw blurRad="38100" dist="19050" dir="2700000" algn="tl" rotWithShape="0">
                    <a:schemeClr val="dk1">
                      <a:alpha val="40000"/>
                    </a:schemeClr>
                  </a:outerShdw>
                </a:effectLst>
                <a:latin typeface="Impact" panose="020B0806030902050204" pitchFamily="34" charset="0"/>
              </a:rPr>
              <a:t>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Dasar</a:t>
            </a:r>
            <a:endParaRPr lang="en-US" sz="40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5" name="Snip Diagonal Corner Rectangle 14"/>
          <p:cNvSpPr/>
          <p:nvPr/>
        </p:nvSpPr>
        <p:spPr>
          <a:xfrm>
            <a:off x="7169426" y="1329389"/>
            <a:ext cx="4346713" cy="461665"/>
          </a:xfrm>
          <a:prstGeom prst="snip2Diag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484884" y="1290519"/>
            <a:ext cx="886781" cy="461665"/>
          </a:xfrm>
          <a:prstGeom prst="rect">
            <a:avLst/>
          </a:prstGeom>
          <a:noFill/>
        </p:spPr>
        <p:txBody>
          <a:bodyPr wrap="none" rtlCol="0">
            <a:spAutoFit/>
          </a:bodyPr>
          <a:lstStyle/>
          <a:p>
            <a:r>
              <a:rPr lang="en-US" sz="2400" dirty="0" smtClean="0"/>
              <a:t>CASE</a:t>
            </a:r>
            <a:r>
              <a:rPr lang="en-US" sz="2400" b="1" dirty="0" smtClean="0"/>
              <a:t> </a:t>
            </a:r>
            <a:endParaRPr lang="en-US" sz="2400" dirty="0">
              <a:latin typeface="Impact" panose="020B0806030902050204" pitchFamily="34" charset="0"/>
            </a:endParaRPr>
          </a:p>
        </p:txBody>
      </p:sp>
      <p:sp>
        <p:nvSpPr>
          <p:cNvPr id="2" name="Rectangle 1"/>
          <p:cNvSpPr/>
          <p:nvPr/>
        </p:nvSpPr>
        <p:spPr>
          <a:xfrm>
            <a:off x="741307" y="2076425"/>
            <a:ext cx="10774832" cy="2677656"/>
          </a:xfrm>
          <a:prstGeom prst="rect">
            <a:avLst/>
          </a:prstGeom>
        </p:spPr>
        <p:txBody>
          <a:bodyPr wrap="square">
            <a:spAutoFit/>
          </a:bodyPr>
          <a:lstStyle/>
          <a:p>
            <a:r>
              <a:rPr lang="id-ID" sz="2400" dirty="0"/>
              <a:t>Struktur logika seleksi menggunakan struktur case ini jauh lebih ringkas apabila diaplikasikan pada struktur seleksi yang memiliki kondisi lebih dari 2. Kompiler program akan menjalankan instruksi dari struktur case dan memeriksa setiap kondisi yang ada, apabila belum ada kondisi yang bernilai benar maka kompiler akan terus menjalankan instruksi dibawahnya sampai ditemukan kondisi yang bernilai benar. Namun apabila hingga kondisi terakhir diperiksa dan tidak ditemukan kondisi yang bernilai benar maka kondisi default yang akan dijalankan</a:t>
            </a:r>
          </a:p>
        </p:txBody>
      </p:sp>
    </p:spTree>
    <p:extLst>
      <p:ext uri="{BB962C8B-B14F-4D97-AF65-F5344CB8AC3E}">
        <p14:creationId xmlns:p14="http://schemas.microsoft.com/office/powerpoint/2010/main" val="15940934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071" y="-62"/>
            <a:ext cx="12192000" cy="1955409"/>
            <a:chOff x="14071" y="-62"/>
            <a:chExt cx="12192000" cy="1955409"/>
          </a:xfrm>
        </p:grpSpPr>
        <p:sp>
          <p:nvSpPr>
            <p:cNvPr id="4" name="Rectangle 3"/>
            <p:cNvSpPr/>
            <p:nvPr/>
          </p:nvSpPr>
          <p:spPr>
            <a:xfrm>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Isosceles Triangle 5"/>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Gambar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97" y="319932"/>
            <a:ext cx="1123165" cy="125756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grpSp>
        <p:nvGrpSpPr>
          <p:cNvPr id="8" name="Group 7"/>
          <p:cNvGrpSpPr/>
          <p:nvPr/>
        </p:nvGrpSpPr>
        <p:grpSpPr>
          <a:xfrm rot="10800000">
            <a:off x="0" y="5824025"/>
            <a:ext cx="12192000" cy="1033974"/>
            <a:chOff x="14071" y="-62"/>
            <a:chExt cx="12192000" cy="1955409"/>
          </a:xfrm>
        </p:grpSpPr>
        <p:sp>
          <p:nvSpPr>
            <p:cNvPr id="9" name="Rectangle 8"/>
            <p:cNvSpPr/>
            <p:nvPr/>
          </p:nvSpPr>
          <p:spPr>
            <a:xfrm flipV="1">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BAHASA C</a:t>
              </a:r>
              <a:endParaRPr lang="en-US" b="1" dirty="0">
                <a:solidFill>
                  <a:schemeClr val="tx1"/>
                </a:solidFill>
              </a:endParaRPr>
            </a:p>
          </p:txBody>
        </p:sp>
        <p:sp>
          <p:nvSpPr>
            <p:cNvPr id="10" name="Isosceles Triangle 9"/>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1639359" y="0"/>
            <a:ext cx="2149948" cy="523220"/>
          </a:xfrm>
          <a:prstGeom prst="rect">
            <a:avLst/>
          </a:prstGeom>
          <a:noFill/>
        </p:spPr>
        <p:txBody>
          <a:bodyPr wrap="none" lIns="91440" tIns="45720" rIns="91440" bIns="45720">
            <a:spAutoFit/>
          </a:bodyPr>
          <a:lstStyle/>
          <a:p>
            <a:r>
              <a:rPr lang="en-US" sz="2800" dirty="0" err="1" smtClean="0">
                <a:ln w="0"/>
                <a:effectLst>
                  <a:outerShdw blurRad="38100" dist="19050" dir="2700000" algn="tl" rotWithShape="0">
                    <a:schemeClr val="dk1">
                      <a:alpha val="40000"/>
                    </a:schemeClr>
                  </a:outerShdw>
                </a:effectLst>
                <a:latin typeface="Impact" panose="020B0806030902050204" pitchFamily="34" charset="0"/>
              </a:rPr>
              <a:t>Materi</a:t>
            </a:r>
            <a:r>
              <a:rPr lang="en-US" sz="2800" dirty="0" smtClean="0">
                <a:ln w="0"/>
                <a:effectLst>
                  <a:outerShdw blurRad="38100" dist="19050" dir="2700000" algn="tl" rotWithShape="0">
                    <a:schemeClr val="dk1">
                      <a:alpha val="40000"/>
                    </a:schemeClr>
                  </a:outerShdw>
                </a:effectLst>
                <a:latin typeface="Impact" panose="020B0806030902050204" pitchFamily="34" charset="0"/>
              </a:rPr>
              <a:t> </a:t>
            </a:r>
            <a:r>
              <a:rPr lang="en-US" sz="2800" dirty="0" err="1" smtClean="0">
                <a:ln w="0"/>
                <a:effectLst>
                  <a:outerShdw blurRad="38100" dist="19050" dir="2700000" algn="tl" rotWithShape="0">
                    <a:schemeClr val="dk1">
                      <a:alpha val="40000"/>
                    </a:schemeClr>
                  </a:outerShdw>
                </a:effectLst>
                <a:latin typeface="Impact" panose="020B0806030902050204" pitchFamily="34" charset="0"/>
              </a:rPr>
              <a:t>Kuliah</a:t>
            </a:r>
            <a:endParaRPr lang="en-US" sz="28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2" name="Rectangle 11"/>
          <p:cNvSpPr/>
          <p:nvPr/>
        </p:nvSpPr>
        <p:spPr>
          <a:xfrm>
            <a:off x="1639359" y="406733"/>
            <a:ext cx="7997010" cy="707886"/>
          </a:xfrm>
          <a:prstGeom prst="rect">
            <a:avLst/>
          </a:prstGeom>
          <a:noFill/>
        </p:spPr>
        <p:txBody>
          <a:bodyPr wrap="square" lIns="91440" tIns="45720" rIns="91440" bIns="45720">
            <a:spAutoFit/>
          </a:bodyPr>
          <a:lstStyle/>
          <a:p>
            <a:r>
              <a:rPr lang="en-US" sz="4000" dirty="0" err="1" smtClean="0">
                <a:ln w="0"/>
                <a:effectLst>
                  <a:outerShdw blurRad="38100" dist="19050" dir="2700000" algn="tl" rotWithShape="0">
                    <a:schemeClr val="dk1">
                      <a:alpha val="40000"/>
                    </a:schemeClr>
                  </a:outerShdw>
                </a:effectLst>
                <a:latin typeface="Impact" panose="020B0806030902050204" pitchFamily="34" charset="0"/>
              </a:rPr>
              <a:t>Algoritma</a:t>
            </a:r>
            <a:r>
              <a:rPr lang="en-US" sz="4000" dirty="0" smtClean="0">
                <a:ln w="0"/>
                <a:effectLst>
                  <a:outerShdw blurRad="38100" dist="19050" dir="2700000" algn="tl" rotWithShape="0">
                    <a:schemeClr val="dk1">
                      <a:alpha val="40000"/>
                    </a:schemeClr>
                  </a:outerShdw>
                </a:effectLst>
                <a:latin typeface="Impact" panose="020B0806030902050204" pitchFamily="34" charset="0"/>
              </a:rPr>
              <a:t> Dan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Pemograman</a:t>
            </a:r>
            <a:r>
              <a:rPr lang="en-US" sz="4000" dirty="0" smtClean="0">
                <a:ln w="0"/>
                <a:effectLst>
                  <a:outerShdw blurRad="38100" dist="19050" dir="2700000" algn="tl" rotWithShape="0">
                    <a:schemeClr val="dk1">
                      <a:alpha val="40000"/>
                    </a:schemeClr>
                  </a:outerShdw>
                </a:effectLst>
                <a:latin typeface="Impact" panose="020B0806030902050204" pitchFamily="34" charset="0"/>
              </a:rPr>
              <a:t>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Dasar</a:t>
            </a:r>
            <a:endParaRPr lang="en-US" sz="40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5" name="Snip Diagonal Corner Rectangle 14"/>
          <p:cNvSpPr/>
          <p:nvPr/>
        </p:nvSpPr>
        <p:spPr>
          <a:xfrm>
            <a:off x="7169426" y="1329389"/>
            <a:ext cx="4346713" cy="461665"/>
          </a:xfrm>
          <a:prstGeom prst="snip2Diag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484884" y="1290519"/>
            <a:ext cx="886781" cy="461665"/>
          </a:xfrm>
          <a:prstGeom prst="rect">
            <a:avLst/>
          </a:prstGeom>
          <a:noFill/>
        </p:spPr>
        <p:txBody>
          <a:bodyPr wrap="none" rtlCol="0">
            <a:spAutoFit/>
          </a:bodyPr>
          <a:lstStyle/>
          <a:p>
            <a:r>
              <a:rPr lang="en-US" sz="2400" dirty="0" smtClean="0"/>
              <a:t>CASE</a:t>
            </a:r>
            <a:r>
              <a:rPr lang="en-US" sz="2400" b="1" dirty="0" smtClean="0"/>
              <a:t> </a:t>
            </a:r>
            <a:endParaRPr lang="en-US" sz="2400" dirty="0">
              <a:latin typeface="Impact" panose="020B0806030902050204" pitchFamily="34" charset="0"/>
            </a:endParaRPr>
          </a:p>
        </p:txBody>
      </p:sp>
      <p:sp>
        <p:nvSpPr>
          <p:cNvPr id="2" name="Rectangle 1"/>
          <p:cNvSpPr/>
          <p:nvPr/>
        </p:nvSpPr>
        <p:spPr>
          <a:xfrm>
            <a:off x="741307" y="2076425"/>
            <a:ext cx="10774832" cy="1200329"/>
          </a:xfrm>
          <a:prstGeom prst="rect">
            <a:avLst/>
          </a:prstGeom>
        </p:spPr>
        <p:txBody>
          <a:bodyPr wrap="square">
            <a:spAutoFit/>
          </a:bodyPr>
          <a:lstStyle/>
          <a:p>
            <a:r>
              <a:rPr lang="id-ID" sz="2400" dirty="0"/>
              <a:t>Program untuk menentukan apakah karakter „%‟, spasi, „&amp;‟ atau „$‟ yang ditekan oleh pengguna melalui keyboard</a:t>
            </a:r>
          </a:p>
          <a:p>
            <a:endParaRPr lang="id-ID" sz="2400" dirty="0"/>
          </a:p>
        </p:txBody>
      </p:sp>
    </p:spTree>
    <p:extLst>
      <p:ext uri="{BB962C8B-B14F-4D97-AF65-F5344CB8AC3E}">
        <p14:creationId xmlns:p14="http://schemas.microsoft.com/office/powerpoint/2010/main" val="1445283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071" y="-62"/>
            <a:ext cx="12192000" cy="1955409"/>
            <a:chOff x="14071" y="-62"/>
            <a:chExt cx="12192000" cy="1955409"/>
          </a:xfrm>
        </p:grpSpPr>
        <p:sp>
          <p:nvSpPr>
            <p:cNvPr id="4" name="Rectangle 3"/>
            <p:cNvSpPr/>
            <p:nvPr/>
          </p:nvSpPr>
          <p:spPr>
            <a:xfrm>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Isosceles Triangle 5"/>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Gambar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97" y="319932"/>
            <a:ext cx="1123165" cy="125756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grpSp>
        <p:nvGrpSpPr>
          <p:cNvPr id="8" name="Group 7"/>
          <p:cNvGrpSpPr/>
          <p:nvPr/>
        </p:nvGrpSpPr>
        <p:grpSpPr>
          <a:xfrm rot="10800000">
            <a:off x="0" y="5824025"/>
            <a:ext cx="12192000" cy="1033974"/>
            <a:chOff x="14071" y="-62"/>
            <a:chExt cx="12192000" cy="1955409"/>
          </a:xfrm>
        </p:grpSpPr>
        <p:sp>
          <p:nvSpPr>
            <p:cNvPr id="9" name="Rectangle 8"/>
            <p:cNvSpPr/>
            <p:nvPr/>
          </p:nvSpPr>
          <p:spPr>
            <a:xfrm flipV="1">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BAHASA C</a:t>
              </a:r>
              <a:endParaRPr lang="en-US" b="1" dirty="0">
                <a:solidFill>
                  <a:schemeClr val="tx1"/>
                </a:solidFill>
              </a:endParaRPr>
            </a:p>
          </p:txBody>
        </p:sp>
        <p:sp>
          <p:nvSpPr>
            <p:cNvPr id="10" name="Isosceles Triangle 9"/>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1639359" y="0"/>
            <a:ext cx="2149948" cy="523220"/>
          </a:xfrm>
          <a:prstGeom prst="rect">
            <a:avLst/>
          </a:prstGeom>
          <a:noFill/>
        </p:spPr>
        <p:txBody>
          <a:bodyPr wrap="none" lIns="91440" tIns="45720" rIns="91440" bIns="45720">
            <a:spAutoFit/>
          </a:bodyPr>
          <a:lstStyle/>
          <a:p>
            <a:r>
              <a:rPr lang="en-US" sz="2800" dirty="0" err="1" smtClean="0">
                <a:ln w="0"/>
                <a:effectLst>
                  <a:outerShdw blurRad="38100" dist="19050" dir="2700000" algn="tl" rotWithShape="0">
                    <a:schemeClr val="dk1">
                      <a:alpha val="40000"/>
                    </a:schemeClr>
                  </a:outerShdw>
                </a:effectLst>
                <a:latin typeface="Impact" panose="020B0806030902050204" pitchFamily="34" charset="0"/>
              </a:rPr>
              <a:t>Materi</a:t>
            </a:r>
            <a:r>
              <a:rPr lang="en-US" sz="2800" dirty="0" smtClean="0">
                <a:ln w="0"/>
                <a:effectLst>
                  <a:outerShdw blurRad="38100" dist="19050" dir="2700000" algn="tl" rotWithShape="0">
                    <a:schemeClr val="dk1">
                      <a:alpha val="40000"/>
                    </a:schemeClr>
                  </a:outerShdw>
                </a:effectLst>
                <a:latin typeface="Impact" panose="020B0806030902050204" pitchFamily="34" charset="0"/>
              </a:rPr>
              <a:t> </a:t>
            </a:r>
            <a:r>
              <a:rPr lang="en-US" sz="2800" dirty="0" err="1" smtClean="0">
                <a:ln w="0"/>
                <a:effectLst>
                  <a:outerShdw blurRad="38100" dist="19050" dir="2700000" algn="tl" rotWithShape="0">
                    <a:schemeClr val="dk1">
                      <a:alpha val="40000"/>
                    </a:schemeClr>
                  </a:outerShdw>
                </a:effectLst>
                <a:latin typeface="Impact" panose="020B0806030902050204" pitchFamily="34" charset="0"/>
              </a:rPr>
              <a:t>Kuliah</a:t>
            </a:r>
            <a:endParaRPr lang="en-US" sz="28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2" name="Rectangle 11"/>
          <p:cNvSpPr/>
          <p:nvPr/>
        </p:nvSpPr>
        <p:spPr>
          <a:xfrm>
            <a:off x="1639359" y="406733"/>
            <a:ext cx="7997010" cy="707886"/>
          </a:xfrm>
          <a:prstGeom prst="rect">
            <a:avLst/>
          </a:prstGeom>
          <a:noFill/>
        </p:spPr>
        <p:txBody>
          <a:bodyPr wrap="square" lIns="91440" tIns="45720" rIns="91440" bIns="45720">
            <a:spAutoFit/>
          </a:bodyPr>
          <a:lstStyle/>
          <a:p>
            <a:r>
              <a:rPr lang="en-US" sz="4000" dirty="0" err="1" smtClean="0">
                <a:ln w="0"/>
                <a:effectLst>
                  <a:outerShdw blurRad="38100" dist="19050" dir="2700000" algn="tl" rotWithShape="0">
                    <a:schemeClr val="dk1">
                      <a:alpha val="40000"/>
                    </a:schemeClr>
                  </a:outerShdw>
                </a:effectLst>
                <a:latin typeface="Impact" panose="020B0806030902050204" pitchFamily="34" charset="0"/>
              </a:rPr>
              <a:t>Algoritma</a:t>
            </a:r>
            <a:r>
              <a:rPr lang="en-US" sz="4000" dirty="0" smtClean="0">
                <a:ln w="0"/>
                <a:effectLst>
                  <a:outerShdw blurRad="38100" dist="19050" dir="2700000" algn="tl" rotWithShape="0">
                    <a:schemeClr val="dk1">
                      <a:alpha val="40000"/>
                    </a:schemeClr>
                  </a:outerShdw>
                </a:effectLst>
                <a:latin typeface="Impact" panose="020B0806030902050204" pitchFamily="34" charset="0"/>
              </a:rPr>
              <a:t> Dan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Pemograman</a:t>
            </a:r>
            <a:r>
              <a:rPr lang="en-US" sz="4000" dirty="0" smtClean="0">
                <a:ln w="0"/>
                <a:effectLst>
                  <a:outerShdw blurRad="38100" dist="19050" dir="2700000" algn="tl" rotWithShape="0">
                    <a:schemeClr val="dk1">
                      <a:alpha val="40000"/>
                    </a:schemeClr>
                  </a:outerShdw>
                </a:effectLst>
                <a:latin typeface="Impact" panose="020B0806030902050204" pitchFamily="34" charset="0"/>
              </a:rPr>
              <a:t>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Dasar</a:t>
            </a:r>
            <a:endParaRPr lang="en-US" sz="40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5" name="Snip Diagonal Corner Rectangle 14"/>
          <p:cNvSpPr/>
          <p:nvPr/>
        </p:nvSpPr>
        <p:spPr>
          <a:xfrm>
            <a:off x="7169426" y="1329389"/>
            <a:ext cx="4346713" cy="461665"/>
          </a:xfrm>
          <a:prstGeom prst="snip2Diag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484884" y="1290519"/>
            <a:ext cx="886781" cy="461665"/>
          </a:xfrm>
          <a:prstGeom prst="rect">
            <a:avLst/>
          </a:prstGeom>
          <a:noFill/>
        </p:spPr>
        <p:txBody>
          <a:bodyPr wrap="none" rtlCol="0">
            <a:spAutoFit/>
          </a:bodyPr>
          <a:lstStyle/>
          <a:p>
            <a:r>
              <a:rPr lang="en-US" sz="2400" dirty="0" smtClean="0"/>
              <a:t>CASE</a:t>
            </a:r>
            <a:r>
              <a:rPr lang="en-US" sz="2400" b="1" dirty="0" smtClean="0"/>
              <a:t> </a:t>
            </a:r>
            <a:endParaRPr lang="en-US" sz="2400" dirty="0">
              <a:latin typeface="Impact" panose="020B0806030902050204" pitchFamily="34" charset="0"/>
            </a:endParaRPr>
          </a:p>
        </p:txBody>
      </p:sp>
      <p:sp>
        <p:nvSpPr>
          <p:cNvPr id="2" name="Rectangle 1"/>
          <p:cNvSpPr/>
          <p:nvPr/>
        </p:nvSpPr>
        <p:spPr>
          <a:xfrm>
            <a:off x="810167" y="1778387"/>
            <a:ext cx="4199183" cy="4555093"/>
          </a:xfrm>
          <a:prstGeom prst="rect">
            <a:avLst/>
          </a:prstGeom>
          <a:ln>
            <a:solidFill>
              <a:schemeClr val="tx1"/>
            </a:solidFill>
          </a:ln>
        </p:spPr>
        <p:txBody>
          <a:bodyPr wrap="square">
            <a:spAutoFit/>
          </a:bodyPr>
          <a:lstStyle/>
          <a:p>
            <a:pPr marL="274320" indent="-274320" fontAlgn="auto">
              <a:spcBef>
                <a:spcPts val="580"/>
              </a:spcBef>
              <a:spcAft>
                <a:spcPts val="0"/>
              </a:spcAft>
              <a:buFont typeface="Wingdings 2"/>
              <a:buNone/>
              <a:defRPr/>
            </a:pPr>
            <a:r>
              <a:rPr lang="id-ID" sz="2000" dirty="0"/>
              <a:t>  #include &lt;stdio.h&gt; </a:t>
            </a:r>
          </a:p>
          <a:p>
            <a:pPr marL="274320" indent="-274320" fontAlgn="auto">
              <a:spcBef>
                <a:spcPts val="580"/>
              </a:spcBef>
              <a:spcAft>
                <a:spcPts val="0"/>
              </a:spcAft>
              <a:buFont typeface="Wingdings 2"/>
              <a:buNone/>
              <a:defRPr/>
            </a:pPr>
            <a:r>
              <a:rPr lang="id-ID" sz="2000" dirty="0"/>
              <a:t>void main(){</a:t>
            </a:r>
          </a:p>
          <a:p>
            <a:pPr marL="274320" indent="-274320" fontAlgn="auto">
              <a:spcBef>
                <a:spcPts val="580"/>
              </a:spcBef>
              <a:spcAft>
                <a:spcPts val="0"/>
              </a:spcAft>
              <a:buFont typeface="Wingdings 2"/>
              <a:buNone/>
              <a:defRPr/>
            </a:pPr>
            <a:r>
              <a:rPr lang="id-ID" sz="2000" dirty="0"/>
              <a:t> int tombol; </a:t>
            </a:r>
          </a:p>
          <a:p>
            <a:pPr marL="274320" indent="-274320" fontAlgn="auto">
              <a:spcBef>
                <a:spcPts val="580"/>
              </a:spcBef>
              <a:spcAft>
                <a:spcPts val="0"/>
              </a:spcAft>
              <a:buFont typeface="Wingdings 2"/>
              <a:buNone/>
              <a:defRPr/>
            </a:pPr>
            <a:r>
              <a:rPr lang="id-ID" sz="2000" dirty="0"/>
              <a:t>scanf(“%d”,&amp;tombol);</a:t>
            </a:r>
          </a:p>
          <a:p>
            <a:pPr marL="274320" indent="-274320" fontAlgn="auto">
              <a:spcBef>
                <a:spcPts val="580"/>
              </a:spcBef>
              <a:spcAft>
                <a:spcPts val="0"/>
              </a:spcAft>
              <a:buFont typeface="Wingdings 2"/>
              <a:buNone/>
              <a:defRPr/>
            </a:pPr>
            <a:r>
              <a:rPr lang="id-ID" sz="2000" dirty="0"/>
              <a:t> swicth(tombol) { </a:t>
            </a:r>
          </a:p>
          <a:p>
            <a:pPr marL="274320" indent="-274320" fontAlgn="auto">
              <a:spcBef>
                <a:spcPts val="580"/>
              </a:spcBef>
              <a:spcAft>
                <a:spcPts val="0"/>
              </a:spcAft>
              <a:buFont typeface="Wingdings 2"/>
              <a:buNone/>
              <a:defRPr/>
            </a:pPr>
            <a:r>
              <a:rPr lang="id-ID" sz="2000" dirty="0"/>
              <a:t>case ’32’:</a:t>
            </a:r>
          </a:p>
          <a:p>
            <a:pPr marL="274320" indent="-274320" fontAlgn="auto">
              <a:spcBef>
                <a:spcPts val="580"/>
              </a:spcBef>
              <a:spcAft>
                <a:spcPts val="0"/>
              </a:spcAft>
              <a:buFont typeface="Wingdings 2"/>
              <a:buNone/>
              <a:defRPr/>
            </a:pPr>
            <a:r>
              <a:rPr lang="id-ID" sz="2000" dirty="0"/>
              <a:t>printf(“Anda menekan tombol spasi”);</a:t>
            </a:r>
          </a:p>
          <a:p>
            <a:pPr marL="274320" indent="-274320" fontAlgn="auto">
              <a:spcBef>
                <a:spcPts val="580"/>
              </a:spcBef>
              <a:spcAft>
                <a:spcPts val="0"/>
              </a:spcAft>
              <a:buFont typeface="Wingdings 2"/>
              <a:buNone/>
              <a:defRPr/>
            </a:pPr>
            <a:r>
              <a:rPr lang="id-ID" sz="2000" dirty="0"/>
              <a:t> break; </a:t>
            </a:r>
          </a:p>
          <a:p>
            <a:pPr marL="274320" indent="-274320" fontAlgn="auto">
              <a:spcBef>
                <a:spcPts val="580"/>
              </a:spcBef>
              <a:spcAft>
                <a:spcPts val="0"/>
              </a:spcAft>
              <a:buFont typeface="Wingdings 2"/>
              <a:buNone/>
              <a:defRPr/>
            </a:pPr>
            <a:r>
              <a:rPr lang="id-ID" sz="2000" dirty="0"/>
              <a:t>case ’36’: printf(“Anda menekan tombol $”);</a:t>
            </a:r>
          </a:p>
          <a:p>
            <a:pPr marL="274320" indent="-274320" fontAlgn="auto">
              <a:spcBef>
                <a:spcPts val="580"/>
              </a:spcBef>
              <a:spcAft>
                <a:spcPts val="0"/>
              </a:spcAft>
              <a:buFont typeface="Wingdings 2"/>
              <a:buNone/>
              <a:defRPr/>
            </a:pPr>
            <a:r>
              <a:rPr lang="id-ID" sz="2000" dirty="0"/>
              <a:t> break; </a:t>
            </a:r>
          </a:p>
          <a:p>
            <a:pPr marL="274320" indent="-274320" fontAlgn="auto">
              <a:spcBef>
                <a:spcPts val="580"/>
              </a:spcBef>
              <a:spcAft>
                <a:spcPts val="0"/>
              </a:spcAft>
              <a:buFont typeface="Wingdings 2"/>
              <a:buNone/>
              <a:defRPr/>
            </a:pPr>
            <a:endParaRPr lang="id-ID" sz="2000" dirty="0"/>
          </a:p>
        </p:txBody>
      </p:sp>
      <p:sp>
        <p:nvSpPr>
          <p:cNvPr id="3" name="Rectangle 2"/>
          <p:cNvSpPr/>
          <p:nvPr/>
        </p:nvSpPr>
        <p:spPr>
          <a:xfrm>
            <a:off x="5281684" y="1829925"/>
            <a:ext cx="3862316" cy="3247043"/>
          </a:xfrm>
          <a:prstGeom prst="rect">
            <a:avLst/>
          </a:prstGeom>
          <a:ln>
            <a:solidFill>
              <a:schemeClr val="tx1"/>
            </a:solidFill>
          </a:ln>
        </p:spPr>
        <p:txBody>
          <a:bodyPr wrap="square">
            <a:spAutoFit/>
          </a:bodyPr>
          <a:lstStyle/>
          <a:p>
            <a:pPr marL="274320" indent="-274320" fontAlgn="auto">
              <a:spcBef>
                <a:spcPts val="580"/>
              </a:spcBef>
              <a:spcAft>
                <a:spcPts val="0"/>
              </a:spcAft>
              <a:buFont typeface="Wingdings 2"/>
              <a:buNone/>
              <a:defRPr/>
            </a:pPr>
            <a:r>
              <a:rPr lang="id-ID" sz="2000" dirty="0"/>
              <a:t>case ’37’ : printf(“Anda menekan tombol %”);</a:t>
            </a:r>
          </a:p>
          <a:p>
            <a:pPr marL="274320" indent="-274320" fontAlgn="auto">
              <a:spcBef>
                <a:spcPts val="580"/>
              </a:spcBef>
              <a:spcAft>
                <a:spcPts val="0"/>
              </a:spcAft>
              <a:buFont typeface="Wingdings 2"/>
              <a:buNone/>
              <a:defRPr/>
            </a:pPr>
            <a:r>
              <a:rPr lang="id-ID" sz="2000" dirty="0"/>
              <a:t> break; </a:t>
            </a:r>
          </a:p>
          <a:p>
            <a:pPr marL="274320" indent="-274320" fontAlgn="auto">
              <a:spcBef>
                <a:spcPts val="580"/>
              </a:spcBef>
              <a:spcAft>
                <a:spcPts val="0"/>
              </a:spcAft>
              <a:buFont typeface="Wingdings 2"/>
              <a:buNone/>
              <a:defRPr/>
            </a:pPr>
            <a:r>
              <a:rPr lang="id-ID" sz="2000" dirty="0"/>
              <a:t>case ’38’: printf(“Anda menekan tombol &amp;”);</a:t>
            </a:r>
          </a:p>
          <a:p>
            <a:pPr marL="274320" indent="-274320" fontAlgn="auto">
              <a:spcBef>
                <a:spcPts val="580"/>
              </a:spcBef>
              <a:spcAft>
                <a:spcPts val="0"/>
              </a:spcAft>
              <a:buFont typeface="Wingdings 2"/>
              <a:buNone/>
              <a:defRPr/>
            </a:pPr>
            <a:r>
              <a:rPr lang="id-ID" sz="2000" dirty="0"/>
              <a:t> break; </a:t>
            </a:r>
          </a:p>
          <a:p>
            <a:pPr marL="274320" indent="-274320" fontAlgn="auto">
              <a:spcBef>
                <a:spcPts val="580"/>
              </a:spcBef>
              <a:spcAft>
                <a:spcPts val="0"/>
              </a:spcAft>
              <a:buFont typeface="Wingdings 2"/>
              <a:buNone/>
              <a:defRPr/>
            </a:pPr>
            <a:r>
              <a:rPr lang="id-ID" sz="2000" dirty="0"/>
              <a:t>default : printf(“Anda tidak mematahui aturan.”);</a:t>
            </a:r>
          </a:p>
          <a:p>
            <a:pPr marL="274320" indent="-274320" fontAlgn="auto">
              <a:spcBef>
                <a:spcPts val="580"/>
              </a:spcBef>
              <a:spcAft>
                <a:spcPts val="0"/>
              </a:spcAft>
              <a:buFont typeface="Wingdings 2"/>
              <a:buNone/>
              <a:defRPr/>
            </a:pPr>
            <a:r>
              <a:rPr lang="id-ID" sz="2000" dirty="0"/>
              <a:t> }}</a:t>
            </a:r>
            <a:endParaRPr lang="id-ID" sz="2000" dirty="0"/>
          </a:p>
        </p:txBody>
      </p:sp>
    </p:spTree>
    <p:extLst>
      <p:ext uri="{BB962C8B-B14F-4D97-AF65-F5344CB8AC3E}">
        <p14:creationId xmlns:p14="http://schemas.microsoft.com/office/powerpoint/2010/main" val="27771321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071" y="-62"/>
            <a:ext cx="12192000" cy="1955409"/>
            <a:chOff x="14071" y="-62"/>
            <a:chExt cx="12192000" cy="1955409"/>
          </a:xfrm>
        </p:grpSpPr>
        <p:sp>
          <p:nvSpPr>
            <p:cNvPr id="4" name="Rectangle 3"/>
            <p:cNvSpPr/>
            <p:nvPr/>
          </p:nvSpPr>
          <p:spPr>
            <a:xfrm>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Isosceles Triangle 5"/>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Gambar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97" y="319932"/>
            <a:ext cx="1123165" cy="125756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grpSp>
        <p:nvGrpSpPr>
          <p:cNvPr id="8" name="Group 7"/>
          <p:cNvGrpSpPr/>
          <p:nvPr/>
        </p:nvGrpSpPr>
        <p:grpSpPr>
          <a:xfrm rot="10800000">
            <a:off x="0" y="5824025"/>
            <a:ext cx="12192000" cy="1033974"/>
            <a:chOff x="14071" y="-62"/>
            <a:chExt cx="12192000" cy="1955409"/>
          </a:xfrm>
        </p:grpSpPr>
        <p:sp>
          <p:nvSpPr>
            <p:cNvPr id="9" name="Rectangle 8"/>
            <p:cNvSpPr/>
            <p:nvPr/>
          </p:nvSpPr>
          <p:spPr>
            <a:xfrm flipV="1">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BAHASA C</a:t>
              </a:r>
              <a:endParaRPr lang="en-US" b="1" dirty="0">
                <a:solidFill>
                  <a:schemeClr val="tx1"/>
                </a:solidFill>
              </a:endParaRPr>
            </a:p>
          </p:txBody>
        </p:sp>
        <p:sp>
          <p:nvSpPr>
            <p:cNvPr id="10" name="Isosceles Triangle 9"/>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1639359" y="0"/>
            <a:ext cx="2149948" cy="523220"/>
          </a:xfrm>
          <a:prstGeom prst="rect">
            <a:avLst/>
          </a:prstGeom>
          <a:noFill/>
        </p:spPr>
        <p:txBody>
          <a:bodyPr wrap="none" lIns="91440" tIns="45720" rIns="91440" bIns="45720">
            <a:spAutoFit/>
          </a:bodyPr>
          <a:lstStyle/>
          <a:p>
            <a:r>
              <a:rPr lang="en-US" sz="2800" dirty="0" err="1" smtClean="0">
                <a:ln w="0"/>
                <a:effectLst>
                  <a:outerShdw blurRad="38100" dist="19050" dir="2700000" algn="tl" rotWithShape="0">
                    <a:schemeClr val="dk1">
                      <a:alpha val="40000"/>
                    </a:schemeClr>
                  </a:outerShdw>
                </a:effectLst>
                <a:latin typeface="Impact" panose="020B0806030902050204" pitchFamily="34" charset="0"/>
              </a:rPr>
              <a:t>Materi</a:t>
            </a:r>
            <a:r>
              <a:rPr lang="en-US" sz="2800" dirty="0" smtClean="0">
                <a:ln w="0"/>
                <a:effectLst>
                  <a:outerShdw blurRad="38100" dist="19050" dir="2700000" algn="tl" rotWithShape="0">
                    <a:schemeClr val="dk1">
                      <a:alpha val="40000"/>
                    </a:schemeClr>
                  </a:outerShdw>
                </a:effectLst>
                <a:latin typeface="Impact" panose="020B0806030902050204" pitchFamily="34" charset="0"/>
              </a:rPr>
              <a:t> </a:t>
            </a:r>
            <a:r>
              <a:rPr lang="en-US" sz="2800" dirty="0" err="1" smtClean="0">
                <a:ln w="0"/>
                <a:effectLst>
                  <a:outerShdw blurRad="38100" dist="19050" dir="2700000" algn="tl" rotWithShape="0">
                    <a:schemeClr val="dk1">
                      <a:alpha val="40000"/>
                    </a:schemeClr>
                  </a:outerShdw>
                </a:effectLst>
                <a:latin typeface="Impact" panose="020B0806030902050204" pitchFamily="34" charset="0"/>
              </a:rPr>
              <a:t>Kuliah</a:t>
            </a:r>
            <a:endParaRPr lang="en-US" sz="28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2" name="Rectangle 11"/>
          <p:cNvSpPr/>
          <p:nvPr/>
        </p:nvSpPr>
        <p:spPr>
          <a:xfrm>
            <a:off x="1639359" y="406733"/>
            <a:ext cx="7997010" cy="707886"/>
          </a:xfrm>
          <a:prstGeom prst="rect">
            <a:avLst/>
          </a:prstGeom>
          <a:noFill/>
        </p:spPr>
        <p:txBody>
          <a:bodyPr wrap="square" lIns="91440" tIns="45720" rIns="91440" bIns="45720">
            <a:spAutoFit/>
          </a:bodyPr>
          <a:lstStyle/>
          <a:p>
            <a:r>
              <a:rPr lang="en-US" sz="4000" dirty="0" err="1" smtClean="0">
                <a:ln w="0"/>
                <a:effectLst>
                  <a:outerShdw blurRad="38100" dist="19050" dir="2700000" algn="tl" rotWithShape="0">
                    <a:schemeClr val="dk1">
                      <a:alpha val="40000"/>
                    </a:schemeClr>
                  </a:outerShdw>
                </a:effectLst>
                <a:latin typeface="Impact" panose="020B0806030902050204" pitchFamily="34" charset="0"/>
              </a:rPr>
              <a:t>Algoritma</a:t>
            </a:r>
            <a:r>
              <a:rPr lang="en-US" sz="4000" dirty="0" smtClean="0">
                <a:ln w="0"/>
                <a:effectLst>
                  <a:outerShdw blurRad="38100" dist="19050" dir="2700000" algn="tl" rotWithShape="0">
                    <a:schemeClr val="dk1">
                      <a:alpha val="40000"/>
                    </a:schemeClr>
                  </a:outerShdw>
                </a:effectLst>
                <a:latin typeface="Impact" panose="020B0806030902050204" pitchFamily="34" charset="0"/>
              </a:rPr>
              <a:t> Dan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Pemograman</a:t>
            </a:r>
            <a:r>
              <a:rPr lang="en-US" sz="4000" dirty="0" smtClean="0">
                <a:ln w="0"/>
                <a:effectLst>
                  <a:outerShdw blurRad="38100" dist="19050" dir="2700000" algn="tl" rotWithShape="0">
                    <a:schemeClr val="dk1">
                      <a:alpha val="40000"/>
                    </a:schemeClr>
                  </a:outerShdw>
                </a:effectLst>
                <a:latin typeface="Impact" panose="020B0806030902050204" pitchFamily="34" charset="0"/>
              </a:rPr>
              <a:t>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Dasar</a:t>
            </a:r>
            <a:endParaRPr lang="en-US" sz="40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5" name="Snip Diagonal Corner Rectangle 14"/>
          <p:cNvSpPr/>
          <p:nvPr/>
        </p:nvSpPr>
        <p:spPr>
          <a:xfrm>
            <a:off x="7169426" y="1329389"/>
            <a:ext cx="4346713" cy="461665"/>
          </a:xfrm>
          <a:prstGeom prst="snip2Diag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484884" y="1290519"/>
            <a:ext cx="3062313" cy="461665"/>
          </a:xfrm>
          <a:prstGeom prst="rect">
            <a:avLst/>
          </a:prstGeom>
          <a:noFill/>
        </p:spPr>
        <p:txBody>
          <a:bodyPr wrap="none" rtlCol="0">
            <a:spAutoFit/>
          </a:bodyPr>
          <a:lstStyle/>
          <a:p>
            <a:r>
              <a:rPr lang="en-US" sz="2400" dirty="0" err="1" smtClean="0"/>
              <a:t>Perbedaan</a:t>
            </a:r>
            <a:r>
              <a:rPr lang="en-US" sz="2400" dirty="0" smtClean="0"/>
              <a:t> IF </a:t>
            </a:r>
            <a:r>
              <a:rPr lang="en-US" sz="2400" dirty="0" err="1" smtClean="0"/>
              <a:t>dan</a:t>
            </a:r>
            <a:r>
              <a:rPr lang="en-US" sz="2400" dirty="0" smtClean="0"/>
              <a:t> CASE</a:t>
            </a:r>
            <a:endParaRPr lang="en-US" sz="2400" dirty="0">
              <a:latin typeface="Impact" panose="020B0806030902050204" pitchFamily="34" charset="0"/>
            </a:endParaRPr>
          </a:p>
        </p:txBody>
      </p:sp>
      <p:sp>
        <p:nvSpPr>
          <p:cNvPr id="2" name="Rectangle 1"/>
          <p:cNvSpPr/>
          <p:nvPr/>
        </p:nvSpPr>
        <p:spPr>
          <a:xfrm>
            <a:off x="741307" y="1829924"/>
            <a:ext cx="10774832" cy="3416320"/>
          </a:xfrm>
          <a:prstGeom prst="rect">
            <a:avLst/>
          </a:prstGeom>
        </p:spPr>
        <p:txBody>
          <a:bodyPr wrap="square">
            <a:spAutoFit/>
          </a:bodyPr>
          <a:lstStyle/>
          <a:p>
            <a:pPr marL="457200" indent="-457200">
              <a:buFont typeface="+mj-lt"/>
              <a:buAutoNum type="arabicPeriod"/>
            </a:pPr>
            <a:r>
              <a:rPr lang="id-ID" sz="2400" dirty="0" smtClean="0"/>
              <a:t>Struktur </a:t>
            </a:r>
            <a:r>
              <a:rPr lang="id-ID" sz="2400" dirty="0"/>
              <a:t>if dapat menerima kondisi yang berupa operasi logika. Sedangkan stuktur case tidak.</a:t>
            </a:r>
          </a:p>
          <a:p>
            <a:pPr marL="457200" indent="-457200">
              <a:buFont typeface="+mj-lt"/>
              <a:buAutoNum type="arabicPeriod"/>
            </a:pPr>
            <a:r>
              <a:rPr lang="id-ID" sz="2400" dirty="0" smtClean="0"/>
              <a:t>Struktur </a:t>
            </a:r>
            <a:r>
              <a:rPr lang="id-ID" sz="2400" dirty="0"/>
              <a:t>case lebih efektif apabila digunakan untuk logika seleksi lebih dari 2 kondisi.</a:t>
            </a:r>
          </a:p>
          <a:p>
            <a:pPr marL="457200" indent="-457200">
              <a:buFont typeface="+mj-lt"/>
              <a:buAutoNum type="arabicPeriod"/>
            </a:pPr>
            <a:r>
              <a:rPr lang="id-ID" sz="2400" dirty="0" smtClean="0"/>
              <a:t>Struktur </a:t>
            </a:r>
            <a:r>
              <a:rPr lang="id-ID" sz="2400" dirty="0"/>
              <a:t>case dan sktuktur if dapat dikombinasikan kedalam satu bagian, dengan catatan tata cara penulisan notasi tidak terdapat kesalahan.</a:t>
            </a:r>
          </a:p>
          <a:p>
            <a:pPr marL="457200" indent="-457200">
              <a:buFont typeface="+mj-lt"/>
              <a:buAutoNum type="arabicPeriod"/>
            </a:pPr>
            <a:r>
              <a:rPr lang="id-ID" sz="2400" dirty="0"/>
              <a:t> </a:t>
            </a:r>
            <a:r>
              <a:rPr lang="id-ID" sz="2400" dirty="0" smtClean="0"/>
              <a:t>Struktur </a:t>
            </a:r>
            <a:r>
              <a:rPr lang="id-ID" sz="2400" dirty="0"/>
              <a:t>case tidak dapat melakukan pengecekan terhadap tipe data string / kalimat. </a:t>
            </a:r>
          </a:p>
          <a:p>
            <a:pPr marL="457200" indent="-457200">
              <a:buFont typeface="+mj-lt"/>
              <a:buAutoNum type="arabicPeriod"/>
            </a:pPr>
            <a:endParaRPr lang="id-ID" sz="2400" dirty="0"/>
          </a:p>
        </p:txBody>
      </p:sp>
    </p:spTree>
    <p:extLst>
      <p:ext uri="{BB962C8B-B14F-4D97-AF65-F5344CB8AC3E}">
        <p14:creationId xmlns:p14="http://schemas.microsoft.com/office/powerpoint/2010/main" val="334967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071" y="-62"/>
            <a:ext cx="12192000" cy="1955409"/>
            <a:chOff x="14071" y="-62"/>
            <a:chExt cx="12192000" cy="1955409"/>
          </a:xfrm>
        </p:grpSpPr>
        <p:sp>
          <p:nvSpPr>
            <p:cNvPr id="4" name="Rectangle 3"/>
            <p:cNvSpPr/>
            <p:nvPr/>
          </p:nvSpPr>
          <p:spPr>
            <a:xfrm>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Isosceles Triangle 5"/>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Gambar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97" y="319932"/>
            <a:ext cx="1123165" cy="125756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grpSp>
        <p:nvGrpSpPr>
          <p:cNvPr id="8" name="Group 7"/>
          <p:cNvGrpSpPr/>
          <p:nvPr/>
        </p:nvGrpSpPr>
        <p:grpSpPr>
          <a:xfrm rot="10800000">
            <a:off x="0" y="5824025"/>
            <a:ext cx="12192000" cy="1033974"/>
            <a:chOff x="14071" y="-62"/>
            <a:chExt cx="12192000" cy="1955409"/>
          </a:xfrm>
        </p:grpSpPr>
        <p:sp>
          <p:nvSpPr>
            <p:cNvPr id="9" name="Rectangle 8"/>
            <p:cNvSpPr/>
            <p:nvPr/>
          </p:nvSpPr>
          <p:spPr>
            <a:xfrm flipV="1">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BAHASA C</a:t>
              </a:r>
              <a:endParaRPr lang="en-US" b="1" dirty="0">
                <a:solidFill>
                  <a:schemeClr val="tx1"/>
                </a:solidFill>
              </a:endParaRPr>
            </a:p>
          </p:txBody>
        </p:sp>
        <p:sp>
          <p:nvSpPr>
            <p:cNvPr id="10" name="Isosceles Triangle 9"/>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1639359" y="0"/>
            <a:ext cx="2149948" cy="523220"/>
          </a:xfrm>
          <a:prstGeom prst="rect">
            <a:avLst/>
          </a:prstGeom>
          <a:noFill/>
        </p:spPr>
        <p:txBody>
          <a:bodyPr wrap="none" lIns="91440" tIns="45720" rIns="91440" bIns="45720">
            <a:spAutoFit/>
          </a:bodyPr>
          <a:lstStyle/>
          <a:p>
            <a:r>
              <a:rPr lang="en-US" sz="2800" dirty="0" err="1" smtClean="0">
                <a:ln w="0"/>
                <a:effectLst>
                  <a:outerShdw blurRad="38100" dist="19050" dir="2700000" algn="tl" rotWithShape="0">
                    <a:schemeClr val="dk1">
                      <a:alpha val="40000"/>
                    </a:schemeClr>
                  </a:outerShdw>
                </a:effectLst>
                <a:latin typeface="Impact" panose="020B0806030902050204" pitchFamily="34" charset="0"/>
              </a:rPr>
              <a:t>Materi</a:t>
            </a:r>
            <a:r>
              <a:rPr lang="en-US" sz="2800" dirty="0" smtClean="0">
                <a:ln w="0"/>
                <a:effectLst>
                  <a:outerShdw blurRad="38100" dist="19050" dir="2700000" algn="tl" rotWithShape="0">
                    <a:schemeClr val="dk1">
                      <a:alpha val="40000"/>
                    </a:schemeClr>
                  </a:outerShdw>
                </a:effectLst>
                <a:latin typeface="Impact" panose="020B0806030902050204" pitchFamily="34" charset="0"/>
              </a:rPr>
              <a:t> </a:t>
            </a:r>
            <a:r>
              <a:rPr lang="en-US" sz="2800" dirty="0" err="1" smtClean="0">
                <a:ln w="0"/>
                <a:effectLst>
                  <a:outerShdw blurRad="38100" dist="19050" dir="2700000" algn="tl" rotWithShape="0">
                    <a:schemeClr val="dk1">
                      <a:alpha val="40000"/>
                    </a:schemeClr>
                  </a:outerShdw>
                </a:effectLst>
                <a:latin typeface="Impact" panose="020B0806030902050204" pitchFamily="34" charset="0"/>
              </a:rPr>
              <a:t>Kuliah</a:t>
            </a:r>
            <a:endParaRPr lang="en-US" sz="28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2" name="Rectangle 11"/>
          <p:cNvSpPr/>
          <p:nvPr/>
        </p:nvSpPr>
        <p:spPr>
          <a:xfrm>
            <a:off x="1639359" y="406733"/>
            <a:ext cx="7997010" cy="707886"/>
          </a:xfrm>
          <a:prstGeom prst="rect">
            <a:avLst/>
          </a:prstGeom>
          <a:noFill/>
        </p:spPr>
        <p:txBody>
          <a:bodyPr wrap="square" lIns="91440" tIns="45720" rIns="91440" bIns="45720">
            <a:spAutoFit/>
          </a:bodyPr>
          <a:lstStyle/>
          <a:p>
            <a:r>
              <a:rPr lang="en-US" sz="4000" dirty="0" err="1" smtClean="0">
                <a:ln w="0"/>
                <a:effectLst>
                  <a:outerShdw blurRad="38100" dist="19050" dir="2700000" algn="tl" rotWithShape="0">
                    <a:schemeClr val="dk1">
                      <a:alpha val="40000"/>
                    </a:schemeClr>
                  </a:outerShdw>
                </a:effectLst>
                <a:latin typeface="Impact" panose="020B0806030902050204" pitchFamily="34" charset="0"/>
              </a:rPr>
              <a:t>Algoritma</a:t>
            </a:r>
            <a:r>
              <a:rPr lang="en-US" sz="4000" dirty="0" smtClean="0">
                <a:ln w="0"/>
                <a:effectLst>
                  <a:outerShdw blurRad="38100" dist="19050" dir="2700000" algn="tl" rotWithShape="0">
                    <a:schemeClr val="dk1">
                      <a:alpha val="40000"/>
                    </a:schemeClr>
                  </a:outerShdw>
                </a:effectLst>
                <a:latin typeface="Impact" panose="020B0806030902050204" pitchFamily="34" charset="0"/>
              </a:rPr>
              <a:t> Dan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Pemograman</a:t>
            </a:r>
            <a:r>
              <a:rPr lang="en-US" sz="4000" dirty="0" smtClean="0">
                <a:ln w="0"/>
                <a:effectLst>
                  <a:outerShdw blurRad="38100" dist="19050" dir="2700000" algn="tl" rotWithShape="0">
                    <a:schemeClr val="dk1">
                      <a:alpha val="40000"/>
                    </a:schemeClr>
                  </a:outerShdw>
                </a:effectLst>
                <a:latin typeface="Impact" panose="020B0806030902050204" pitchFamily="34" charset="0"/>
              </a:rPr>
              <a:t>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Dasar</a:t>
            </a:r>
            <a:endParaRPr lang="en-US" sz="40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5" name="Snip Diagonal Corner Rectangle 14"/>
          <p:cNvSpPr/>
          <p:nvPr/>
        </p:nvSpPr>
        <p:spPr>
          <a:xfrm>
            <a:off x="7169426" y="1329389"/>
            <a:ext cx="4346713" cy="461665"/>
          </a:xfrm>
          <a:prstGeom prst="snip2Diag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484884" y="1290519"/>
            <a:ext cx="1856919" cy="461665"/>
          </a:xfrm>
          <a:prstGeom prst="rect">
            <a:avLst/>
          </a:prstGeom>
          <a:noFill/>
        </p:spPr>
        <p:txBody>
          <a:bodyPr wrap="none" rtlCol="0">
            <a:spAutoFit/>
          </a:bodyPr>
          <a:lstStyle/>
          <a:p>
            <a:r>
              <a:rPr lang="en-US" sz="2400" dirty="0" err="1" smtClean="0"/>
              <a:t>Percabangan</a:t>
            </a:r>
            <a:r>
              <a:rPr lang="en-US" sz="2400" b="1" dirty="0" smtClean="0"/>
              <a:t> </a:t>
            </a:r>
            <a:endParaRPr lang="en-US" sz="2400" dirty="0">
              <a:latin typeface="Impact" panose="020B0806030902050204" pitchFamily="34" charset="0"/>
            </a:endParaRPr>
          </a:p>
        </p:txBody>
      </p:sp>
      <p:sp>
        <p:nvSpPr>
          <p:cNvPr id="2" name="Rectangle 1"/>
          <p:cNvSpPr/>
          <p:nvPr/>
        </p:nvSpPr>
        <p:spPr>
          <a:xfrm>
            <a:off x="741306" y="2223431"/>
            <a:ext cx="7242633" cy="1938992"/>
          </a:xfrm>
          <a:prstGeom prst="rect">
            <a:avLst/>
          </a:prstGeom>
        </p:spPr>
        <p:txBody>
          <a:bodyPr wrap="square">
            <a:spAutoFit/>
          </a:bodyPr>
          <a:lstStyle/>
          <a:p>
            <a:r>
              <a:rPr lang="fi-FI" sz="2400" dirty="0"/>
              <a:t>Proses percabangan memiliki 3 jenis, antara lain :</a:t>
            </a:r>
            <a:endParaRPr lang="id-ID" sz="2400" dirty="0"/>
          </a:p>
          <a:p>
            <a:pPr marL="285750" indent="-285750">
              <a:buFont typeface="Arial" panose="020B0604020202020204" pitchFamily="34" charset="0"/>
              <a:buChar char="•"/>
            </a:pPr>
            <a:r>
              <a:rPr lang="id-ID" sz="2400" dirty="0"/>
              <a:t>Percabangan Tunggal</a:t>
            </a:r>
          </a:p>
          <a:p>
            <a:pPr marL="285750" indent="-285750">
              <a:buFont typeface="Arial" panose="020B0604020202020204" pitchFamily="34" charset="0"/>
              <a:buChar char="•"/>
            </a:pPr>
            <a:r>
              <a:rPr lang="id-ID" sz="2400" dirty="0"/>
              <a:t>Percabangan Ganda</a:t>
            </a:r>
          </a:p>
          <a:p>
            <a:pPr marL="285750" indent="-285750">
              <a:buFont typeface="Arial" panose="020B0604020202020204" pitchFamily="34" charset="0"/>
              <a:buChar char="•"/>
            </a:pPr>
            <a:r>
              <a:rPr lang="id-ID" sz="2400" dirty="0"/>
              <a:t>Percabangan Lebih dari 2</a:t>
            </a:r>
          </a:p>
          <a:p>
            <a:pPr marL="285750" indent="-285750">
              <a:buFont typeface="Arial" panose="020B0604020202020204" pitchFamily="34" charset="0"/>
              <a:buChar char="•"/>
            </a:pPr>
            <a:endParaRPr lang="id-ID" sz="2400" dirty="0"/>
          </a:p>
        </p:txBody>
      </p:sp>
    </p:spTree>
    <p:extLst>
      <p:ext uri="{BB962C8B-B14F-4D97-AF65-F5344CB8AC3E}">
        <p14:creationId xmlns:p14="http://schemas.microsoft.com/office/powerpoint/2010/main" val="457064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071" y="-62"/>
            <a:ext cx="12192000" cy="1955409"/>
            <a:chOff x="14071" y="-62"/>
            <a:chExt cx="12192000" cy="1955409"/>
          </a:xfrm>
        </p:grpSpPr>
        <p:sp>
          <p:nvSpPr>
            <p:cNvPr id="4" name="Rectangle 3"/>
            <p:cNvSpPr/>
            <p:nvPr/>
          </p:nvSpPr>
          <p:spPr>
            <a:xfrm>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Isosceles Triangle 5"/>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Gambar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97" y="319932"/>
            <a:ext cx="1123165" cy="125756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grpSp>
        <p:nvGrpSpPr>
          <p:cNvPr id="8" name="Group 7"/>
          <p:cNvGrpSpPr/>
          <p:nvPr/>
        </p:nvGrpSpPr>
        <p:grpSpPr>
          <a:xfrm rot="10800000">
            <a:off x="0" y="5824025"/>
            <a:ext cx="12192000" cy="1033974"/>
            <a:chOff x="14071" y="-62"/>
            <a:chExt cx="12192000" cy="1955409"/>
          </a:xfrm>
        </p:grpSpPr>
        <p:sp>
          <p:nvSpPr>
            <p:cNvPr id="9" name="Rectangle 8"/>
            <p:cNvSpPr/>
            <p:nvPr/>
          </p:nvSpPr>
          <p:spPr>
            <a:xfrm flipV="1">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BAHASA C</a:t>
              </a:r>
              <a:endParaRPr lang="en-US" b="1" dirty="0">
                <a:solidFill>
                  <a:schemeClr val="tx1"/>
                </a:solidFill>
              </a:endParaRPr>
            </a:p>
          </p:txBody>
        </p:sp>
        <p:sp>
          <p:nvSpPr>
            <p:cNvPr id="10" name="Isosceles Triangle 9"/>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1639359" y="0"/>
            <a:ext cx="2149948" cy="523220"/>
          </a:xfrm>
          <a:prstGeom prst="rect">
            <a:avLst/>
          </a:prstGeom>
          <a:noFill/>
        </p:spPr>
        <p:txBody>
          <a:bodyPr wrap="none" lIns="91440" tIns="45720" rIns="91440" bIns="45720">
            <a:spAutoFit/>
          </a:bodyPr>
          <a:lstStyle/>
          <a:p>
            <a:r>
              <a:rPr lang="en-US" sz="2800" dirty="0" err="1" smtClean="0">
                <a:ln w="0"/>
                <a:effectLst>
                  <a:outerShdw blurRad="38100" dist="19050" dir="2700000" algn="tl" rotWithShape="0">
                    <a:schemeClr val="dk1">
                      <a:alpha val="40000"/>
                    </a:schemeClr>
                  </a:outerShdw>
                </a:effectLst>
                <a:latin typeface="Impact" panose="020B0806030902050204" pitchFamily="34" charset="0"/>
              </a:rPr>
              <a:t>Materi</a:t>
            </a:r>
            <a:r>
              <a:rPr lang="en-US" sz="2800" dirty="0" smtClean="0">
                <a:ln w="0"/>
                <a:effectLst>
                  <a:outerShdw blurRad="38100" dist="19050" dir="2700000" algn="tl" rotWithShape="0">
                    <a:schemeClr val="dk1">
                      <a:alpha val="40000"/>
                    </a:schemeClr>
                  </a:outerShdw>
                </a:effectLst>
                <a:latin typeface="Impact" panose="020B0806030902050204" pitchFamily="34" charset="0"/>
              </a:rPr>
              <a:t> </a:t>
            </a:r>
            <a:r>
              <a:rPr lang="en-US" sz="2800" dirty="0" err="1" smtClean="0">
                <a:ln w="0"/>
                <a:effectLst>
                  <a:outerShdw blurRad="38100" dist="19050" dir="2700000" algn="tl" rotWithShape="0">
                    <a:schemeClr val="dk1">
                      <a:alpha val="40000"/>
                    </a:schemeClr>
                  </a:outerShdw>
                </a:effectLst>
                <a:latin typeface="Impact" panose="020B0806030902050204" pitchFamily="34" charset="0"/>
              </a:rPr>
              <a:t>Kuliah</a:t>
            </a:r>
            <a:endParaRPr lang="en-US" sz="28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2" name="Rectangle 11"/>
          <p:cNvSpPr/>
          <p:nvPr/>
        </p:nvSpPr>
        <p:spPr>
          <a:xfrm>
            <a:off x="1639359" y="406733"/>
            <a:ext cx="7997010" cy="707886"/>
          </a:xfrm>
          <a:prstGeom prst="rect">
            <a:avLst/>
          </a:prstGeom>
          <a:noFill/>
        </p:spPr>
        <p:txBody>
          <a:bodyPr wrap="square" lIns="91440" tIns="45720" rIns="91440" bIns="45720">
            <a:spAutoFit/>
          </a:bodyPr>
          <a:lstStyle/>
          <a:p>
            <a:r>
              <a:rPr lang="en-US" sz="4000" dirty="0" err="1" smtClean="0">
                <a:ln w="0"/>
                <a:effectLst>
                  <a:outerShdw blurRad="38100" dist="19050" dir="2700000" algn="tl" rotWithShape="0">
                    <a:schemeClr val="dk1">
                      <a:alpha val="40000"/>
                    </a:schemeClr>
                  </a:outerShdw>
                </a:effectLst>
                <a:latin typeface="Impact" panose="020B0806030902050204" pitchFamily="34" charset="0"/>
              </a:rPr>
              <a:t>Algoritma</a:t>
            </a:r>
            <a:r>
              <a:rPr lang="en-US" sz="4000" dirty="0" smtClean="0">
                <a:ln w="0"/>
                <a:effectLst>
                  <a:outerShdw blurRad="38100" dist="19050" dir="2700000" algn="tl" rotWithShape="0">
                    <a:schemeClr val="dk1">
                      <a:alpha val="40000"/>
                    </a:schemeClr>
                  </a:outerShdw>
                </a:effectLst>
                <a:latin typeface="Impact" panose="020B0806030902050204" pitchFamily="34" charset="0"/>
              </a:rPr>
              <a:t> Dan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Pemograman</a:t>
            </a:r>
            <a:r>
              <a:rPr lang="en-US" sz="4000" dirty="0" smtClean="0">
                <a:ln w="0"/>
                <a:effectLst>
                  <a:outerShdw blurRad="38100" dist="19050" dir="2700000" algn="tl" rotWithShape="0">
                    <a:schemeClr val="dk1">
                      <a:alpha val="40000"/>
                    </a:schemeClr>
                  </a:outerShdw>
                </a:effectLst>
                <a:latin typeface="Impact" panose="020B0806030902050204" pitchFamily="34" charset="0"/>
              </a:rPr>
              <a:t>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Dasar</a:t>
            </a:r>
            <a:endParaRPr lang="en-US" sz="40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5" name="Snip Diagonal Corner Rectangle 14"/>
          <p:cNvSpPr/>
          <p:nvPr/>
        </p:nvSpPr>
        <p:spPr>
          <a:xfrm>
            <a:off x="7169426" y="1329389"/>
            <a:ext cx="4346713" cy="461665"/>
          </a:xfrm>
          <a:prstGeom prst="snip2Diag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484884" y="1290519"/>
            <a:ext cx="2816027" cy="461665"/>
          </a:xfrm>
          <a:prstGeom prst="rect">
            <a:avLst/>
          </a:prstGeom>
          <a:noFill/>
        </p:spPr>
        <p:txBody>
          <a:bodyPr wrap="none" rtlCol="0">
            <a:spAutoFit/>
          </a:bodyPr>
          <a:lstStyle/>
          <a:p>
            <a:r>
              <a:rPr lang="en-US" sz="2400" dirty="0" err="1" smtClean="0"/>
              <a:t>Percabangan</a:t>
            </a:r>
            <a:r>
              <a:rPr lang="en-US" sz="2400" dirty="0" smtClean="0"/>
              <a:t> Tunggal</a:t>
            </a:r>
          </a:p>
        </p:txBody>
      </p:sp>
      <p:sp>
        <p:nvSpPr>
          <p:cNvPr id="2" name="Rectangle 1"/>
          <p:cNvSpPr/>
          <p:nvPr/>
        </p:nvSpPr>
        <p:spPr>
          <a:xfrm>
            <a:off x="511129" y="2149537"/>
            <a:ext cx="9356202" cy="2677656"/>
          </a:xfrm>
          <a:prstGeom prst="rect">
            <a:avLst/>
          </a:prstGeom>
        </p:spPr>
        <p:txBody>
          <a:bodyPr wrap="square">
            <a:spAutoFit/>
          </a:bodyPr>
          <a:lstStyle/>
          <a:p>
            <a:r>
              <a:rPr lang="id-ID" sz="2400" dirty="0"/>
              <a:t>Percabangan tunggal bekerja apabila hanya ada 1 alternatif instruksi saja yang dijalankan. Logika ini memungkinkan kompiler untuk menjalankan sebuah instruksi atau tidak sama sekali. Kompiler baru akan menjalankan instruksi yang ada di dalam notasi percabangan apabila kondisi yang diinginkan terpenuhi atau memberikan nilai akhir true  </a:t>
            </a:r>
          </a:p>
          <a:p>
            <a:r>
              <a:rPr lang="id-ID" sz="2400" dirty="0"/>
              <a:t>Apabila kondisi tersebut memberikan nilai akhir false maka tidak akan ada instruksi yang dijalankan.</a:t>
            </a:r>
          </a:p>
        </p:txBody>
      </p:sp>
    </p:spTree>
    <p:extLst>
      <p:ext uri="{BB962C8B-B14F-4D97-AF65-F5344CB8AC3E}">
        <p14:creationId xmlns:p14="http://schemas.microsoft.com/office/powerpoint/2010/main" val="1628073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071" y="-62"/>
            <a:ext cx="12192000" cy="1955409"/>
            <a:chOff x="14071" y="-62"/>
            <a:chExt cx="12192000" cy="1955409"/>
          </a:xfrm>
        </p:grpSpPr>
        <p:sp>
          <p:nvSpPr>
            <p:cNvPr id="4" name="Rectangle 3"/>
            <p:cNvSpPr/>
            <p:nvPr/>
          </p:nvSpPr>
          <p:spPr>
            <a:xfrm>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Isosceles Triangle 5"/>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Gambar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97" y="319932"/>
            <a:ext cx="1123165" cy="125756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grpSp>
        <p:nvGrpSpPr>
          <p:cNvPr id="8" name="Group 7"/>
          <p:cNvGrpSpPr/>
          <p:nvPr/>
        </p:nvGrpSpPr>
        <p:grpSpPr>
          <a:xfrm rot="10800000">
            <a:off x="0" y="5824025"/>
            <a:ext cx="12192000" cy="1033974"/>
            <a:chOff x="14071" y="-62"/>
            <a:chExt cx="12192000" cy="1955409"/>
          </a:xfrm>
        </p:grpSpPr>
        <p:sp>
          <p:nvSpPr>
            <p:cNvPr id="9" name="Rectangle 8"/>
            <p:cNvSpPr/>
            <p:nvPr/>
          </p:nvSpPr>
          <p:spPr>
            <a:xfrm flipV="1">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BAHASA C</a:t>
              </a:r>
              <a:endParaRPr lang="en-US" b="1" dirty="0">
                <a:solidFill>
                  <a:schemeClr val="tx1"/>
                </a:solidFill>
              </a:endParaRPr>
            </a:p>
          </p:txBody>
        </p:sp>
        <p:sp>
          <p:nvSpPr>
            <p:cNvPr id="10" name="Isosceles Triangle 9"/>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1639359" y="0"/>
            <a:ext cx="2149948" cy="523220"/>
          </a:xfrm>
          <a:prstGeom prst="rect">
            <a:avLst/>
          </a:prstGeom>
          <a:noFill/>
        </p:spPr>
        <p:txBody>
          <a:bodyPr wrap="none" lIns="91440" tIns="45720" rIns="91440" bIns="45720">
            <a:spAutoFit/>
          </a:bodyPr>
          <a:lstStyle/>
          <a:p>
            <a:r>
              <a:rPr lang="en-US" sz="2800" dirty="0" err="1" smtClean="0">
                <a:ln w="0"/>
                <a:effectLst>
                  <a:outerShdw blurRad="38100" dist="19050" dir="2700000" algn="tl" rotWithShape="0">
                    <a:schemeClr val="dk1">
                      <a:alpha val="40000"/>
                    </a:schemeClr>
                  </a:outerShdw>
                </a:effectLst>
                <a:latin typeface="Impact" panose="020B0806030902050204" pitchFamily="34" charset="0"/>
              </a:rPr>
              <a:t>Materi</a:t>
            </a:r>
            <a:r>
              <a:rPr lang="en-US" sz="2800" dirty="0" smtClean="0">
                <a:ln w="0"/>
                <a:effectLst>
                  <a:outerShdw blurRad="38100" dist="19050" dir="2700000" algn="tl" rotWithShape="0">
                    <a:schemeClr val="dk1">
                      <a:alpha val="40000"/>
                    </a:schemeClr>
                  </a:outerShdw>
                </a:effectLst>
                <a:latin typeface="Impact" panose="020B0806030902050204" pitchFamily="34" charset="0"/>
              </a:rPr>
              <a:t> </a:t>
            </a:r>
            <a:r>
              <a:rPr lang="en-US" sz="2800" dirty="0" err="1" smtClean="0">
                <a:ln w="0"/>
                <a:effectLst>
                  <a:outerShdw blurRad="38100" dist="19050" dir="2700000" algn="tl" rotWithShape="0">
                    <a:schemeClr val="dk1">
                      <a:alpha val="40000"/>
                    </a:schemeClr>
                  </a:outerShdw>
                </a:effectLst>
                <a:latin typeface="Impact" panose="020B0806030902050204" pitchFamily="34" charset="0"/>
              </a:rPr>
              <a:t>Kuliah</a:t>
            </a:r>
            <a:endParaRPr lang="en-US" sz="28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2" name="Rectangle 11"/>
          <p:cNvSpPr/>
          <p:nvPr/>
        </p:nvSpPr>
        <p:spPr>
          <a:xfrm>
            <a:off x="1639359" y="406733"/>
            <a:ext cx="7997010" cy="707886"/>
          </a:xfrm>
          <a:prstGeom prst="rect">
            <a:avLst/>
          </a:prstGeom>
          <a:noFill/>
        </p:spPr>
        <p:txBody>
          <a:bodyPr wrap="square" lIns="91440" tIns="45720" rIns="91440" bIns="45720">
            <a:spAutoFit/>
          </a:bodyPr>
          <a:lstStyle/>
          <a:p>
            <a:r>
              <a:rPr lang="en-US" sz="4000" dirty="0" err="1" smtClean="0">
                <a:ln w="0"/>
                <a:effectLst>
                  <a:outerShdw blurRad="38100" dist="19050" dir="2700000" algn="tl" rotWithShape="0">
                    <a:schemeClr val="dk1">
                      <a:alpha val="40000"/>
                    </a:schemeClr>
                  </a:outerShdw>
                </a:effectLst>
                <a:latin typeface="Impact" panose="020B0806030902050204" pitchFamily="34" charset="0"/>
              </a:rPr>
              <a:t>Algoritma</a:t>
            </a:r>
            <a:r>
              <a:rPr lang="en-US" sz="4000" dirty="0" smtClean="0">
                <a:ln w="0"/>
                <a:effectLst>
                  <a:outerShdw blurRad="38100" dist="19050" dir="2700000" algn="tl" rotWithShape="0">
                    <a:schemeClr val="dk1">
                      <a:alpha val="40000"/>
                    </a:schemeClr>
                  </a:outerShdw>
                </a:effectLst>
                <a:latin typeface="Impact" panose="020B0806030902050204" pitchFamily="34" charset="0"/>
              </a:rPr>
              <a:t> Dan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Pemograman</a:t>
            </a:r>
            <a:r>
              <a:rPr lang="en-US" sz="4000" dirty="0" smtClean="0">
                <a:ln w="0"/>
                <a:effectLst>
                  <a:outerShdw blurRad="38100" dist="19050" dir="2700000" algn="tl" rotWithShape="0">
                    <a:schemeClr val="dk1">
                      <a:alpha val="40000"/>
                    </a:schemeClr>
                  </a:outerShdw>
                </a:effectLst>
                <a:latin typeface="Impact" panose="020B0806030902050204" pitchFamily="34" charset="0"/>
              </a:rPr>
              <a:t>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Dasar</a:t>
            </a:r>
            <a:endParaRPr lang="en-US" sz="40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5" name="Snip Diagonal Corner Rectangle 14"/>
          <p:cNvSpPr/>
          <p:nvPr/>
        </p:nvSpPr>
        <p:spPr>
          <a:xfrm>
            <a:off x="7169426" y="1329389"/>
            <a:ext cx="4346713" cy="461665"/>
          </a:xfrm>
          <a:prstGeom prst="snip2Diag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484884" y="1290519"/>
            <a:ext cx="2884957" cy="461665"/>
          </a:xfrm>
          <a:prstGeom prst="rect">
            <a:avLst/>
          </a:prstGeom>
          <a:noFill/>
        </p:spPr>
        <p:txBody>
          <a:bodyPr wrap="none" rtlCol="0">
            <a:spAutoFit/>
          </a:bodyPr>
          <a:lstStyle/>
          <a:p>
            <a:r>
              <a:rPr lang="en-US" sz="2400" dirty="0" err="1" smtClean="0"/>
              <a:t>Percabangan</a:t>
            </a:r>
            <a:r>
              <a:rPr lang="en-US" sz="2400" dirty="0" smtClean="0"/>
              <a:t> Tunggal</a:t>
            </a:r>
            <a:r>
              <a:rPr lang="en-US" sz="2400" b="1" dirty="0" smtClean="0"/>
              <a:t> </a:t>
            </a:r>
            <a:endParaRPr lang="en-US" sz="2400" dirty="0">
              <a:latin typeface="Impact" panose="020B0806030902050204" pitchFamily="34" charset="0"/>
            </a:endParaRPr>
          </a:p>
        </p:txBody>
      </p:sp>
      <p:sp>
        <p:nvSpPr>
          <p:cNvPr id="2" name="Rectangle 1"/>
          <p:cNvSpPr/>
          <p:nvPr/>
        </p:nvSpPr>
        <p:spPr>
          <a:xfrm>
            <a:off x="3246782" y="2874686"/>
            <a:ext cx="6096000" cy="1200329"/>
          </a:xfrm>
          <a:prstGeom prst="rect">
            <a:avLst/>
          </a:prstGeom>
        </p:spPr>
        <p:txBody>
          <a:bodyPr>
            <a:spAutoFit/>
          </a:bodyPr>
          <a:lstStyle/>
          <a:p>
            <a:r>
              <a:rPr lang="id-ID" sz="2400" dirty="0"/>
              <a:t>If (kondisi) { </a:t>
            </a:r>
          </a:p>
          <a:p>
            <a:r>
              <a:rPr lang="id-ID" sz="2400" dirty="0"/>
              <a:t>Instruksi yang hendak dijalankan ......</a:t>
            </a:r>
          </a:p>
          <a:p>
            <a:r>
              <a:rPr lang="id-ID" sz="2400" dirty="0"/>
              <a:t> }</a:t>
            </a:r>
          </a:p>
        </p:txBody>
      </p:sp>
    </p:spTree>
    <p:extLst>
      <p:ext uri="{BB962C8B-B14F-4D97-AF65-F5344CB8AC3E}">
        <p14:creationId xmlns:p14="http://schemas.microsoft.com/office/powerpoint/2010/main" val="1947632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071" y="-62"/>
            <a:ext cx="12192000" cy="1955409"/>
            <a:chOff x="14071" y="-62"/>
            <a:chExt cx="12192000" cy="1955409"/>
          </a:xfrm>
        </p:grpSpPr>
        <p:sp>
          <p:nvSpPr>
            <p:cNvPr id="4" name="Rectangle 3"/>
            <p:cNvSpPr/>
            <p:nvPr/>
          </p:nvSpPr>
          <p:spPr>
            <a:xfrm>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Isosceles Triangle 5"/>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Gambar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97" y="319932"/>
            <a:ext cx="1123165" cy="125756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grpSp>
        <p:nvGrpSpPr>
          <p:cNvPr id="8" name="Group 7"/>
          <p:cNvGrpSpPr/>
          <p:nvPr/>
        </p:nvGrpSpPr>
        <p:grpSpPr>
          <a:xfrm rot="10800000">
            <a:off x="0" y="5824025"/>
            <a:ext cx="12192000" cy="1033974"/>
            <a:chOff x="14071" y="-62"/>
            <a:chExt cx="12192000" cy="1955409"/>
          </a:xfrm>
        </p:grpSpPr>
        <p:sp>
          <p:nvSpPr>
            <p:cNvPr id="9" name="Rectangle 8"/>
            <p:cNvSpPr/>
            <p:nvPr/>
          </p:nvSpPr>
          <p:spPr>
            <a:xfrm flipV="1">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BAHASA C</a:t>
              </a:r>
              <a:endParaRPr lang="en-US" b="1" dirty="0">
                <a:solidFill>
                  <a:schemeClr val="tx1"/>
                </a:solidFill>
              </a:endParaRPr>
            </a:p>
          </p:txBody>
        </p:sp>
        <p:sp>
          <p:nvSpPr>
            <p:cNvPr id="10" name="Isosceles Triangle 9"/>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1639359" y="0"/>
            <a:ext cx="2149948" cy="523220"/>
          </a:xfrm>
          <a:prstGeom prst="rect">
            <a:avLst/>
          </a:prstGeom>
          <a:noFill/>
        </p:spPr>
        <p:txBody>
          <a:bodyPr wrap="none" lIns="91440" tIns="45720" rIns="91440" bIns="45720">
            <a:spAutoFit/>
          </a:bodyPr>
          <a:lstStyle/>
          <a:p>
            <a:r>
              <a:rPr lang="en-US" sz="2800" dirty="0" err="1" smtClean="0">
                <a:ln w="0"/>
                <a:effectLst>
                  <a:outerShdw blurRad="38100" dist="19050" dir="2700000" algn="tl" rotWithShape="0">
                    <a:schemeClr val="dk1">
                      <a:alpha val="40000"/>
                    </a:schemeClr>
                  </a:outerShdw>
                </a:effectLst>
                <a:latin typeface="Impact" panose="020B0806030902050204" pitchFamily="34" charset="0"/>
              </a:rPr>
              <a:t>Materi</a:t>
            </a:r>
            <a:r>
              <a:rPr lang="en-US" sz="2800" dirty="0" smtClean="0">
                <a:ln w="0"/>
                <a:effectLst>
                  <a:outerShdw blurRad="38100" dist="19050" dir="2700000" algn="tl" rotWithShape="0">
                    <a:schemeClr val="dk1">
                      <a:alpha val="40000"/>
                    </a:schemeClr>
                  </a:outerShdw>
                </a:effectLst>
                <a:latin typeface="Impact" panose="020B0806030902050204" pitchFamily="34" charset="0"/>
              </a:rPr>
              <a:t> </a:t>
            </a:r>
            <a:r>
              <a:rPr lang="en-US" sz="2800" dirty="0" err="1" smtClean="0">
                <a:ln w="0"/>
                <a:effectLst>
                  <a:outerShdw blurRad="38100" dist="19050" dir="2700000" algn="tl" rotWithShape="0">
                    <a:schemeClr val="dk1">
                      <a:alpha val="40000"/>
                    </a:schemeClr>
                  </a:outerShdw>
                </a:effectLst>
                <a:latin typeface="Impact" panose="020B0806030902050204" pitchFamily="34" charset="0"/>
              </a:rPr>
              <a:t>Kuliah</a:t>
            </a:r>
            <a:endParaRPr lang="en-US" sz="28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2" name="Rectangle 11"/>
          <p:cNvSpPr/>
          <p:nvPr/>
        </p:nvSpPr>
        <p:spPr>
          <a:xfrm>
            <a:off x="1639359" y="406733"/>
            <a:ext cx="7997010" cy="707886"/>
          </a:xfrm>
          <a:prstGeom prst="rect">
            <a:avLst/>
          </a:prstGeom>
          <a:noFill/>
        </p:spPr>
        <p:txBody>
          <a:bodyPr wrap="square" lIns="91440" tIns="45720" rIns="91440" bIns="45720">
            <a:spAutoFit/>
          </a:bodyPr>
          <a:lstStyle/>
          <a:p>
            <a:r>
              <a:rPr lang="en-US" sz="4000" dirty="0" err="1" smtClean="0">
                <a:ln w="0"/>
                <a:effectLst>
                  <a:outerShdw blurRad="38100" dist="19050" dir="2700000" algn="tl" rotWithShape="0">
                    <a:schemeClr val="dk1">
                      <a:alpha val="40000"/>
                    </a:schemeClr>
                  </a:outerShdw>
                </a:effectLst>
                <a:latin typeface="Impact" panose="020B0806030902050204" pitchFamily="34" charset="0"/>
              </a:rPr>
              <a:t>Algoritma</a:t>
            </a:r>
            <a:r>
              <a:rPr lang="en-US" sz="4000" dirty="0" smtClean="0">
                <a:ln w="0"/>
                <a:effectLst>
                  <a:outerShdw blurRad="38100" dist="19050" dir="2700000" algn="tl" rotWithShape="0">
                    <a:schemeClr val="dk1">
                      <a:alpha val="40000"/>
                    </a:schemeClr>
                  </a:outerShdw>
                </a:effectLst>
                <a:latin typeface="Impact" panose="020B0806030902050204" pitchFamily="34" charset="0"/>
              </a:rPr>
              <a:t> Dan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Pemograman</a:t>
            </a:r>
            <a:r>
              <a:rPr lang="en-US" sz="4000" dirty="0" smtClean="0">
                <a:ln w="0"/>
                <a:effectLst>
                  <a:outerShdw blurRad="38100" dist="19050" dir="2700000" algn="tl" rotWithShape="0">
                    <a:schemeClr val="dk1">
                      <a:alpha val="40000"/>
                    </a:schemeClr>
                  </a:outerShdw>
                </a:effectLst>
                <a:latin typeface="Impact" panose="020B0806030902050204" pitchFamily="34" charset="0"/>
              </a:rPr>
              <a:t>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Dasar</a:t>
            </a:r>
            <a:endParaRPr lang="en-US" sz="40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5" name="Snip Diagonal Corner Rectangle 14"/>
          <p:cNvSpPr/>
          <p:nvPr/>
        </p:nvSpPr>
        <p:spPr>
          <a:xfrm>
            <a:off x="7169426" y="1329389"/>
            <a:ext cx="4346713" cy="461665"/>
          </a:xfrm>
          <a:prstGeom prst="snip2Diag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484884" y="1290519"/>
            <a:ext cx="2884957" cy="461665"/>
          </a:xfrm>
          <a:prstGeom prst="rect">
            <a:avLst/>
          </a:prstGeom>
          <a:noFill/>
        </p:spPr>
        <p:txBody>
          <a:bodyPr wrap="none" rtlCol="0">
            <a:spAutoFit/>
          </a:bodyPr>
          <a:lstStyle/>
          <a:p>
            <a:r>
              <a:rPr lang="en-US" sz="2400" dirty="0" err="1" smtClean="0"/>
              <a:t>Percabangan</a:t>
            </a:r>
            <a:r>
              <a:rPr lang="en-US" sz="2400" dirty="0" smtClean="0"/>
              <a:t> Tunggal</a:t>
            </a:r>
            <a:r>
              <a:rPr lang="en-US" sz="2400" b="1" dirty="0" smtClean="0"/>
              <a:t> </a:t>
            </a:r>
            <a:endParaRPr lang="en-US" sz="2400" dirty="0">
              <a:latin typeface="Impact" panose="020B0806030902050204" pitchFamily="34" charset="0"/>
            </a:endParaRPr>
          </a:p>
        </p:txBody>
      </p:sp>
      <p:sp>
        <p:nvSpPr>
          <p:cNvPr id="3" name="Rectangle 2"/>
          <p:cNvSpPr/>
          <p:nvPr/>
        </p:nvSpPr>
        <p:spPr>
          <a:xfrm>
            <a:off x="1073426" y="2328652"/>
            <a:ext cx="7852210" cy="1938992"/>
          </a:xfrm>
          <a:prstGeom prst="rect">
            <a:avLst/>
          </a:prstGeom>
        </p:spPr>
        <p:txBody>
          <a:bodyPr wrap="square">
            <a:spAutoFit/>
          </a:bodyPr>
          <a:lstStyle/>
          <a:p>
            <a:r>
              <a:rPr lang="id-ID" sz="2400" dirty="0"/>
              <a:t>Program membaca inputan dari keyboard dan apabila diinput oleh karakter vokal maka program akan menuliskan “Huruf Hidup” dan  apabila bukan maka program tidak akan menjalankan apapun.</a:t>
            </a:r>
          </a:p>
          <a:p>
            <a:endParaRPr lang="id-ID" sz="2400" dirty="0"/>
          </a:p>
        </p:txBody>
      </p:sp>
    </p:spTree>
    <p:extLst>
      <p:ext uri="{BB962C8B-B14F-4D97-AF65-F5344CB8AC3E}">
        <p14:creationId xmlns:p14="http://schemas.microsoft.com/office/powerpoint/2010/main" val="40325780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071" y="-62"/>
            <a:ext cx="12192000" cy="1955409"/>
            <a:chOff x="14071" y="-62"/>
            <a:chExt cx="12192000" cy="1955409"/>
          </a:xfrm>
        </p:grpSpPr>
        <p:sp>
          <p:nvSpPr>
            <p:cNvPr id="4" name="Rectangle 3"/>
            <p:cNvSpPr/>
            <p:nvPr/>
          </p:nvSpPr>
          <p:spPr>
            <a:xfrm>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Isosceles Triangle 5"/>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Gambar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97" y="319932"/>
            <a:ext cx="1123165" cy="125756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grpSp>
        <p:nvGrpSpPr>
          <p:cNvPr id="8" name="Group 7"/>
          <p:cNvGrpSpPr/>
          <p:nvPr/>
        </p:nvGrpSpPr>
        <p:grpSpPr>
          <a:xfrm rot="10800000">
            <a:off x="0" y="5824025"/>
            <a:ext cx="12192000" cy="1033974"/>
            <a:chOff x="14071" y="-62"/>
            <a:chExt cx="12192000" cy="1955409"/>
          </a:xfrm>
        </p:grpSpPr>
        <p:sp>
          <p:nvSpPr>
            <p:cNvPr id="9" name="Rectangle 8"/>
            <p:cNvSpPr/>
            <p:nvPr/>
          </p:nvSpPr>
          <p:spPr>
            <a:xfrm flipV="1">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BAHASA C</a:t>
              </a:r>
              <a:endParaRPr lang="en-US" b="1" dirty="0">
                <a:solidFill>
                  <a:schemeClr val="tx1"/>
                </a:solidFill>
              </a:endParaRPr>
            </a:p>
          </p:txBody>
        </p:sp>
        <p:sp>
          <p:nvSpPr>
            <p:cNvPr id="10" name="Isosceles Triangle 9"/>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1639359" y="0"/>
            <a:ext cx="2149948" cy="523220"/>
          </a:xfrm>
          <a:prstGeom prst="rect">
            <a:avLst/>
          </a:prstGeom>
          <a:noFill/>
        </p:spPr>
        <p:txBody>
          <a:bodyPr wrap="none" lIns="91440" tIns="45720" rIns="91440" bIns="45720">
            <a:spAutoFit/>
          </a:bodyPr>
          <a:lstStyle/>
          <a:p>
            <a:r>
              <a:rPr lang="en-US" sz="2800" dirty="0" err="1" smtClean="0">
                <a:ln w="0"/>
                <a:effectLst>
                  <a:outerShdw blurRad="38100" dist="19050" dir="2700000" algn="tl" rotWithShape="0">
                    <a:schemeClr val="dk1">
                      <a:alpha val="40000"/>
                    </a:schemeClr>
                  </a:outerShdw>
                </a:effectLst>
                <a:latin typeface="Impact" panose="020B0806030902050204" pitchFamily="34" charset="0"/>
              </a:rPr>
              <a:t>Materi</a:t>
            </a:r>
            <a:r>
              <a:rPr lang="en-US" sz="2800" dirty="0" smtClean="0">
                <a:ln w="0"/>
                <a:effectLst>
                  <a:outerShdw blurRad="38100" dist="19050" dir="2700000" algn="tl" rotWithShape="0">
                    <a:schemeClr val="dk1">
                      <a:alpha val="40000"/>
                    </a:schemeClr>
                  </a:outerShdw>
                </a:effectLst>
                <a:latin typeface="Impact" panose="020B0806030902050204" pitchFamily="34" charset="0"/>
              </a:rPr>
              <a:t> </a:t>
            </a:r>
            <a:r>
              <a:rPr lang="en-US" sz="2800" dirty="0" err="1" smtClean="0">
                <a:ln w="0"/>
                <a:effectLst>
                  <a:outerShdw blurRad="38100" dist="19050" dir="2700000" algn="tl" rotWithShape="0">
                    <a:schemeClr val="dk1">
                      <a:alpha val="40000"/>
                    </a:schemeClr>
                  </a:outerShdw>
                </a:effectLst>
                <a:latin typeface="Impact" panose="020B0806030902050204" pitchFamily="34" charset="0"/>
              </a:rPr>
              <a:t>Kuliah</a:t>
            </a:r>
            <a:endParaRPr lang="en-US" sz="28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2" name="Rectangle 11"/>
          <p:cNvSpPr/>
          <p:nvPr/>
        </p:nvSpPr>
        <p:spPr>
          <a:xfrm>
            <a:off x="1639359" y="406733"/>
            <a:ext cx="7997010" cy="707886"/>
          </a:xfrm>
          <a:prstGeom prst="rect">
            <a:avLst/>
          </a:prstGeom>
          <a:noFill/>
        </p:spPr>
        <p:txBody>
          <a:bodyPr wrap="square" lIns="91440" tIns="45720" rIns="91440" bIns="45720">
            <a:spAutoFit/>
          </a:bodyPr>
          <a:lstStyle/>
          <a:p>
            <a:r>
              <a:rPr lang="en-US" sz="4000" dirty="0" err="1" smtClean="0">
                <a:ln w="0"/>
                <a:effectLst>
                  <a:outerShdw blurRad="38100" dist="19050" dir="2700000" algn="tl" rotWithShape="0">
                    <a:schemeClr val="dk1">
                      <a:alpha val="40000"/>
                    </a:schemeClr>
                  </a:outerShdw>
                </a:effectLst>
                <a:latin typeface="Impact" panose="020B0806030902050204" pitchFamily="34" charset="0"/>
              </a:rPr>
              <a:t>Algoritma</a:t>
            </a:r>
            <a:r>
              <a:rPr lang="en-US" sz="4000" dirty="0" smtClean="0">
                <a:ln w="0"/>
                <a:effectLst>
                  <a:outerShdw blurRad="38100" dist="19050" dir="2700000" algn="tl" rotWithShape="0">
                    <a:schemeClr val="dk1">
                      <a:alpha val="40000"/>
                    </a:schemeClr>
                  </a:outerShdw>
                </a:effectLst>
                <a:latin typeface="Impact" panose="020B0806030902050204" pitchFamily="34" charset="0"/>
              </a:rPr>
              <a:t> Dan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Pemograman</a:t>
            </a:r>
            <a:r>
              <a:rPr lang="en-US" sz="4000" dirty="0" smtClean="0">
                <a:ln w="0"/>
                <a:effectLst>
                  <a:outerShdw blurRad="38100" dist="19050" dir="2700000" algn="tl" rotWithShape="0">
                    <a:schemeClr val="dk1">
                      <a:alpha val="40000"/>
                    </a:schemeClr>
                  </a:outerShdw>
                </a:effectLst>
                <a:latin typeface="Impact" panose="020B0806030902050204" pitchFamily="34" charset="0"/>
              </a:rPr>
              <a:t>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Dasar</a:t>
            </a:r>
            <a:endParaRPr lang="en-US" sz="40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5" name="Snip Diagonal Corner Rectangle 14"/>
          <p:cNvSpPr/>
          <p:nvPr/>
        </p:nvSpPr>
        <p:spPr>
          <a:xfrm>
            <a:off x="7169426" y="1329389"/>
            <a:ext cx="4346713" cy="461665"/>
          </a:xfrm>
          <a:prstGeom prst="snip2Diag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484884" y="1290519"/>
            <a:ext cx="2884957" cy="461665"/>
          </a:xfrm>
          <a:prstGeom prst="rect">
            <a:avLst/>
          </a:prstGeom>
          <a:noFill/>
        </p:spPr>
        <p:txBody>
          <a:bodyPr wrap="none" rtlCol="0">
            <a:spAutoFit/>
          </a:bodyPr>
          <a:lstStyle/>
          <a:p>
            <a:r>
              <a:rPr lang="en-US" sz="2400" dirty="0" err="1" smtClean="0"/>
              <a:t>Percabangan</a:t>
            </a:r>
            <a:r>
              <a:rPr lang="en-US" sz="2400" dirty="0" smtClean="0"/>
              <a:t> Tunggal</a:t>
            </a:r>
            <a:r>
              <a:rPr lang="en-US" sz="2400" b="1" dirty="0" smtClean="0"/>
              <a:t> </a:t>
            </a:r>
            <a:endParaRPr lang="en-US" sz="2400" dirty="0">
              <a:latin typeface="Impact" panose="020B0806030902050204" pitchFamily="34" charset="0"/>
            </a:endParaRPr>
          </a:p>
        </p:txBody>
      </p:sp>
      <p:sp>
        <p:nvSpPr>
          <p:cNvPr id="2" name="Rectangle 1"/>
          <p:cNvSpPr/>
          <p:nvPr/>
        </p:nvSpPr>
        <p:spPr>
          <a:xfrm>
            <a:off x="1008187" y="2196095"/>
            <a:ext cx="9705305" cy="3046988"/>
          </a:xfrm>
          <a:prstGeom prst="rect">
            <a:avLst/>
          </a:prstGeom>
        </p:spPr>
        <p:txBody>
          <a:bodyPr wrap="square">
            <a:spAutoFit/>
          </a:bodyPr>
          <a:lstStyle/>
          <a:p>
            <a:pPr>
              <a:buFont typeface="Wingdings 2" panose="05020102010507070707" pitchFamily="18" charset="2"/>
              <a:buNone/>
            </a:pPr>
            <a:r>
              <a:rPr lang="id-ID" sz="2400" dirty="0"/>
              <a:t>#include &lt;stdio.h&gt; </a:t>
            </a:r>
          </a:p>
          <a:p>
            <a:pPr>
              <a:buFont typeface="Wingdings 2" panose="05020102010507070707" pitchFamily="18" charset="2"/>
              <a:buNone/>
            </a:pPr>
            <a:r>
              <a:rPr lang="id-ID" sz="2400" dirty="0"/>
              <a:t>void main(){ </a:t>
            </a:r>
          </a:p>
          <a:p>
            <a:pPr>
              <a:buFont typeface="Wingdings 2" panose="05020102010507070707" pitchFamily="18" charset="2"/>
              <a:buNone/>
            </a:pPr>
            <a:r>
              <a:rPr lang="id-ID" sz="2400" dirty="0"/>
              <a:t>char huruf; </a:t>
            </a:r>
          </a:p>
          <a:p>
            <a:pPr>
              <a:buFont typeface="Wingdings 2" panose="05020102010507070707" pitchFamily="18" charset="2"/>
              <a:buNone/>
            </a:pPr>
            <a:r>
              <a:rPr lang="id-ID" sz="2400" dirty="0"/>
              <a:t>scanf(“%c”,&amp;huruf);</a:t>
            </a:r>
          </a:p>
          <a:p>
            <a:pPr>
              <a:buFont typeface="Wingdings 2" panose="05020102010507070707" pitchFamily="18" charset="2"/>
              <a:buNone/>
            </a:pPr>
            <a:r>
              <a:rPr lang="id-ID" sz="2400" dirty="0"/>
              <a:t>if (huruf == </a:t>
            </a:r>
            <a:r>
              <a:rPr lang="en-US" sz="2400" dirty="0" smtClean="0"/>
              <a:t>‘a’</a:t>
            </a:r>
            <a:r>
              <a:rPr lang="id-ID" sz="2400" dirty="0" smtClean="0"/>
              <a:t> </a:t>
            </a:r>
            <a:r>
              <a:rPr lang="id-ID" sz="2400" dirty="0"/>
              <a:t>|| huruf = </a:t>
            </a:r>
            <a:r>
              <a:rPr lang="en-US" sz="2400" dirty="0" smtClean="0"/>
              <a:t>‘</a:t>
            </a:r>
            <a:r>
              <a:rPr lang="en-US" sz="2400" dirty="0" err="1" smtClean="0"/>
              <a:t>i</a:t>
            </a:r>
            <a:r>
              <a:rPr lang="en-US" sz="2400" dirty="0" smtClean="0"/>
              <a:t>’</a:t>
            </a:r>
            <a:r>
              <a:rPr lang="id-ID" sz="2400" dirty="0" smtClean="0"/>
              <a:t> </a:t>
            </a:r>
            <a:r>
              <a:rPr lang="id-ID" sz="2400" dirty="0"/>
              <a:t>|| huruf = „u‟ || huruf ==‟e‟ || huruf == „o‟)</a:t>
            </a:r>
          </a:p>
          <a:p>
            <a:pPr>
              <a:buFont typeface="Wingdings 2" panose="05020102010507070707" pitchFamily="18" charset="2"/>
              <a:buNone/>
            </a:pPr>
            <a:r>
              <a:rPr lang="id-ID" sz="2400" dirty="0"/>
              <a:t>printf (“Huruf Hidup”);</a:t>
            </a:r>
          </a:p>
          <a:p>
            <a:pPr>
              <a:buFont typeface="Wingdings 2" panose="05020102010507070707" pitchFamily="18" charset="2"/>
              <a:buNone/>
            </a:pPr>
            <a:r>
              <a:rPr lang="id-ID" sz="2400" dirty="0"/>
              <a:t> }</a:t>
            </a:r>
          </a:p>
          <a:p>
            <a:pPr>
              <a:buFont typeface="Wingdings 2" panose="05020102010507070707" pitchFamily="18" charset="2"/>
              <a:buNone/>
            </a:pPr>
            <a:endParaRPr lang="id-ID" sz="2400" dirty="0"/>
          </a:p>
        </p:txBody>
      </p:sp>
    </p:spTree>
    <p:extLst>
      <p:ext uri="{BB962C8B-B14F-4D97-AF65-F5344CB8AC3E}">
        <p14:creationId xmlns:p14="http://schemas.microsoft.com/office/powerpoint/2010/main" val="22152002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071" y="-62"/>
            <a:ext cx="12192000" cy="1955409"/>
            <a:chOff x="14071" y="-62"/>
            <a:chExt cx="12192000" cy="1955409"/>
          </a:xfrm>
        </p:grpSpPr>
        <p:sp>
          <p:nvSpPr>
            <p:cNvPr id="4" name="Rectangle 3"/>
            <p:cNvSpPr/>
            <p:nvPr/>
          </p:nvSpPr>
          <p:spPr>
            <a:xfrm>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Isosceles Triangle 5"/>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Gambar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97" y="319932"/>
            <a:ext cx="1123165" cy="125756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grpSp>
        <p:nvGrpSpPr>
          <p:cNvPr id="8" name="Group 7"/>
          <p:cNvGrpSpPr/>
          <p:nvPr/>
        </p:nvGrpSpPr>
        <p:grpSpPr>
          <a:xfrm rot="10800000">
            <a:off x="0" y="5824025"/>
            <a:ext cx="12192000" cy="1033974"/>
            <a:chOff x="14071" y="-62"/>
            <a:chExt cx="12192000" cy="1955409"/>
          </a:xfrm>
        </p:grpSpPr>
        <p:sp>
          <p:nvSpPr>
            <p:cNvPr id="9" name="Rectangle 8"/>
            <p:cNvSpPr/>
            <p:nvPr/>
          </p:nvSpPr>
          <p:spPr>
            <a:xfrm flipV="1">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BAHASA C</a:t>
              </a:r>
              <a:endParaRPr lang="en-US" b="1" dirty="0">
                <a:solidFill>
                  <a:schemeClr val="tx1"/>
                </a:solidFill>
              </a:endParaRPr>
            </a:p>
          </p:txBody>
        </p:sp>
        <p:sp>
          <p:nvSpPr>
            <p:cNvPr id="10" name="Isosceles Triangle 9"/>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1639359" y="0"/>
            <a:ext cx="2149948" cy="523220"/>
          </a:xfrm>
          <a:prstGeom prst="rect">
            <a:avLst/>
          </a:prstGeom>
          <a:noFill/>
        </p:spPr>
        <p:txBody>
          <a:bodyPr wrap="none" lIns="91440" tIns="45720" rIns="91440" bIns="45720">
            <a:spAutoFit/>
          </a:bodyPr>
          <a:lstStyle/>
          <a:p>
            <a:r>
              <a:rPr lang="en-US" sz="2800" dirty="0" err="1" smtClean="0">
                <a:ln w="0"/>
                <a:effectLst>
                  <a:outerShdw blurRad="38100" dist="19050" dir="2700000" algn="tl" rotWithShape="0">
                    <a:schemeClr val="dk1">
                      <a:alpha val="40000"/>
                    </a:schemeClr>
                  </a:outerShdw>
                </a:effectLst>
                <a:latin typeface="Impact" panose="020B0806030902050204" pitchFamily="34" charset="0"/>
              </a:rPr>
              <a:t>Materi</a:t>
            </a:r>
            <a:r>
              <a:rPr lang="en-US" sz="2800" dirty="0" smtClean="0">
                <a:ln w="0"/>
                <a:effectLst>
                  <a:outerShdw blurRad="38100" dist="19050" dir="2700000" algn="tl" rotWithShape="0">
                    <a:schemeClr val="dk1">
                      <a:alpha val="40000"/>
                    </a:schemeClr>
                  </a:outerShdw>
                </a:effectLst>
                <a:latin typeface="Impact" panose="020B0806030902050204" pitchFamily="34" charset="0"/>
              </a:rPr>
              <a:t> </a:t>
            </a:r>
            <a:r>
              <a:rPr lang="en-US" sz="2800" dirty="0" err="1" smtClean="0">
                <a:ln w="0"/>
                <a:effectLst>
                  <a:outerShdw blurRad="38100" dist="19050" dir="2700000" algn="tl" rotWithShape="0">
                    <a:schemeClr val="dk1">
                      <a:alpha val="40000"/>
                    </a:schemeClr>
                  </a:outerShdw>
                </a:effectLst>
                <a:latin typeface="Impact" panose="020B0806030902050204" pitchFamily="34" charset="0"/>
              </a:rPr>
              <a:t>Kuliah</a:t>
            </a:r>
            <a:endParaRPr lang="en-US" sz="28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2" name="Rectangle 11"/>
          <p:cNvSpPr/>
          <p:nvPr/>
        </p:nvSpPr>
        <p:spPr>
          <a:xfrm>
            <a:off x="1639359" y="406733"/>
            <a:ext cx="7997010" cy="707886"/>
          </a:xfrm>
          <a:prstGeom prst="rect">
            <a:avLst/>
          </a:prstGeom>
          <a:noFill/>
        </p:spPr>
        <p:txBody>
          <a:bodyPr wrap="square" lIns="91440" tIns="45720" rIns="91440" bIns="45720">
            <a:spAutoFit/>
          </a:bodyPr>
          <a:lstStyle/>
          <a:p>
            <a:r>
              <a:rPr lang="en-US" sz="4000" dirty="0" err="1" smtClean="0">
                <a:ln w="0"/>
                <a:effectLst>
                  <a:outerShdw blurRad="38100" dist="19050" dir="2700000" algn="tl" rotWithShape="0">
                    <a:schemeClr val="dk1">
                      <a:alpha val="40000"/>
                    </a:schemeClr>
                  </a:outerShdw>
                </a:effectLst>
                <a:latin typeface="Impact" panose="020B0806030902050204" pitchFamily="34" charset="0"/>
              </a:rPr>
              <a:t>Algoritma</a:t>
            </a:r>
            <a:r>
              <a:rPr lang="en-US" sz="4000" dirty="0" smtClean="0">
                <a:ln w="0"/>
                <a:effectLst>
                  <a:outerShdw blurRad="38100" dist="19050" dir="2700000" algn="tl" rotWithShape="0">
                    <a:schemeClr val="dk1">
                      <a:alpha val="40000"/>
                    </a:schemeClr>
                  </a:outerShdw>
                </a:effectLst>
                <a:latin typeface="Impact" panose="020B0806030902050204" pitchFamily="34" charset="0"/>
              </a:rPr>
              <a:t> Dan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Pemograman</a:t>
            </a:r>
            <a:r>
              <a:rPr lang="en-US" sz="4000" dirty="0" smtClean="0">
                <a:ln w="0"/>
                <a:effectLst>
                  <a:outerShdw blurRad="38100" dist="19050" dir="2700000" algn="tl" rotWithShape="0">
                    <a:schemeClr val="dk1">
                      <a:alpha val="40000"/>
                    </a:schemeClr>
                  </a:outerShdw>
                </a:effectLst>
                <a:latin typeface="Impact" panose="020B0806030902050204" pitchFamily="34" charset="0"/>
              </a:rPr>
              <a:t>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Dasar</a:t>
            </a:r>
            <a:endParaRPr lang="en-US" sz="40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5" name="Snip Diagonal Corner Rectangle 14"/>
          <p:cNvSpPr/>
          <p:nvPr/>
        </p:nvSpPr>
        <p:spPr>
          <a:xfrm>
            <a:off x="7169426" y="1329389"/>
            <a:ext cx="4346713" cy="461665"/>
          </a:xfrm>
          <a:prstGeom prst="snip2Diag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484884" y="1290519"/>
            <a:ext cx="2884957" cy="461665"/>
          </a:xfrm>
          <a:prstGeom prst="rect">
            <a:avLst/>
          </a:prstGeom>
          <a:noFill/>
        </p:spPr>
        <p:txBody>
          <a:bodyPr wrap="none" rtlCol="0">
            <a:spAutoFit/>
          </a:bodyPr>
          <a:lstStyle/>
          <a:p>
            <a:r>
              <a:rPr lang="en-US" sz="2400" dirty="0" err="1" smtClean="0"/>
              <a:t>Percabangan</a:t>
            </a:r>
            <a:r>
              <a:rPr lang="en-US" sz="2400" dirty="0" smtClean="0"/>
              <a:t> Tunggal</a:t>
            </a:r>
            <a:r>
              <a:rPr lang="en-US" sz="2400" b="1" dirty="0" smtClean="0"/>
              <a:t> </a:t>
            </a:r>
            <a:endParaRPr lang="en-US" sz="2400" dirty="0">
              <a:latin typeface="Impact" panose="020B0806030902050204" pitchFamily="34" charset="0"/>
            </a:endParaRPr>
          </a:p>
        </p:txBody>
      </p:sp>
      <p:sp>
        <p:nvSpPr>
          <p:cNvPr id="2" name="Rectangle 1"/>
          <p:cNvSpPr/>
          <p:nvPr/>
        </p:nvSpPr>
        <p:spPr>
          <a:xfrm>
            <a:off x="1008187" y="2196095"/>
            <a:ext cx="9705305" cy="1200329"/>
          </a:xfrm>
          <a:prstGeom prst="rect">
            <a:avLst/>
          </a:prstGeom>
        </p:spPr>
        <p:txBody>
          <a:bodyPr wrap="square">
            <a:spAutoFit/>
          </a:bodyPr>
          <a:lstStyle/>
          <a:p>
            <a:r>
              <a:rPr lang="id-ID" sz="2400" dirty="0"/>
              <a:t>Program membaca apakah bilangan yang diinput habis dibagi 2 atau tidak, apabila habis dibagi 2 maka program akan menuliskan “Bilangan genap” dan bukan maka program tidak akan menjalankan apapun</a:t>
            </a:r>
          </a:p>
        </p:txBody>
      </p:sp>
    </p:spTree>
    <p:extLst>
      <p:ext uri="{BB962C8B-B14F-4D97-AF65-F5344CB8AC3E}">
        <p14:creationId xmlns:p14="http://schemas.microsoft.com/office/powerpoint/2010/main" val="27926114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4071" y="-62"/>
            <a:ext cx="12192000" cy="1955409"/>
            <a:chOff x="14071" y="-62"/>
            <a:chExt cx="12192000" cy="1955409"/>
          </a:xfrm>
        </p:grpSpPr>
        <p:sp>
          <p:nvSpPr>
            <p:cNvPr id="4" name="Rectangle 3"/>
            <p:cNvSpPr/>
            <p:nvPr/>
          </p:nvSpPr>
          <p:spPr>
            <a:xfrm>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Isosceles Triangle 5"/>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Gambar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97" y="319932"/>
            <a:ext cx="1123165" cy="125756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grpSp>
        <p:nvGrpSpPr>
          <p:cNvPr id="8" name="Group 7"/>
          <p:cNvGrpSpPr/>
          <p:nvPr/>
        </p:nvGrpSpPr>
        <p:grpSpPr>
          <a:xfrm rot="10800000">
            <a:off x="0" y="5824025"/>
            <a:ext cx="12192000" cy="1033974"/>
            <a:chOff x="14071" y="-62"/>
            <a:chExt cx="12192000" cy="1955409"/>
          </a:xfrm>
        </p:grpSpPr>
        <p:sp>
          <p:nvSpPr>
            <p:cNvPr id="9" name="Rectangle 8"/>
            <p:cNvSpPr/>
            <p:nvPr/>
          </p:nvSpPr>
          <p:spPr>
            <a:xfrm flipV="1">
              <a:off x="14071" y="-62"/>
              <a:ext cx="12192000" cy="1153551"/>
            </a:xfrm>
            <a:prstGeom prst="rect">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BAHASA C</a:t>
              </a:r>
              <a:endParaRPr lang="en-US" b="1" dirty="0">
                <a:solidFill>
                  <a:schemeClr val="tx1"/>
                </a:solidFill>
              </a:endParaRPr>
            </a:p>
          </p:txBody>
        </p:sp>
        <p:sp>
          <p:nvSpPr>
            <p:cNvPr id="10" name="Isosceles Triangle 9"/>
            <p:cNvSpPr/>
            <p:nvPr/>
          </p:nvSpPr>
          <p:spPr>
            <a:xfrm rot="10800000">
              <a:off x="11197883" y="1153489"/>
              <a:ext cx="994117" cy="801858"/>
            </a:xfrm>
            <a:prstGeom prst="triangle">
              <a:avLst>
                <a:gd name="adj" fmla="val 0"/>
              </a:avLst>
            </a:prstGeom>
            <a:solidFill>
              <a:srgbClr val="FFF4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1639359" y="0"/>
            <a:ext cx="2149948" cy="523220"/>
          </a:xfrm>
          <a:prstGeom prst="rect">
            <a:avLst/>
          </a:prstGeom>
          <a:noFill/>
        </p:spPr>
        <p:txBody>
          <a:bodyPr wrap="none" lIns="91440" tIns="45720" rIns="91440" bIns="45720">
            <a:spAutoFit/>
          </a:bodyPr>
          <a:lstStyle/>
          <a:p>
            <a:r>
              <a:rPr lang="en-US" sz="2800" dirty="0" err="1" smtClean="0">
                <a:ln w="0"/>
                <a:effectLst>
                  <a:outerShdw blurRad="38100" dist="19050" dir="2700000" algn="tl" rotWithShape="0">
                    <a:schemeClr val="dk1">
                      <a:alpha val="40000"/>
                    </a:schemeClr>
                  </a:outerShdw>
                </a:effectLst>
                <a:latin typeface="Impact" panose="020B0806030902050204" pitchFamily="34" charset="0"/>
              </a:rPr>
              <a:t>Materi</a:t>
            </a:r>
            <a:r>
              <a:rPr lang="en-US" sz="2800" dirty="0" smtClean="0">
                <a:ln w="0"/>
                <a:effectLst>
                  <a:outerShdw blurRad="38100" dist="19050" dir="2700000" algn="tl" rotWithShape="0">
                    <a:schemeClr val="dk1">
                      <a:alpha val="40000"/>
                    </a:schemeClr>
                  </a:outerShdw>
                </a:effectLst>
                <a:latin typeface="Impact" panose="020B0806030902050204" pitchFamily="34" charset="0"/>
              </a:rPr>
              <a:t> </a:t>
            </a:r>
            <a:r>
              <a:rPr lang="en-US" sz="2800" dirty="0" err="1" smtClean="0">
                <a:ln w="0"/>
                <a:effectLst>
                  <a:outerShdw blurRad="38100" dist="19050" dir="2700000" algn="tl" rotWithShape="0">
                    <a:schemeClr val="dk1">
                      <a:alpha val="40000"/>
                    </a:schemeClr>
                  </a:outerShdw>
                </a:effectLst>
                <a:latin typeface="Impact" panose="020B0806030902050204" pitchFamily="34" charset="0"/>
              </a:rPr>
              <a:t>Kuliah</a:t>
            </a:r>
            <a:endParaRPr lang="en-US" sz="28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2" name="Rectangle 11"/>
          <p:cNvSpPr/>
          <p:nvPr/>
        </p:nvSpPr>
        <p:spPr>
          <a:xfrm>
            <a:off x="1639359" y="406733"/>
            <a:ext cx="7997010" cy="707886"/>
          </a:xfrm>
          <a:prstGeom prst="rect">
            <a:avLst/>
          </a:prstGeom>
          <a:noFill/>
        </p:spPr>
        <p:txBody>
          <a:bodyPr wrap="square" lIns="91440" tIns="45720" rIns="91440" bIns="45720">
            <a:spAutoFit/>
          </a:bodyPr>
          <a:lstStyle/>
          <a:p>
            <a:r>
              <a:rPr lang="en-US" sz="4000" dirty="0" err="1" smtClean="0">
                <a:ln w="0"/>
                <a:effectLst>
                  <a:outerShdw blurRad="38100" dist="19050" dir="2700000" algn="tl" rotWithShape="0">
                    <a:schemeClr val="dk1">
                      <a:alpha val="40000"/>
                    </a:schemeClr>
                  </a:outerShdw>
                </a:effectLst>
                <a:latin typeface="Impact" panose="020B0806030902050204" pitchFamily="34" charset="0"/>
              </a:rPr>
              <a:t>Algoritma</a:t>
            </a:r>
            <a:r>
              <a:rPr lang="en-US" sz="4000" dirty="0" smtClean="0">
                <a:ln w="0"/>
                <a:effectLst>
                  <a:outerShdw blurRad="38100" dist="19050" dir="2700000" algn="tl" rotWithShape="0">
                    <a:schemeClr val="dk1">
                      <a:alpha val="40000"/>
                    </a:schemeClr>
                  </a:outerShdw>
                </a:effectLst>
                <a:latin typeface="Impact" panose="020B0806030902050204" pitchFamily="34" charset="0"/>
              </a:rPr>
              <a:t> Dan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Pemograman</a:t>
            </a:r>
            <a:r>
              <a:rPr lang="en-US" sz="4000" dirty="0" smtClean="0">
                <a:ln w="0"/>
                <a:effectLst>
                  <a:outerShdw blurRad="38100" dist="19050" dir="2700000" algn="tl" rotWithShape="0">
                    <a:schemeClr val="dk1">
                      <a:alpha val="40000"/>
                    </a:schemeClr>
                  </a:outerShdw>
                </a:effectLst>
                <a:latin typeface="Impact" panose="020B0806030902050204" pitchFamily="34" charset="0"/>
              </a:rPr>
              <a:t> </a:t>
            </a:r>
            <a:r>
              <a:rPr lang="en-US" sz="4000" dirty="0" err="1" smtClean="0">
                <a:ln w="0"/>
                <a:effectLst>
                  <a:outerShdw blurRad="38100" dist="19050" dir="2700000" algn="tl" rotWithShape="0">
                    <a:schemeClr val="dk1">
                      <a:alpha val="40000"/>
                    </a:schemeClr>
                  </a:outerShdw>
                </a:effectLst>
                <a:latin typeface="Impact" panose="020B0806030902050204" pitchFamily="34" charset="0"/>
              </a:rPr>
              <a:t>Dasar</a:t>
            </a:r>
            <a:endParaRPr lang="en-US" sz="4000" b="0" cap="none" spc="0" dirty="0">
              <a:ln w="0"/>
              <a:solidFill>
                <a:schemeClr val="tx1"/>
              </a:solidFill>
              <a:effectLst>
                <a:outerShdw blurRad="38100" dist="19050" dir="2700000" algn="tl" rotWithShape="0">
                  <a:schemeClr val="dk1">
                    <a:alpha val="40000"/>
                  </a:schemeClr>
                </a:outerShdw>
              </a:effectLst>
              <a:latin typeface="Impact" panose="020B0806030902050204" pitchFamily="34" charset="0"/>
            </a:endParaRPr>
          </a:p>
        </p:txBody>
      </p:sp>
      <p:sp>
        <p:nvSpPr>
          <p:cNvPr id="15" name="Snip Diagonal Corner Rectangle 14"/>
          <p:cNvSpPr/>
          <p:nvPr/>
        </p:nvSpPr>
        <p:spPr>
          <a:xfrm>
            <a:off x="7169426" y="1329389"/>
            <a:ext cx="4346713" cy="461665"/>
          </a:xfrm>
          <a:prstGeom prst="snip2Diag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484884" y="1290519"/>
            <a:ext cx="2884957" cy="461665"/>
          </a:xfrm>
          <a:prstGeom prst="rect">
            <a:avLst/>
          </a:prstGeom>
          <a:noFill/>
        </p:spPr>
        <p:txBody>
          <a:bodyPr wrap="none" rtlCol="0">
            <a:spAutoFit/>
          </a:bodyPr>
          <a:lstStyle/>
          <a:p>
            <a:r>
              <a:rPr lang="en-US" sz="2400" dirty="0" err="1" smtClean="0"/>
              <a:t>Percabangan</a:t>
            </a:r>
            <a:r>
              <a:rPr lang="en-US" sz="2400" dirty="0" smtClean="0"/>
              <a:t> Tunggal</a:t>
            </a:r>
            <a:r>
              <a:rPr lang="en-US" sz="2400" b="1" dirty="0" smtClean="0"/>
              <a:t> </a:t>
            </a:r>
            <a:endParaRPr lang="en-US" sz="2400" dirty="0">
              <a:latin typeface="Impact" panose="020B0806030902050204" pitchFamily="34" charset="0"/>
            </a:endParaRPr>
          </a:p>
        </p:txBody>
      </p:sp>
      <p:sp>
        <p:nvSpPr>
          <p:cNvPr id="2" name="Rectangle 1"/>
          <p:cNvSpPr/>
          <p:nvPr/>
        </p:nvSpPr>
        <p:spPr>
          <a:xfrm>
            <a:off x="1008187" y="2196095"/>
            <a:ext cx="9705305" cy="3785652"/>
          </a:xfrm>
          <a:prstGeom prst="rect">
            <a:avLst/>
          </a:prstGeom>
        </p:spPr>
        <p:txBody>
          <a:bodyPr wrap="square">
            <a:spAutoFit/>
          </a:bodyPr>
          <a:lstStyle/>
          <a:p>
            <a:pPr>
              <a:buFont typeface="Wingdings 2" panose="05020102010507070707" pitchFamily="18" charset="2"/>
              <a:buNone/>
            </a:pPr>
            <a:r>
              <a:rPr lang="id-ID" sz="2400" dirty="0"/>
              <a:t>#include &lt;stdio.h&gt; </a:t>
            </a:r>
          </a:p>
          <a:p>
            <a:pPr>
              <a:buFont typeface="Wingdings 2" panose="05020102010507070707" pitchFamily="18" charset="2"/>
              <a:buNone/>
            </a:pPr>
            <a:r>
              <a:rPr lang="id-ID" sz="2400" dirty="0"/>
              <a:t>void main()</a:t>
            </a:r>
          </a:p>
          <a:p>
            <a:pPr>
              <a:buFont typeface="Wingdings 2" panose="05020102010507070707" pitchFamily="18" charset="2"/>
              <a:buNone/>
            </a:pPr>
            <a:r>
              <a:rPr lang="id-ID" sz="2400" dirty="0"/>
              <a:t>{</a:t>
            </a:r>
          </a:p>
          <a:p>
            <a:pPr>
              <a:buFont typeface="Wingdings 2" panose="05020102010507070707" pitchFamily="18" charset="2"/>
              <a:buNone/>
            </a:pPr>
            <a:r>
              <a:rPr lang="id-ID" sz="2400" dirty="0"/>
              <a:t> int angka; </a:t>
            </a:r>
          </a:p>
          <a:p>
            <a:pPr>
              <a:buFont typeface="Wingdings 2" panose="05020102010507070707" pitchFamily="18" charset="2"/>
              <a:buNone/>
            </a:pPr>
            <a:r>
              <a:rPr lang="id-ID" sz="2400" dirty="0"/>
              <a:t>scanf(“%d”,&amp;angka);</a:t>
            </a:r>
          </a:p>
          <a:p>
            <a:pPr>
              <a:buFont typeface="Wingdings 2" panose="05020102010507070707" pitchFamily="18" charset="2"/>
              <a:buNone/>
            </a:pPr>
            <a:r>
              <a:rPr lang="id-ID" sz="2400" dirty="0"/>
              <a:t> if (angka % 2 == 0) </a:t>
            </a:r>
          </a:p>
          <a:p>
            <a:pPr>
              <a:buFont typeface="Wingdings 2" panose="05020102010507070707" pitchFamily="18" charset="2"/>
              <a:buNone/>
            </a:pPr>
            <a:r>
              <a:rPr lang="id-ID" sz="2400" dirty="0"/>
              <a:t>printf (“Bilangan Genap”);</a:t>
            </a:r>
          </a:p>
          <a:p>
            <a:pPr>
              <a:buFont typeface="Wingdings 2" panose="05020102010507070707" pitchFamily="18" charset="2"/>
              <a:buNone/>
            </a:pPr>
            <a:r>
              <a:rPr lang="id-ID" sz="2400" dirty="0"/>
              <a:t>}</a:t>
            </a:r>
          </a:p>
          <a:p>
            <a:pPr>
              <a:buFont typeface="Wingdings 2" panose="05020102010507070707" pitchFamily="18" charset="2"/>
              <a:buNone/>
            </a:pPr>
            <a:r>
              <a:rPr lang="id-ID" sz="2400" dirty="0"/>
              <a:t> </a:t>
            </a:r>
          </a:p>
          <a:p>
            <a:pPr>
              <a:buFont typeface="Wingdings 2" panose="05020102010507070707" pitchFamily="18" charset="2"/>
              <a:buNone/>
            </a:pPr>
            <a:endParaRPr lang="id-ID" sz="2400" dirty="0"/>
          </a:p>
        </p:txBody>
      </p:sp>
    </p:spTree>
    <p:extLst>
      <p:ext uri="{BB962C8B-B14F-4D97-AF65-F5344CB8AC3E}">
        <p14:creationId xmlns:p14="http://schemas.microsoft.com/office/powerpoint/2010/main" val="36219919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710</TotalTime>
  <Words>848</Words>
  <Application>Microsoft Office PowerPoint</Application>
  <PresentationFormat>Widescreen</PresentationFormat>
  <Paragraphs>214</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Impact</vt:lpstr>
      <vt:lpstr>Wingdings 2</vt:lpstr>
      <vt:lpstr>Office Theme</vt:lpstr>
      <vt:lpstr>Algoritma dan Pemograman Dasar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 Dan Pemograman Dasar</dc:title>
  <dc:creator>hd</dc:creator>
  <cp:lastModifiedBy>sabir</cp:lastModifiedBy>
  <cp:revision>58</cp:revision>
  <dcterms:created xsi:type="dcterms:W3CDTF">2018-10-04T02:02:32Z</dcterms:created>
  <dcterms:modified xsi:type="dcterms:W3CDTF">2018-11-05T12:01:34Z</dcterms:modified>
</cp:coreProperties>
</file>