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8"/>
    <p:sldId id="257" r:id="rId29"/>
    <p:sldId id="258" r:id="rId30"/>
    <p:sldId id="259" r:id="rId31"/>
    <p:sldId id="260" r:id="rId32"/>
    <p:sldId id="261" r:id="rId33"/>
    <p:sldId id="262" r:id="rId34"/>
    <p:sldId id="263" r:id="rId35"/>
    <p:sldId id="264" r:id="rId36"/>
    <p:sldId id="265" r:id="rId37"/>
    <p:sldId id="266" r:id="rId3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odec Pro" charset="1" panose="00000500000000000000"/>
      <p:regular r:id="rId10"/>
    </p:embeddedFont>
    <p:embeddedFont>
      <p:font typeface="Codec Pro Bold" charset="1" panose="00000600000000000000"/>
      <p:regular r:id="rId11"/>
    </p:embeddedFont>
    <p:embeddedFont>
      <p:font typeface="Codec Pro Thin" charset="1" panose="00000200000000000000"/>
      <p:regular r:id="rId12"/>
    </p:embeddedFont>
    <p:embeddedFont>
      <p:font typeface="Codec Pro Light" charset="1" panose="00000300000000000000"/>
      <p:regular r:id="rId13"/>
    </p:embeddedFont>
    <p:embeddedFont>
      <p:font typeface="Codec Pro Ultra-Bold" charset="1" panose="00000700000000000000"/>
      <p:regular r:id="rId14"/>
    </p:embeddedFont>
    <p:embeddedFont>
      <p:font typeface="Codec Pro Heavy" charset="1" panose="00000A00000000000000"/>
      <p:regular r:id="rId15"/>
    </p:embeddedFont>
    <p:embeddedFont>
      <p:font typeface="Open Sauce" charset="1" panose="00000500000000000000"/>
      <p:regular r:id="rId16"/>
    </p:embeddedFont>
    <p:embeddedFont>
      <p:font typeface="Open Sauce Bold" charset="1" panose="00000800000000000000"/>
      <p:regular r:id="rId17"/>
    </p:embeddedFont>
    <p:embeddedFont>
      <p:font typeface="Open Sauce Italics" charset="1" panose="00000500000000000000"/>
      <p:regular r:id="rId18"/>
    </p:embeddedFont>
    <p:embeddedFont>
      <p:font typeface="Open Sauce Bold Italics" charset="1" panose="00000800000000000000"/>
      <p:regular r:id="rId19"/>
    </p:embeddedFont>
    <p:embeddedFont>
      <p:font typeface="Open Sauce Light" charset="1" panose="00000400000000000000"/>
      <p:regular r:id="rId20"/>
    </p:embeddedFont>
    <p:embeddedFont>
      <p:font typeface="Open Sauce Light Italics" charset="1" panose="00000400000000000000"/>
      <p:regular r:id="rId21"/>
    </p:embeddedFont>
    <p:embeddedFont>
      <p:font typeface="Open Sauce Medium" charset="1" panose="00000600000000000000"/>
      <p:regular r:id="rId22"/>
    </p:embeddedFont>
    <p:embeddedFont>
      <p:font typeface="Open Sauce Medium Italics" charset="1" panose="00000600000000000000"/>
      <p:regular r:id="rId23"/>
    </p:embeddedFont>
    <p:embeddedFont>
      <p:font typeface="Open Sauce Semi-Bold" charset="1" panose="00000700000000000000"/>
      <p:regular r:id="rId24"/>
    </p:embeddedFont>
    <p:embeddedFont>
      <p:font typeface="Open Sauce Semi-Bold Italics" charset="1" panose="00000700000000000000"/>
      <p:regular r:id="rId25"/>
    </p:embeddedFont>
    <p:embeddedFont>
      <p:font typeface="Open Sauce Heavy" charset="1" panose="00000A00000000000000"/>
      <p:regular r:id="rId26"/>
    </p:embeddedFont>
    <p:embeddedFont>
      <p:font typeface="Open Sauce Heavy Italics" charset="1" panose="00000A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slides/slide1.xml" Type="http://schemas.openxmlformats.org/officeDocument/2006/relationships/slide"/><Relationship Id="rId29" Target="slides/slide2.xml" Type="http://schemas.openxmlformats.org/officeDocument/2006/relationships/slide"/><Relationship Id="rId3" Target="viewProps.xml" Type="http://schemas.openxmlformats.org/officeDocument/2006/relationships/viewProps"/><Relationship Id="rId30" Target="slides/slide3.xml" Type="http://schemas.openxmlformats.org/officeDocument/2006/relationships/slide"/><Relationship Id="rId31" Target="slides/slide4.xml" Type="http://schemas.openxmlformats.org/officeDocument/2006/relationships/slide"/><Relationship Id="rId32" Target="slides/slide5.xml" Type="http://schemas.openxmlformats.org/officeDocument/2006/relationships/slide"/><Relationship Id="rId33" Target="slides/slide6.xml" Type="http://schemas.openxmlformats.org/officeDocument/2006/relationships/slide"/><Relationship Id="rId34" Target="slides/slide7.xml" Type="http://schemas.openxmlformats.org/officeDocument/2006/relationships/slide"/><Relationship Id="rId35" Target="slides/slide8.xml" Type="http://schemas.openxmlformats.org/officeDocument/2006/relationships/slide"/><Relationship Id="rId36" Target="slides/slide9.xml" Type="http://schemas.openxmlformats.org/officeDocument/2006/relationships/slide"/><Relationship Id="rId37" Target="slides/slide10.xml" Type="http://schemas.openxmlformats.org/officeDocument/2006/relationships/slide"/><Relationship Id="rId38" Target="slides/slide11.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https://www.kaggle.com/datasets/team-ai/spam-text-message-classification/data" TargetMode="External" Type="http://schemas.openxmlformats.org/officeDocument/2006/relationships/hyperlink"/></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6.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4BFDD">
                <a:alpha val="100000"/>
              </a:srgbClr>
            </a:gs>
            <a:gs pos="50000">
              <a:srgbClr val="FFFFFF">
                <a:alpha val="100000"/>
              </a:srgbClr>
            </a:gs>
            <a:gs pos="100000">
              <a:srgbClr val="FFF7CF">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9063" y="0"/>
                  </a:moveTo>
                  <a:lnTo>
                    <a:pt x="4265663" y="0"/>
                  </a:lnTo>
                  <a:cubicBezTo>
                    <a:pt x="4268067" y="0"/>
                    <a:pt x="4270372" y="955"/>
                    <a:pt x="4272071" y="2654"/>
                  </a:cubicBezTo>
                  <a:cubicBezTo>
                    <a:pt x="4273771" y="4354"/>
                    <a:pt x="4274726" y="6659"/>
                    <a:pt x="4274726" y="9063"/>
                  </a:cubicBezTo>
                  <a:lnTo>
                    <a:pt x="4274726" y="2158404"/>
                  </a:lnTo>
                  <a:cubicBezTo>
                    <a:pt x="4274726" y="2160807"/>
                    <a:pt x="4273771" y="2163113"/>
                    <a:pt x="4272071" y="2164812"/>
                  </a:cubicBezTo>
                  <a:cubicBezTo>
                    <a:pt x="4270372" y="2166512"/>
                    <a:pt x="4268067" y="2167467"/>
                    <a:pt x="4265663" y="2167467"/>
                  </a:cubicBezTo>
                  <a:lnTo>
                    <a:pt x="9063" y="2167467"/>
                  </a:lnTo>
                  <a:cubicBezTo>
                    <a:pt x="6659" y="2167467"/>
                    <a:pt x="4354" y="2166512"/>
                    <a:pt x="2654" y="2164812"/>
                  </a:cubicBezTo>
                  <a:cubicBezTo>
                    <a:pt x="955" y="2163113"/>
                    <a:pt x="0" y="2160807"/>
                    <a:pt x="0" y="2158404"/>
                  </a:cubicBezTo>
                  <a:lnTo>
                    <a:pt x="0" y="9063"/>
                  </a:lnTo>
                  <a:cubicBezTo>
                    <a:pt x="0" y="6659"/>
                    <a:pt x="955" y="4354"/>
                    <a:pt x="2654" y="2654"/>
                  </a:cubicBezTo>
                  <a:cubicBezTo>
                    <a:pt x="4354" y="955"/>
                    <a:pt x="6659" y="0"/>
                    <a:pt x="9063" y="0"/>
                  </a:cubicBezTo>
                  <a:close/>
                </a:path>
              </a:pathLst>
            </a:custGeom>
            <a:solidFill>
              <a:srgbClr val="000000">
                <a:alpha val="0"/>
              </a:srgbClr>
            </a:solidFill>
            <a:ln w="28575" cap="sq">
              <a:solidFill>
                <a:srgbClr val="084C6E"/>
              </a:solidFill>
              <a:prstDash val="solid"/>
              <a:miter/>
            </a:ln>
          </p:spPr>
        </p:sp>
        <p:sp>
          <p:nvSpPr>
            <p:cNvPr name="TextBox 4" id="4"/>
            <p:cNvSpPr txBox="true"/>
            <p:nvPr/>
          </p:nvSpPr>
          <p:spPr>
            <a:xfrm>
              <a:off x="0" y="-28575"/>
              <a:ext cx="4274726" cy="2196042"/>
            </a:xfrm>
            <a:prstGeom prst="rect">
              <a:avLst/>
            </a:prstGeom>
          </p:spPr>
          <p:txBody>
            <a:bodyPr anchor="ctr" rtlCol="false" tIns="50800" lIns="50800" bIns="50800" rIns="50800"/>
            <a:lstStyle/>
            <a:p>
              <a:pPr algn="ctr">
                <a:lnSpc>
                  <a:spcPts val="2590"/>
                </a:lnSpc>
              </a:pPr>
            </a:p>
          </p:txBody>
        </p:sp>
      </p:grpSp>
      <p:sp>
        <p:nvSpPr>
          <p:cNvPr name="TextBox 5" id="5"/>
          <p:cNvSpPr txBox="true"/>
          <p:nvPr/>
        </p:nvSpPr>
        <p:spPr>
          <a:xfrm rot="0">
            <a:off x="4715226" y="3016464"/>
            <a:ext cx="8857547" cy="4073098"/>
          </a:xfrm>
          <a:prstGeom prst="rect">
            <a:avLst/>
          </a:prstGeom>
        </p:spPr>
        <p:txBody>
          <a:bodyPr anchor="t" rtlCol="false" tIns="0" lIns="0" bIns="0" rIns="0">
            <a:spAutoFit/>
          </a:bodyPr>
          <a:lstStyle/>
          <a:p>
            <a:pPr algn="ctr">
              <a:lnSpc>
                <a:spcPts val="15374"/>
              </a:lnSpc>
            </a:pPr>
            <a:r>
              <a:rPr lang="en-US" sz="12811">
                <a:solidFill>
                  <a:srgbClr val="084C6E"/>
                </a:solidFill>
                <a:latin typeface="Codec Pro Bold"/>
              </a:rPr>
              <a:t>NEURAL NETWORK</a:t>
            </a:r>
          </a:p>
        </p:txBody>
      </p:sp>
      <p:sp>
        <p:nvSpPr>
          <p:cNvPr name="Freeform 6" id="6"/>
          <p:cNvSpPr/>
          <p:nvPr/>
        </p:nvSpPr>
        <p:spPr>
          <a:xfrm flipH="false" flipV="false" rot="0">
            <a:off x="2059408" y="1225269"/>
            <a:ext cx="614087" cy="594839"/>
          </a:xfrm>
          <a:custGeom>
            <a:avLst/>
            <a:gdLst/>
            <a:ahLst/>
            <a:cxnLst/>
            <a:rect r="r" b="b" t="t" l="l"/>
            <a:pathLst>
              <a:path h="594839" w="614087">
                <a:moveTo>
                  <a:pt x="0" y="0"/>
                </a:moveTo>
                <a:lnTo>
                  <a:pt x="614087" y="0"/>
                </a:lnTo>
                <a:lnTo>
                  <a:pt x="614087" y="594838"/>
                </a:lnTo>
                <a:lnTo>
                  <a:pt x="0" y="5948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2873520" y="1341868"/>
            <a:ext cx="5328906" cy="400050"/>
          </a:xfrm>
          <a:prstGeom prst="rect">
            <a:avLst/>
          </a:prstGeom>
        </p:spPr>
        <p:txBody>
          <a:bodyPr anchor="t" rtlCol="false" tIns="0" lIns="0" bIns="0" rIns="0">
            <a:spAutoFit/>
          </a:bodyPr>
          <a:lstStyle/>
          <a:p>
            <a:pPr>
              <a:lnSpc>
                <a:spcPts val="2867"/>
              </a:lnSpc>
            </a:pPr>
            <a:r>
              <a:rPr lang="en-US" sz="2389" spc="-47">
                <a:solidFill>
                  <a:srgbClr val="084C6E"/>
                </a:solidFill>
                <a:latin typeface="Codec Pro"/>
              </a:rPr>
              <a:t>KECERDASAN ARTIFISIAL-TUGAS 2</a:t>
            </a:r>
          </a:p>
        </p:txBody>
      </p:sp>
      <p:sp>
        <p:nvSpPr>
          <p:cNvPr name="TextBox 8" id="8"/>
          <p:cNvSpPr txBox="true"/>
          <p:nvPr/>
        </p:nvSpPr>
        <p:spPr>
          <a:xfrm rot="0">
            <a:off x="5334581" y="6984786"/>
            <a:ext cx="7618838" cy="553291"/>
          </a:xfrm>
          <a:prstGeom prst="rect">
            <a:avLst/>
          </a:prstGeom>
        </p:spPr>
        <p:txBody>
          <a:bodyPr anchor="t" rtlCol="false" tIns="0" lIns="0" bIns="0" rIns="0">
            <a:spAutoFit/>
          </a:bodyPr>
          <a:lstStyle/>
          <a:p>
            <a:pPr algn="ctr">
              <a:lnSpc>
                <a:spcPts val="4153"/>
              </a:lnSpc>
            </a:pPr>
            <a:r>
              <a:rPr lang="en-US" sz="2966" spc="-59">
                <a:solidFill>
                  <a:srgbClr val="084C6E"/>
                </a:solidFill>
                <a:latin typeface="Codec Pro"/>
              </a:rPr>
              <a:t>Hadija Humaira-2108107010084</a:t>
            </a:r>
          </a:p>
        </p:txBody>
      </p:sp>
      <p:grpSp>
        <p:nvGrpSpPr>
          <p:cNvPr name="Group 9" id="9"/>
          <p:cNvGrpSpPr/>
          <p:nvPr/>
        </p:nvGrpSpPr>
        <p:grpSpPr>
          <a:xfrm rot="0">
            <a:off x="14753329" y="1379968"/>
            <a:ext cx="1240428" cy="294111"/>
            <a:chOff x="0" y="0"/>
            <a:chExt cx="1653904" cy="392148"/>
          </a:xfrm>
        </p:grpSpPr>
        <p:grpSp>
          <p:nvGrpSpPr>
            <p:cNvPr name="Group 10" id="10"/>
            <p:cNvGrpSpPr/>
            <p:nvPr/>
          </p:nvGrpSpPr>
          <p:grpSpPr>
            <a:xfrm rot="0">
              <a:off x="1261756" y="0"/>
              <a:ext cx="392148" cy="392148"/>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2" id="12"/>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3" id="13"/>
            <p:cNvGrpSpPr/>
            <p:nvPr/>
          </p:nvGrpSpPr>
          <p:grpSpPr>
            <a:xfrm rot="0">
              <a:off x="633448" y="0"/>
              <a:ext cx="392148" cy="392148"/>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5" id="15"/>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6" id="16"/>
            <p:cNvGrpSpPr/>
            <p:nvPr/>
          </p:nvGrpSpPr>
          <p:grpSpPr>
            <a:xfrm rot="0">
              <a:off x="0" y="0"/>
              <a:ext cx="392148" cy="392148"/>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a:ln w="9525" cap="sq">
                <a:solidFill>
                  <a:srgbClr val="000000"/>
                </a:solidFill>
                <a:prstDash val="solid"/>
                <a:miter/>
              </a:ln>
            </p:spPr>
          </p:sp>
          <p:sp>
            <p:nvSpPr>
              <p:cNvPr name="TextBox 18" id="18"/>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sp>
        <p:nvSpPr>
          <p:cNvPr name="AutoShape 19" id="19"/>
          <p:cNvSpPr/>
          <p:nvPr/>
        </p:nvSpPr>
        <p:spPr>
          <a:xfrm>
            <a:off x="1247028" y="1965559"/>
            <a:ext cx="15822467" cy="0"/>
          </a:xfrm>
          <a:prstGeom prst="line">
            <a:avLst/>
          </a:prstGeom>
          <a:ln cap="flat" w="28575">
            <a:solidFill>
              <a:srgbClr val="084C6E"/>
            </a:solidFill>
            <a:prstDash val="solid"/>
            <a:headEnd type="none" len="sm" w="sm"/>
            <a:tailEnd type="none" len="sm" w="sm"/>
          </a:ln>
        </p:spPr>
      </p:sp>
      <p:sp>
        <p:nvSpPr>
          <p:cNvPr name="Freeform 20" id="20"/>
          <p:cNvSpPr/>
          <p:nvPr/>
        </p:nvSpPr>
        <p:spPr>
          <a:xfrm flipH="false" flipV="false" rot="0">
            <a:off x="16349806" y="1225269"/>
            <a:ext cx="603509" cy="603509"/>
          </a:xfrm>
          <a:custGeom>
            <a:avLst/>
            <a:gdLst/>
            <a:ahLst/>
            <a:cxnLst/>
            <a:rect r="r" b="b" t="t" l="l"/>
            <a:pathLst>
              <a:path h="603509" w="603509">
                <a:moveTo>
                  <a:pt x="0" y="0"/>
                </a:moveTo>
                <a:lnTo>
                  <a:pt x="603510" y="0"/>
                </a:lnTo>
                <a:lnTo>
                  <a:pt x="603510" y="603509"/>
                </a:lnTo>
                <a:lnTo>
                  <a:pt x="0" y="6035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true" flipV="false" rot="0">
            <a:off x="1255632" y="1225269"/>
            <a:ext cx="603509" cy="603509"/>
          </a:xfrm>
          <a:custGeom>
            <a:avLst/>
            <a:gdLst/>
            <a:ahLst/>
            <a:cxnLst/>
            <a:rect r="r" b="b" t="t" l="l"/>
            <a:pathLst>
              <a:path h="603509" w="603509">
                <a:moveTo>
                  <a:pt x="603509" y="0"/>
                </a:moveTo>
                <a:lnTo>
                  <a:pt x="0" y="0"/>
                </a:lnTo>
                <a:lnTo>
                  <a:pt x="0" y="603509"/>
                </a:lnTo>
                <a:lnTo>
                  <a:pt x="603509" y="603509"/>
                </a:lnTo>
                <a:lnTo>
                  <a:pt x="60350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4BFDD">
                <a:alpha val="100000"/>
              </a:srgbClr>
            </a:gs>
            <a:gs pos="33333">
              <a:srgbClr val="FFFFFF">
                <a:alpha val="100000"/>
              </a:srgbClr>
            </a:gs>
            <a:gs pos="66667">
              <a:srgbClr val="FFFFFF">
                <a:alpha val="100000"/>
              </a:srgbClr>
            </a:gs>
            <a:gs pos="100000">
              <a:srgbClr val="FFF7CF">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5111585" y="193205"/>
            <a:ext cx="8064830" cy="950732"/>
          </a:xfrm>
          <a:prstGeom prst="rect">
            <a:avLst/>
          </a:prstGeom>
        </p:spPr>
        <p:txBody>
          <a:bodyPr anchor="t" rtlCol="false" tIns="0" lIns="0" bIns="0" rIns="0">
            <a:spAutoFit/>
          </a:bodyPr>
          <a:lstStyle/>
          <a:p>
            <a:pPr algn="ctr" marL="0" indent="0" lvl="0">
              <a:lnSpc>
                <a:spcPts val="6869"/>
              </a:lnSpc>
              <a:spcBef>
                <a:spcPct val="0"/>
              </a:spcBef>
            </a:pPr>
            <a:r>
              <a:rPr lang="en-US" sz="5724">
                <a:solidFill>
                  <a:srgbClr val="084C6E"/>
                </a:solidFill>
                <a:latin typeface="Codec Pro Bold"/>
              </a:rPr>
              <a:t>Jumlah Bobot</a:t>
            </a:r>
          </a:p>
        </p:txBody>
      </p:sp>
      <p:sp>
        <p:nvSpPr>
          <p:cNvPr name="Freeform 3" id="3"/>
          <p:cNvSpPr/>
          <p:nvPr/>
        </p:nvSpPr>
        <p:spPr>
          <a:xfrm flipH="true" flipV="false" rot="0">
            <a:off x="772820" y="711434"/>
            <a:ext cx="634533" cy="634533"/>
          </a:xfrm>
          <a:custGeom>
            <a:avLst/>
            <a:gdLst/>
            <a:ahLst/>
            <a:cxnLst/>
            <a:rect r="r" b="b" t="t" l="l"/>
            <a:pathLst>
              <a:path h="634533" w="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flipV="true">
            <a:off x="3096177" y="1326916"/>
            <a:ext cx="12095646" cy="0"/>
          </a:xfrm>
          <a:prstGeom prst="line">
            <a:avLst/>
          </a:prstGeom>
          <a:ln cap="flat" w="38100">
            <a:solidFill>
              <a:srgbClr val="084C6E"/>
            </a:solidFill>
            <a:prstDash val="solid"/>
            <a:headEnd type="none" len="sm" w="sm"/>
            <a:tailEnd type="none" len="sm" w="sm"/>
          </a:ln>
        </p:spPr>
      </p:sp>
      <p:sp>
        <p:nvSpPr>
          <p:cNvPr name="TextBox 5" id="5"/>
          <p:cNvSpPr txBox="true"/>
          <p:nvPr/>
        </p:nvSpPr>
        <p:spPr>
          <a:xfrm rot="0">
            <a:off x="588204" y="1829773"/>
            <a:ext cx="8555796" cy="7972425"/>
          </a:xfrm>
          <a:prstGeom prst="rect">
            <a:avLst/>
          </a:prstGeom>
        </p:spPr>
        <p:txBody>
          <a:bodyPr anchor="t" rtlCol="false" tIns="0" lIns="0" bIns="0" rIns="0">
            <a:spAutoFit/>
          </a:bodyPr>
          <a:lstStyle/>
          <a:p>
            <a:pPr algn="just" marL="438363" indent="-219182" lvl="1">
              <a:lnSpc>
                <a:spcPts val="2436"/>
              </a:lnSpc>
              <a:buFont typeface="Arial"/>
              <a:buChar char="•"/>
            </a:pPr>
            <a:r>
              <a:rPr lang="en-US" sz="2030">
                <a:solidFill>
                  <a:srgbClr val="084C6E"/>
                </a:solidFill>
                <a:latin typeface="Codec Pro"/>
              </a:rPr>
              <a:t>Lapisan Pertama (128 node):</a:t>
            </a:r>
          </a:p>
          <a:p>
            <a:pPr algn="just" marL="876727" indent="-292242" lvl="2">
              <a:lnSpc>
                <a:spcPts val="2436"/>
              </a:lnSpc>
              <a:buFont typeface="Arial"/>
              <a:buChar char="⚬"/>
            </a:pPr>
            <a:r>
              <a:rPr lang="en-US" sz="2030">
                <a:solidFill>
                  <a:srgbClr val="084C6E"/>
                </a:solidFill>
                <a:latin typeface="Codec Pro"/>
              </a:rPr>
              <a:t>Jumlah bobot pada lapisan pertama = (Jumlah input node) * (Jumlah node pada lapisan pertama) + (Jumlah bias)</a:t>
            </a:r>
          </a:p>
          <a:p>
            <a:pPr algn="just" marL="876727" indent="-292242" lvl="2">
              <a:lnSpc>
                <a:spcPts val="2436"/>
              </a:lnSpc>
              <a:buFont typeface="Arial"/>
              <a:buChar char="⚬"/>
            </a:pPr>
            <a:r>
              <a:rPr lang="en-US" sz="2030">
                <a:solidFill>
                  <a:srgbClr val="084C6E"/>
                </a:solidFill>
                <a:latin typeface="Codec Pro"/>
              </a:rPr>
              <a:t>Jumlah input node berasal dari output dari lapisan Universal Sentence Encoder, yang bergantung pada dimensi embedding USE. Namun, karena trainable=False pada lapisan USE, kita tidak perlu menghitung bobot untuk lapisan ini.</a:t>
            </a:r>
          </a:p>
          <a:p>
            <a:pPr algn="just" marL="438363" indent="-219182" lvl="1">
              <a:lnSpc>
                <a:spcPts val="2436"/>
              </a:lnSpc>
              <a:buFont typeface="Arial"/>
              <a:buChar char="•"/>
            </a:pPr>
            <a:r>
              <a:rPr lang="en-US" sz="2030">
                <a:solidFill>
                  <a:srgbClr val="084C6E"/>
                </a:solidFill>
                <a:latin typeface="Codec Pro"/>
              </a:rPr>
              <a:t>Lapisan Kedua (32 node):</a:t>
            </a:r>
          </a:p>
          <a:p>
            <a:pPr algn="just" marL="876727" indent="-292242" lvl="2">
              <a:lnSpc>
                <a:spcPts val="2436"/>
              </a:lnSpc>
              <a:buFont typeface="Arial"/>
              <a:buChar char="⚬"/>
            </a:pPr>
            <a:r>
              <a:rPr lang="en-US" sz="2030">
                <a:solidFill>
                  <a:srgbClr val="084C6E"/>
                </a:solidFill>
                <a:latin typeface="Codec Pro"/>
              </a:rPr>
              <a:t>Jumlah bobot pada lapisan kedua = (Jumlah node pada lapisan pertama) * (Jumlah node pada lapisan kedua) + (Jumlah bias)</a:t>
            </a:r>
          </a:p>
          <a:p>
            <a:pPr algn="just" marL="438363" indent="-219182" lvl="1">
              <a:lnSpc>
                <a:spcPts val="2436"/>
              </a:lnSpc>
              <a:buFont typeface="Arial"/>
              <a:buChar char="•"/>
            </a:pPr>
            <a:r>
              <a:rPr lang="en-US" sz="2030">
                <a:solidFill>
                  <a:srgbClr val="084C6E"/>
                </a:solidFill>
                <a:latin typeface="Codec Pro"/>
              </a:rPr>
              <a:t>Lapisan Output (1 node):</a:t>
            </a:r>
          </a:p>
          <a:p>
            <a:pPr algn="just" marL="876727" indent="-292242" lvl="2">
              <a:lnSpc>
                <a:spcPts val="2436"/>
              </a:lnSpc>
              <a:buFont typeface="Arial"/>
              <a:buChar char="⚬"/>
            </a:pPr>
            <a:r>
              <a:rPr lang="en-US" sz="2030">
                <a:solidFill>
                  <a:srgbClr val="084C6E"/>
                </a:solidFill>
                <a:latin typeface="Codec Pro"/>
              </a:rPr>
              <a:t>Jumlah bobot pada lapisan output = (Jumlah node pada lapisan kedua) * (Jumlah node pada lapisan output) + (Jumlah bias)</a:t>
            </a:r>
          </a:p>
          <a:p>
            <a:pPr algn="just" marL="438363" indent="-219182" lvl="1">
              <a:lnSpc>
                <a:spcPts val="2436"/>
              </a:lnSpc>
              <a:buFont typeface="Arial"/>
              <a:buChar char="•"/>
            </a:pPr>
            <a:r>
              <a:rPr lang="en-US" sz="2030">
                <a:solidFill>
                  <a:srgbClr val="084C6E"/>
                </a:solidFill>
                <a:latin typeface="Codec Pro"/>
              </a:rPr>
              <a:t>Total Jumlah Bobot:</a:t>
            </a:r>
          </a:p>
          <a:p>
            <a:pPr algn="just" marL="876727" indent="-292242" lvl="2">
              <a:lnSpc>
                <a:spcPts val="2436"/>
              </a:lnSpc>
              <a:buFont typeface="Arial"/>
              <a:buChar char="⚬"/>
            </a:pPr>
            <a:r>
              <a:rPr lang="en-US" sz="2030">
                <a:solidFill>
                  <a:srgbClr val="084C6E"/>
                </a:solidFill>
                <a:latin typeface="Codec Pro"/>
              </a:rPr>
              <a:t>Total bobot = Jumlah bobot pada lapisan pertama + Jumlah bobot pada lapisan kedua + Jumlah bobot pada lapisan output</a:t>
            </a:r>
          </a:p>
          <a:p>
            <a:pPr algn="just">
              <a:lnSpc>
                <a:spcPts val="2436"/>
              </a:lnSpc>
            </a:pPr>
            <a:r>
              <a:rPr lang="en-US" sz="2030">
                <a:solidFill>
                  <a:srgbClr val="084C6E"/>
                </a:solidFill>
                <a:latin typeface="Codec Pro"/>
              </a:rPr>
              <a:t>Dengan melihat arsitektur model, kita dapat menentukan jumlah node pada setiap lapisan:</a:t>
            </a:r>
          </a:p>
          <a:p>
            <a:pPr algn="just" marL="438363" indent="-219182" lvl="1">
              <a:lnSpc>
                <a:spcPts val="2436"/>
              </a:lnSpc>
              <a:buFont typeface="Arial"/>
              <a:buChar char="•"/>
            </a:pPr>
            <a:r>
              <a:rPr lang="en-US" sz="2030">
                <a:solidFill>
                  <a:srgbClr val="084C6E"/>
                </a:solidFill>
                <a:latin typeface="Codec Pro"/>
              </a:rPr>
              <a:t>Jumlah node pada lapisan pertama = 128 (dense layer pertama)</a:t>
            </a:r>
          </a:p>
          <a:p>
            <a:pPr algn="just" marL="438363" indent="-219182" lvl="1">
              <a:lnSpc>
                <a:spcPts val="2436"/>
              </a:lnSpc>
              <a:buFont typeface="Arial"/>
              <a:buChar char="•"/>
            </a:pPr>
            <a:r>
              <a:rPr lang="en-US" sz="2030">
                <a:solidFill>
                  <a:srgbClr val="084C6E"/>
                </a:solidFill>
                <a:latin typeface="Codec Pro"/>
              </a:rPr>
              <a:t>Jumlah node pada lapisan kedua = 32 (dense layer kedua)</a:t>
            </a:r>
          </a:p>
          <a:p>
            <a:pPr algn="just" marL="438363" indent="-219182" lvl="1">
              <a:lnSpc>
                <a:spcPts val="2436"/>
              </a:lnSpc>
              <a:buFont typeface="Arial"/>
              <a:buChar char="•"/>
            </a:pPr>
            <a:r>
              <a:rPr lang="en-US" sz="2030">
                <a:solidFill>
                  <a:srgbClr val="084C6E"/>
                </a:solidFill>
                <a:latin typeface="Codec Pro"/>
              </a:rPr>
              <a:t>Jumlah node pada lapisan output = 1 (dense layer output)</a:t>
            </a:r>
          </a:p>
          <a:p>
            <a:pPr algn="just" marL="0" indent="0" lvl="0">
              <a:lnSpc>
                <a:spcPts val="3121"/>
              </a:lnSpc>
              <a:spcBef>
                <a:spcPct val="0"/>
              </a:spcBef>
            </a:pPr>
          </a:p>
        </p:txBody>
      </p:sp>
      <p:sp>
        <p:nvSpPr>
          <p:cNvPr name="TextBox 6" id="6"/>
          <p:cNvSpPr txBox="true"/>
          <p:nvPr/>
        </p:nvSpPr>
        <p:spPr>
          <a:xfrm rot="0">
            <a:off x="9996493" y="1829773"/>
            <a:ext cx="7769140" cy="7124700"/>
          </a:xfrm>
          <a:prstGeom prst="rect">
            <a:avLst/>
          </a:prstGeom>
        </p:spPr>
        <p:txBody>
          <a:bodyPr anchor="t" rtlCol="false" tIns="0" lIns="0" bIns="0" rIns="0">
            <a:spAutoFit/>
          </a:bodyPr>
          <a:lstStyle/>
          <a:p>
            <a:pPr algn="just">
              <a:lnSpc>
                <a:spcPts val="2389"/>
              </a:lnSpc>
            </a:pPr>
            <a:r>
              <a:rPr lang="en-US" sz="1990">
                <a:solidFill>
                  <a:srgbClr val="084C6E"/>
                </a:solidFill>
                <a:latin typeface="Codec Pro"/>
              </a:rPr>
              <a:t>Lapisan Pertama (128 node):</a:t>
            </a:r>
          </a:p>
          <a:p>
            <a:pPr algn="just">
              <a:lnSpc>
                <a:spcPts val="2389"/>
              </a:lnSpc>
            </a:pPr>
            <a:r>
              <a:rPr lang="en-US" sz="1990">
                <a:solidFill>
                  <a:srgbClr val="084C6E"/>
                </a:solidFill>
                <a:latin typeface="Codec Pro"/>
              </a:rPr>
              <a:t>Jumlah bobot pada lapisan pertama = (Jumlah input node) * (Jumlah node pada lapisan pertama) + (Jumlah bias)</a:t>
            </a:r>
          </a:p>
          <a:p>
            <a:pPr algn="just">
              <a:lnSpc>
                <a:spcPts val="2389"/>
              </a:lnSpc>
            </a:pPr>
            <a:r>
              <a:rPr lang="en-US" sz="1990">
                <a:solidFill>
                  <a:srgbClr val="084C6E"/>
                </a:solidFill>
                <a:latin typeface="Codec Pro"/>
              </a:rPr>
              <a:t>                                     = 0 * 128 + 128</a:t>
            </a:r>
          </a:p>
          <a:p>
            <a:pPr algn="just">
              <a:lnSpc>
                <a:spcPts val="2389"/>
              </a:lnSpc>
            </a:pPr>
            <a:r>
              <a:rPr lang="en-US" sz="1990">
                <a:solidFill>
                  <a:srgbClr val="084C6E"/>
                </a:solidFill>
                <a:latin typeface="Codec Pro"/>
              </a:rPr>
              <a:t>                                     = 128</a:t>
            </a:r>
          </a:p>
          <a:p>
            <a:pPr algn="just">
              <a:lnSpc>
                <a:spcPts val="2389"/>
              </a:lnSpc>
            </a:pPr>
          </a:p>
          <a:p>
            <a:pPr algn="just">
              <a:lnSpc>
                <a:spcPts val="2389"/>
              </a:lnSpc>
            </a:pPr>
            <a:r>
              <a:rPr lang="en-US" sz="1990">
                <a:solidFill>
                  <a:srgbClr val="084C6E"/>
                </a:solidFill>
                <a:latin typeface="Codec Pro"/>
              </a:rPr>
              <a:t>Lapisan Kedua (32 node):</a:t>
            </a:r>
          </a:p>
          <a:p>
            <a:pPr algn="just">
              <a:lnSpc>
                <a:spcPts val="2389"/>
              </a:lnSpc>
            </a:pPr>
            <a:r>
              <a:rPr lang="en-US" sz="1990">
                <a:solidFill>
                  <a:srgbClr val="084C6E"/>
                </a:solidFill>
                <a:latin typeface="Codec Pro"/>
              </a:rPr>
              <a:t>Jumlah bobot pada lapisan kedua = (Jumlah node pada lapisan pertama) * (Jumlah node pada lapisan kedua) + (Jumlah bias)</a:t>
            </a:r>
          </a:p>
          <a:p>
            <a:pPr algn="just">
              <a:lnSpc>
                <a:spcPts val="2389"/>
              </a:lnSpc>
            </a:pPr>
            <a:r>
              <a:rPr lang="en-US" sz="1990">
                <a:solidFill>
                  <a:srgbClr val="084C6E"/>
                </a:solidFill>
                <a:latin typeface="Codec Pro"/>
              </a:rPr>
              <a:t>                                   = 128 * 32 + 32</a:t>
            </a:r>
          </a:p>
          <a:p>
            <a:pPr algn="just">
              <a:lnSpc>
                <a:spcPts val="2389"/>
              </a:lnSpc>
            </a:pPr>
            <a:r>
              <a:rPr lang="en-US" sz="1990">
                <a:solidFill>
                  <a:srgbClr val="084C6E"/>
                </a:solidFill>
                <a:latin typeface="Codec Pro"/>
              </a:rPr>
              <a:t>                                   = 4128</a:t>
            </a:r>
          </a:p>
          <a:p>
            <a:pPr algn="just">
              <a:lnSpc>
                <a:spcPts val="2389"/>
              </a:lnSpc>
            </a:pPr>
          </a:p>
          <a:p>
            <a:pPr algn="just">
              <a:lnSpc>
                <a:spcPts val="2389"/>
              </a:lnSpc>
            </a:pPr>
            <a:r>
              <a:rPr lang="en-US" sz="1990">
                <a:solidFill>
                  <a:srgbClr val="084C6E"/>
                </a:solidFill>
                <a:latin typeface="Codec Pro"/>
              </a:rPr>
              <a:t>Lapisan Output (1 node):</a:t>
            </a:r>
          </a:p>
          <a:p>
            <a:pPr algn="just">
              <a:lnSpc>
                <a:spcPts val="2389"/>
              </a:lnSpc>
            </a:pPr>
            <a:r>
              <a:rPr lang="en-US" sz="1990">
                <a:solidFill>
                  <a:srgbClr val="084C6E"/>
                </a:solidFill>
                <a:latin typeface="Codec Pro"/>
              </a:rPr>
              <a:t>Jumlah bobot pada lapisan output = (Jumlah node pada lapisan kedua) * (Jumlah node pada lapisan output) + (Jumlah bias)</a:t>
            </a:r>
          </a:p>
          <a:p>
            <a:pPr algn="just">
              <a:lnSpc>
                <a:spcPts val="2389"/>
              </a:lnSpc>
            </a:pPr>
            <a:r>
              <a:rPr lang="en-US" sz="1990">
                <a:solidFill>
                  <a:srgbClr val="084C6E"/>
                </a:solidFill>
                <a:latin typeface="Codec Pro"/>
              </a:rPr>
              <a:t>                                    = 32 * 1 + 1</a:t>
            </a:r>
          </a:p>
          <a:p>
            <a:pPr algn="just">
              <a:lnSpc>
                <a:spcPts val="2389"/>
              </a:lnSpc>
            </a:pPr>
            <a:r>
              <a:rPr lang="en-US" sz="1990">
                <a:solidFill>
                  <a:srgbClr val="084C6E"/>
                </a:solidFill>
                <a:latin typeface="Codec Pro"/>
              </a:rPr>
              <a:t>                                    = 33</a:t>
            </a:r>
          </a:p>
          <a:p>
            <a:pPr algn="just">
              <a:lnSpc>
                <a:spcPts val="2389"/>
              </a:lnSpc>
            </a:pPr>
          </a:p>
          <a:p>
            <a:pPr algn="just">
              <a:lnSpc>
                <a:spcPts val="2389"/>
              </a:lnSpc>
            </a:pPr>
            <a:r>
              <a:rPr lang="en-US" sz="1990">
                <a:solidFill>
                  <a:srgbClr val="084C6E"/>
                </a:solidFill>
                <a:latin typeface="Codec Pro"/>
              </a:rPr>
              <a:t>Total Jumlah Bobot:</a:t>
            </a:r>
          </a:p>
          <a:p>
            <a:pPr algn="just">
              <a:lnSpc>
                <a:spcPts val="2389"/>
              </a:lnSpc>
            </a:pPr>
            <a:r>
              <a:rPr lang="en-US" sz="1990">
                <a:solidFill>
                  <a:srgbClr val="084C6E"/>
                </a:solidFill>
                <a:latin typeface="Codec Pro"/>
              </a:rPr>
              <a:t>Total bobot = Jumlah bobot pada lapisan pertama + Jumlah bobot pada lapisan kedua + Jumlah bobot pada lapisan output</a:t>
            </a:r>
          </a:p>
          <a:p>
            <a:pPr algn="just">
              <a:lnSpc>
                <a:spcPts val="2389"/>
              </a:lnSpc>
            </a:pPr>
            <a:r>
              <a:rPr lang="en-US" sz="1990">
                <a:solidFill>
                  <a:srgbClr val="084C6E"/>
                </a:solidFill>
                <a:latin typeface="Codec Pro"/>
              </a:rPr>
              <a:t>             = 128 + 4128 + 33</a:t>
            </a:r>
          </a:p>
          <a:p>
            <a:pPr algn="just">
              <a:lnSpc>
                <a:spcPts val="2389"/>
              </a:lnSpc>
            </a:pPr>
            <a:r>
              <a:rPr lang="en-US" sz="1990">
                <a:solidFill>
                  <a:srgbClr val="084C6E"/>
                </a:solidFill>
                <a:latin typeface="Codec Pro"/>
              </a:rPr>
              <a:t>             = 4296</a:t>
            </a:r>
          </a:p>
          <a:p>
            <a:pPr algn="just" marL="0" indent="0" lvl="0">
              <a:lnSpc>
                <a:spcPts val="2389"/>
              </a:lnSpc>
              <a:spcBef>
                <a:spcPct val="0"/>
              </a:spcBef>
              <a:buFont typeface="Arial"/>
              <a:buChar char="•"/>
            </a:pPr>
          </a:p>
        </p:txBody>
      </p:sp>
    </p:spTree>
  </p:cSld>
  <p:clrMapOvr>
    <a:masterClrMapping/>
  </p:clrMapOvr>
</p:sld>
</file>

<file path=ppt/slides/slide11.xml><?xml version="1.0" encoding="utf-8"?>
<p:sld xmlns:p="http://schemas.openxmlformats.org/presentationml/2006/main" xmlns:a="http://schemas.openxmlformats.org/drawingml/2006/main">
  <p:cSld>
    <p:bg>
      <p:bgPr>
        <a:gradFill rotWithShape="true">
          <a:gsLst>
            <a:gs pos="0">
              <a:srgbClr val="84BFDD">
                <a:alpha val="100000"/>
              </a:srgbClr>
            </a:gs>
            <a:gs pos="50000">
              <a:srgbClr val="FFFFFF">
                <a:alpha val="100000"/>
              </a:srgbClr>
            </a:gs>
            <a:gs pos="100000">
              <a:srgbClr val="FFF7CF">
                <a:alpha val="100000"/>
              </a:srgbClr>
            </a:gs>
          </a:gsLst>
          <a:lin ang="5400000"/>
        </a:gradFill>
      </p:bgPr>
    </p:bg>
    <p:spTree>
      <p:nvGrpSpPr>
        <p:cNvPr id="1" name=""/>
        <p:cNvGrpSpPr/>
        <p:nvPr/>
      </p:nvGrpSpPr>
      <p:grpSpPr>
        <a:xfrm>
          <a:off x="0" y="0"/>
          <a:ext cx="0" cy="0"/>
          <a:chOff x="0" y="0"/>
          <a:chExt cx="0" cy="0"/>
        </a:xfrm>
      </p:grpSpPr>
      <p:sp>
        <p:nvSpPr>
          <p:cNvPr name="TextBox 2" id="2"/>
          <p:cNvSpPr txBox="true"/>
          <p:nvPr/>
        </p:nvSpPr>
        <p:spPr>
          <a:xfrm rot="0">
            <a:off x="4818540" y="4145143"/>
            <a:ext cx="8064830" cy="1485900"/>
          </a:xfrm>
          <a:prstGeom prst="rect">
            <a:avLst/>
          </a:prstGeom>
        </p:spPr>
        <p:txBody>
          <a:bodyPr anchor="t" rtlCol="false" tIns="0" lIns="0" bIns="0" rIns="0">
            <a:spAutoFit/>
          </a:bodyPr>
          <a:lstStyle/>
          <a:p>
            <a:pPr algn="ctr" marL="0" indent="0" lvl="0">
              <a:lnSpc>
                <a:spcPts val="10708"/>
              </a:lnSpc>
              <a:spcBef>
                <a:spcPct val="0"/>
              </a:spcBef>
            </a:pPr>
            <a:r>
              <a:rPr lang="en-US" sz="8924">
                <a:solidFill>
                  <a:srgbClr val="084C6E"/>
                </a:solidFill>
                <a:latin typeface="Codec Pro Bold"/>
              </a:rPr>
              <a:t>TERIMA KASIH</a:t>
            </a:r>
          </a:p>
        </p:txBody>
      </p:sp>
      <p:grpSp>
        <p:nvGrpSpPr>
          <p:cNvPr name="Group 3" id="3"/>
          <p:cNvGrpSpPr/>
          <p:nvPr/>
        </p:nvGrpSpPr>
        <p:grpSpPr>
          <a:xfrm rot="0">
            <a:off x="6381491" y="5631043"/>
            <a:ext cx="1159094" cy="115909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5" id="5"/>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6" id="6"/>
          <p:cNvGrpSpPr/>
          <p:nvPr/>
        </p:nvGrpSpPr>
        <p:grpSpPr>
          <a:xfrm rot="0">
            <a:off x="8199435" y="5631043"/>
            <a:ext cx="1146721" cy="114672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71BC"/>
            </a:solidFill>
          </p:spPr>
        </p:sp>
        <p:sp>
          <p:nvSpPr>
            <p:cNvPr name="TextBox 8" id="8"/>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9" id="9"/>
          <p:cNvGrpSpPr/>
          <p:nvPr/>
        </p:nvGrpSpPr>
        <p:grpSpPr>
          <a:xfrm rot="0">
            <a:off x="10003381" y="5631043"/>
            <a:ext cx="1159094" cy="1159094"/>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1" id="11"/>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2" id="12"/>
          <p:cNvGrpSpPr/>
          <p:nvPr/>
        </p:nvGrpSpPr>
        <p:grpSpPr>
          <a:xfrm rot="0">
            <a:off x="4577545" y="5643416"/>
            <a:ext cx="1146721" cy="114672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71BC"/>
            </a:solidFill>
          </p:spPr>
        </p:sp>
        <p:sp>
          <p:nvSpPr>
            <p:cNvPr name="TextBox 14" id="14"/>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5" id="15"/>
          <p:cNvGrpSpPr/>
          <p:nvPr/>
        </p:nvGrpSpPr>
        <p:grpSpPr>
          <a:xfrm rot="0">
            <a:off x="11819700" y="5643416"/>
            <a:ext cx="1146721" cy="1146721"/>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71BC"/>
            </a:solidFill>
          </p:spPr>
        </p:sp>
        <p:sp>
          <p:nvSpPr>
            <p:cNvPr name="TextBox 17" id="17"/>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4BFDD">
                <a:alpha val="100000"/>
              </a:srgbClr>
            </a:gs>
            <a:gs pos="50000">
              <a:srgbClr val="FFFFFF">
                <a:alpha val="100000"/>
              </a:srgbClr>
            </a:gs>
            <a:gs pos="100000">
              <a:srgbClr val="FFF7CF">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1595822" y="455449"/>
            <a:ext cx="6962336" cy="1767091"/>
          </a:xfrm>
          <a:prstGeom prst="rect">
            <a:avLst/>
          </a:prstGeom>
        </p:spPr>
        <p:txBody>
          <a:bodyPr anchor="t" rtlCol="false" tIns="0" lIns="0" bIns="0" rIns="0">
            <a:spAutoFit/>
          </a:bodyPr>
          <a:lstStyle/>
          <a:p>
            <a:pPr marL="0" indent="0" lvl="0">
              <a:lnSpc>
                <a:spcPts val="6661"/>
              </a:lnSpc>
              <a:spcBef>
                <a:spcPct val="0"/>
              </a:spcBef>
            </a:pPr>
            <a:r>
              <a:rPr lang="en-US" sz="5551">
                <a:solidFill>
                  <a:srgbClr val="084C6E"/>
                </a:solidFill>
                <a:latin typeface="Codec Pro Bold"/>
              </a:rPr>
              <a:t>JENIS KASUS DAN TENTANG DATASET</a:t>
            </a:r>
          </a:p>
        </p:txBody>
      </p:sp>
      <p:sp>
        <p:nvSpPr>
          <p:cNvPr name="TextBox 3" id="3"/>
          <p:cNvSpPr txBox="true"/>
          <p:nvPr/>
        </p:nvSpPr>
        <p:spPr>
          <a:xfrm rot="0">
            <a:off x="1249364" y="2397416"/>
            <a:ext cx="7308793" cy="4895537"/>
          </a:xfrm>
          <a:prstGeom prst="rect">
            <a:avLst/>
          </a:prstGeom>
        </p:spPr>
        <p:txBody>
          <a:bodyPr anchor="t" rtlCol="false" tIns="0" lIns="0" bIns="0" rIns="0">
            <a:spAutoFit/>
          </a:bodyPr>
          <a:lstStyle/>
          <a:p>
            <a:pPr marL="454455" indent="-227228" lvl="1">
              <a:lnSpc>
                <a:spcPts val="3578"/>
              </a:lnSpc>
              <a:buFont typeface="Arial"/>
              <a:buChar char="•"/>
            </a:pPr>
            <a:r>
              <a:rPr lang="en-US" sz="2104">
                <a:solidFill>
                  <a:srgbClr val="084C6E"/>
                </a:solidFill>
                <a:latin typeface="Open Sauce"/>
              </a:rPr>
              <a:t>JENIS KASUS, yaitu Text Classification</a:t>
            </a:r>
          </a:p>
          <a:p>
            <a:pPr>
              <a:lnSpc>
                <a:spcPts val="3578"/>
              </a:lnSpc>
            </a:pPr>
          </a:p>
          <a:p>
            <a:pPr marL="454455" indent="-227228" lvl="1">
              <a:lnSpc>
                <a:spcPts val="3578"/>
              </a:lnSpc>
              <a:buFont typeface="Arial"/>
              <a:buChar char="•"/>
            </a:pPr>
            <a:r>
              <a:rPr lang="en-US" sz="2104">
                <a:solidFill>
                  <a:srgbClr val="084C6E"/>
                </a:solidFill>
                <a:latin typeface="Open Sauce"/>
              </a:rPr>
              <a:t>DATASET</a:t>
            </a:r>
          </a:p>
          <a:p>
            <a:pPr>
              <a:lnSpc>
                <a:spcPts val="3578"/>
              </a:lnSpc>
            </a:pPr>
            <a:r>
              <a:rPr lang="en-US" sz="2104">
                <a:solidFill>
                  <a:srgbClr val="084C6E"/>
                </a:solidFill>
                <a:latin typeface="Open Sauce"/>
              </a:rPr>
              <a:t>Dataset diambil dari kaggle. Yang mana dataset tersebut adalah kumpulan data text yang merupakan klasifikasi spam pada text. Setiap data dalam dataset ini terdiri dari sebuah pesan teks dan label yang menunjukkan apakah pesan tersebut termasuk dalam kategori "spam" atau "ham" (bukan spam). test spam sebanyak 13% dan no spam 87%. Data set ini terdari dari 5574 baris dan 2 kolom.</a:t>
            </a:r>
          </a:p>
        </p:txBody>
      </p:sp>
      <p:sp>
        <p:nvSpPr>
          <p:cNvPr name="Freeform 4" id="4"/>
          <p:cNvSpPr/>
          <p:nvPr/>
        </p:nvSpPr>
        <p:spPr>
          <a:xfrm flipH="false" flipV="false" rot="0">
            <a:off x="16942034" y="711434"/>
            <a:ext cx="634533" cy="634533"/>
          </a:xfrm>
          <a:custGeom>
            <a:avLst/>
            <a:gdLst/>
            <a:ahLst/>
            <a:cxnLst/>
            <a:rect r="r" b="b" t="t" l="l"/>
            <a:pathLst>
              <a:path h="634533" w="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772820" y="711434"/>
            <a:ext cx="634533" cy="634533"/>
          </a:xfrm>
          <a:custGeom>
            <a:avLst/>
            <a:gdLst/>
            <a:ahLst/>
            <a:cxnLst/>
            <a:rect r="r" b="b" t="t" l="l"/>
            <a:pathLst>
              <a:path h="634533" w="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1387778" y="1864186"/>
            <a:ext cx="6539186" cy="6262882"/>
          </a:xfrm>
          <a:custGeom>
            <a:avLst/>
            <a:gdLst/>
            <a:ahLst/>
            <a:cxnLst/>
            <a:rect r="r" b="b" t="t" l="l"/>
            <a:pathLst>
              <a:path h="6262882" w="6539186">
                <a:moveTo>
                  <a:pt x="0" y="0"/>
                </a:moveTo>
                <a:lnTo>
                  <a:pt x="6539186" y="0"/>
                </a:lnTo>
                <a:lnTo>
                  <a:pt x="6539186" y="6262882"/>
                </a:lnTo>
                <a:lnTo>
                  <a:pt x="0" y="6262882"/>
                </a:lnTo>
                <a:lnTo>
                  <a:pt x="0" y="0"/>
                </a:lnTo>
                <a:close/>
              </a:path>
            </a:pathLst>
          </a:custGeom>
          <a:blipFill>
            <a:blip r:embed="rId4"/>
            <a:stretch>
              <a:fillRect l="0" t="0" r="0" b="0"/>
            </a:stretch>
          </a:blipFill>
        </p:spPr>
      </p:sp>
      <p:sp>
        <p:nvSpPr>
          <p:cNvPr name="TextBox 7" id="7"/>
          <p:cNvSpPr txBox="true"/>
          <p:nvPr/>
        </p:nvSpPr>
        <p:spPr>
          <a:xfrm rot="0">
            <a:off x="1249364" y="7567206"/>
            <a:ext cx="6962336" cy="2038350"/>
          </a:xfrm>
          <a:prstGeom prst="rect">
            <a:avLst/>
          </a:prstGeom>
        </p:spPr>
        <p:txBody>
          <a:bodyPr anchor="t" rtlCol="false" tIns="0" lIns="0" bIns="0" rIns="0">
            <a:spAutoFit/>
          </a:bodyPr>
          <a:lstStyle/>
          <a:p>
            <a:pPr>
              <a:lnSpc>
                <a:spcPts val="3902"/>
              </a:lnSpc>
            </a:pPr>
            <a:r>
              <a:rPr lang="en-US" sz="3251">
                <a:solidFill>
                  <a:srgbClr val="084C6E"/>
                </a:solidFill>
                <a:latin typeface="Codec Pro Bold"/>
              </a:rPr>
              <a:t>LINK DATASET:</a:t>
            </a:r>
          </a:p>
          <a:p>
            <a:pPr marL="0" indent="0" lvl="0">
              <a:lnSpc>
                <a:spcPts val="3902"/>
              </a:lnSpc>
              <a:spcBef>
                <a:spcPct val="0"/>
              </a:spcBef>
            </a:pPr>
            <a:r>
              <a:rPr lang="en-US" sz="3251" u="sng">
                <a:solidFill>
                  <a:srgbClr val="084C6E"/>
                </a:solidFill>
                <a:latin typeface="Codec Pro Bold"/>
                <a:hlinkClick r:id="rId5" tooltip="https://www.kaggle.com/datasets/team-ai/spam-text-message-classification/data"/>
              </a:rPr>
              <a:t>HTTPS://WWW.KAGGLE.COM/DATASETS/TEAM-AI/SPAM-TEXT-MESSAGE-CLASSIFICATION/DATA</a:t>
            </a:r>
          </a:p>
        </p:txBody>
      </p:sp>
      <p:grpSp>
        <p:nvGrpSpPr>
          <p:cNvPr name="Group 8" id="8"/>
          <p:cNvGrpSpPr/>
          <p:nvPr/>
        </p:nvGrpSpPr>
        <p:grpSpPr>
          <a:xfrm rot="0">
            <a:off x="16557925" y="310793"/>
            <a:ext cx="1240428" cy="294111"/>
            <a:chOff x="0" y="0"/>
            <a:chExt cx="1653904" cy="392148"/>
          </a:xfrm>
        </p:grpSpPr>
        <p:grpSp>
          <p:nvGrpSpPr>
            <p:cNvPr name="Group 9" id="9"/>
            <p:cNvGrpSpPr/>
            <p:nvPr/>
          </p:nvGrpSpPr>
          <p:grpSpPr>
            <a:xfrm rot="0">
              <a:off x="1261756" y="0"/>
              <a:ext cx="392148" cy="392148"/>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1" id="11"/>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2" id="12"/>
            <p:cNvGrpSpPr/>
            <p:nvPr/>
          </p:nvGrpSpPr>
          <p:grpSpPr>
            <a:xfrm rot="0">
              <a:off x="633448" y="0"/>
              <a:ext cx="392148" cy="392148"/>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4" id="14"/>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5" id="15"/>
            <p:cNvGrpSpPr/>
            <p:nvPr/>
          </p:nvGrpSpPr>
          <p:grpSpPr>
            <a:xfrm rot="0">
              <a:off x="0" y="0"/>
              <a:ext cx="392148" cy="392148"/>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7" id="17"/>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grpSp>
        <p:nvGrpSpPr>
          <p:cNvPr name="Group 18" id="18"/>
          <p:cNvGrpSpPr>
            <a:grpSpLocks noChangeAspect="true"/>
          </p:cNvGrpSpPr>
          <p:nvPr/>
        </p:nvGrpSpPr>
        <p:grpSpPr>
          <a:xfrm rot="0">
            <a:off x="9837584" y="1450741"/>
            <a:ext cx="8089380" cy="8089380"/>
            <a:chOff x="0" y="0"/>
            <a:chExt cx="3241040" cy="3241040"/>
          </a:xfrm>
        </p:grpSpPr>
        <p:sp>
          <p:nvSpPr>
            <p:cNvPr name="Freeform 19" id="19"/>
            <p:cNvSpPr/>
            <p:nvPr/>
          </p:nvSpPr>
          <p:spPr>
            <a:xfrm flipH="false" flipV="false" rot="0">
              <a:off x="10160" y="12700"/>
              <a:ext cx="3228340" cy="186690"/>
            </a:xfrm>
            <a:custGeom>
              <a:avLst/>
              <a:gdLst/>
              <a:ahLst/>
              <a:cxnLst/>
              <a:rect r="r" b="b" t="t" l="l"/>
              <a:pathLst>
                <a:path h="186690" w="3228340">
                  <a:moveTo>
                    <a:pt x="0" y="186690"/>
                  </a:moveTo>
                  <a:lnTo>
                    <a:pt x="0" y="127000"/>
                  </a:lnTo>
                  <a:cubicBezTo>
                    <a:pt x="0" y="57150"/>
                    <a:pt x="57150" y="0"/>
                    <a:pt x="127000" y="0"/>
                  </a:cubicBezTo>
                  <a:lnTo>
                    <a:pt x="3101340" y="0"/>
                  </a:lnTo>
                  <a:cubicBezTo>
                    <a:pt x="3171190" y="0"/>
                    <a:pt x="3228340" y="57150"/>
                    <a:pt x="3228340" y="127000"/>
                  </a:cubicBezTo>
                  <a:lnTo>
                    <a:pt x="3228340" y="186690"/>
                  </a:lnTo>
                  <a:cubicBezTo>
                    <a:pt x="3228340" y="186690"/>
                    <a:pt x="0" y="186690"/>
                    <a:pt x="0" y="186690"/>
                  </a:cubicBezTo>
                  <a:close/>
                </a:path>
              </a:pathLst>
            </a:custGeom>
            <a:gradFill rotWithShape="true">
              <a:gsLst>
                <a:gs pos="0">
                  <a:srgbClr val="84BFDD">
                    <a:alpha val="100000"/>
                  </a:srgbClr>
                </a:gs>
                <a:gs pos="33333">
                  <a:srgbClr val="FFFFFF">
                    <a:alpha val="100000"/>
                  </a:srgbClr>
                </a:gs>
                <a:gs pos="66667">
                  <a:srgbClr val="FFFFFF">
                    <a:alpha val="100000"/>
                  </a:srgbClr>
                </a:gs>
                <a:gs pos="100000">
                  <a:srgbClr val="FFF7CF">
                    <a:alpha val="100000"/>
                  </a:srgbClr>
                </a:gs>
              </a:gsLst>
              <a:path path="circle">
                <a:fillToRect l="0" r="100000" t="0" b="100000"/>
              </a:path>
              <a:tileRect r="0" l="-100000" b="0" t="-100000"/>
            </a:gradFill>
          </p:spPr>
        </p:sp>
        <p:sp>
          <p:nvSpPr>
            <p:cNvPr name="Freeform 20" id="20"/>
            <p:cNvSpPr/>
            <p:nvPr/>
          </p:nvSpPr>
          <p:spPr>
            <a:xfrm flipH="false" flipV="false" rot="0">
              <a:off x="6350" y="193040"/>
              <a:ext cx="3228340" cy="3041650"/>
            </a:xfrm>
            <a:custGeom>
              <a:avLst/>
              <a:gdLst/>
              <a:ahLst/>
              <a:cxnLst/>
              <a:rect r="r" b="b" t="t" l="l"/>
              <a:pathLst>
                <a:path h="3041650" w="3228340">
                  <a:moveTo>
                    <a:pt x="3101340" y="3041650"/>
                  </a:moveTo>
                  <a:lnTo>
                    <a:pt x="127000" y="3041650"/>
                  </a:lnTo>
                  <a:cubicBezTo>
                    <a:pt x="57150" y="3041650"/>
                    <a:pt x="0" y="2984500"/>
                    <a:pt x="0" y="2914650"/>
                  </a:cubicBezTo>
                  <a:lnTo>
                    <a:pt x="0" y="0"/>
                  </a:lnTo>
                  <a:lnTo>
                    <a:pt x="3228340" y="0"/>
                  </a:lnTo>
                  <a:lnTo>
                    <a:pt x="3228340" y="2914650"/>
                  </a:lnTo>
                  <a:cubicBezTo>
                    <a:pt x="3228340" y="2985770"/>
                    <a:pt x="3171190" y="3041650"/>
                    <a:pt x="3101340" y="3041650"/>
                  </a:cubicBezTo>
                  <a:close/>
                </a:path>
              </a:pathLst>
            </a:custGeom>
            <a:solidFill>
              <a:srgbClr val="F6F7F7"/>
            </a:solidFill>
          </p:spPr>
        </p:sp>
        <p:sp>
          <p:nvSpPr>
            <p:cNvPr name="Freeform 21" id="21"/>
            <p:cNvSpPr/>
            <p:nvPr/>
          </p:nvSpPr>
          <p:spPr>
            <a:xfrm flipH="false" flipV="false" rot="0">
              <a:off x="6350" y="193040"/>
              <a:ext cx="3228340" cy="3041650"/>
            </a:xfrm>
            <a:custGeom>
              <a:avLst/>
              <a:gdLst/>
              <a:ahLst/>
              <a:cxnLst/>
              <a:rect r="r" b="b" t="t" l="l"/>
              <a:pathLst>
                <a:path h="3041650" w="3228340">
                  <a:moveTo>
                    <a:pt x="3101340" y="3041650"/>
                  </a:moveTo>
                  <a:lnTo>
                    <a:pt x="127000" y="3041650"/>
                  </a:lnTo>
                  <a:cubicBezTo>
                    <a:pt x="57150" y="3041650"/>
                    <a:pt x="0" y="2984500"/>
                    <a:pt x="0" y="2914650"/>
                  </a:cubicBezTo>
                  <a:lnTo>
                    <a:pt x="0" y="0"/>
                  </a:lnTo>
                  <a:lnTo>
                    <a:pt x="3228340" y="0"/>
                  </a:lnTo>
                  <a:lnTo>
                    <a:pt x="3228340" y="2914650"/>
                  </a:lnTo>
                  <a:cubicBezTo>
                    <a:pt x="3228340" y="2985770"/>
                    <a:pt x="3171190" y="3041650"/>
                    <a:pt x="3101340" y="3041650"/>
                  </a:cubicBezTo>
                  <a:close/>
                </a:path>
              </a:pathLst>
            </a:custGeom>
            <a:blipFill>
              <a:blip r:embed="rId4"/>
              <a:stretch>
                <a:fillRect l="0" t="-826" r="0" b="-826"/>
              </a:stretch>
            </a:blipFill>
          </p:spPr>
        </p:sp>
        <p:sp>
          <p:nvSpPr>
            <p:cNvPr name="Freeform 22" id="22"/>
            <p:cNvSpPr/>
            <p:nvPr/>
          </p:nvSpPr>
          <p:spPr>
            <a:xfrm flipH="false" flipV="false" rot="0">
              <a:off x="0" y="0"/>
              <a:ext cx="3241040" cy="3241040"/>
            </a:xfrm>
            <a:custGeom>
              <a:avLst/>
              <a:gdLst/>
              <a:ahLst/>
              <a:cxnLst/>
              <a:rect r="r" b="b" t="t" l="l"/>
              <a:pathLst>
                <a:path h="3241040" w="3241040">
                  <a:moveTo>
                    <a:pt x="3107690" y="0"/>
                  </a:moveTo>
                  <a:lnTo>
                    <a:pt x="133350" y="0"/>
                  </a:lnTo>
                  <a:cubicBezTo>
                    <a:pt x="59690" y="0"/>
                    <a:pt x="0" y="59690"/>
                    <a:pt x="0" y="133350"/>
                  </a:cubicBezTo>
                  <a:lnTo>
                    <a:pt x="0" y="3107690"/>
                  </a:lnTo>
                  <a:cubicBezTo>
                    <a:pt x="0" y="3181350"/>
                    <a:pt x="59690" y="3241040"/>
                    <a:pt x="133350" y="3241040"/>
                  </a:cubicBezTo>
                  <a:lnTo>
                    <a:pt x="3107690" y="3241040"/>
                  </a:lnTo>
                  <a:cubicBezTo>
                    <a:pt x="3181350" y="3241040"/>
                    <a:pt x="3241040" y="3181350"/>
                    <a:pt x="3241040" y="3107690"/>
                  </a:cubicBezTo>
                  <a:lnTo>
                    <a:pt x="3241040" y="133350"/>
                  </a:lnTo>
                  <a:cubicBezTo>
                    <a:pt x="3241040" y="59690"/>
                    <a:pt x="3181350" y="0"/>
                    <a:pt x="3107690" y="0"/>
                  </a:cubicBezTo>
                  <a:close/>
                  <a:moveTo>
                    <a:pt x="133350" y="12700"/>
                  </a:moveTo>
                  <a:lnTo>
                    <a:pt x="3107690" y="12700"/>
                  </a:lnTo>
                  <a:cubicBezTo>
                    <a:pt x="3173730" y="12700"/>
                    <a:pt x="3228340" y="67310"/>
                    <a:pt x="3228340" y="133350"/>
                  </a:cubicBezTo>
                  <a:lnTo>
                    <a:pt x="3228340" y="186690"/>
                  </a:lnTo>
                  <a:lnTo>
                    <a:pt x="12700" y="186690"/>
                  </a:lnTo>
                  <a:lnTo>
                    <a:pt x="12700" y="133350"/>
                  </a:lnTo>
                  <a:cubicBezTo>
                    <a:pt x="12700" y="67310"/>
                    <a:pt x="67310" y="12700"/>
                    <a:pt x="133350" y="12700"/>
                  </a:cubicBezTo>
                  <a:close/>
                  <a:moveTo>
                    <a:pt x="3107690" y="3228340"/>
                  </a:moveTo>
                  <a:lnTo>
                    <a:pt x="133350" y="3228340"/>
                  </a:lnTo>
                  <a:cubicBezTo>
                    <a:pt x="67310" y="3228340"/>
                    <a:pt x="12700" y="3173730"/>
                    <a:pt x="12700" y="3107690"/>
                  </a:cubicBezTo>
                  <a:lnTo>
                    <a:pt x="12700" y="199390"/>
                  </a:lnTo>
                  <a:lnTo>
                    <a:pt x="3228340" y="199390"/>
                  </a:lnTo>
                  <a:lnTo>
                    <a:pt x="3228340" y="3107690"/>
                  </a:lnTo>
                  <a:cubicBezTo>
                    <a:pt x="3228340" y="3175000"/>
                    <a:pt x="3175000" y="3228340"/>
                    <a:pt x="3107690" y="3228340"/>
                  </a:cubicBezTo>
                  <a:close/>
                </a:path>
              </a:pathLst>
            </a:custGeom>
            <a:solidFill>
              <a:srgbClr val="084C6E"/>
            </a:solidFill>
          </p:spPr>
        </p:sp>
        <p:sp>
          <p:nvSpPr>
            <p:cNvPr name="Freeform 23" id="23"/>
            <p:cNvSpPr/>
            <p:nvPr/>
          </p:nvSpPr>
          <p:spPr>
            <a:xfrm flipH="false" flipV="false" rot="0">
              <a:off x="149860" y="73660"/>
              <a:ext cx="299720" cy="63500"/>
            </a:xfrm>
            <a:custGeom>
              <a:avLst/>
              <a:gdLst/>
              <a:ahLst/>
              <a:cxnLst/>
              <a:rect r="r" b="b" t="t" l="l"/>
              <a:pathLst>
                <a:path h="63500" w="299720">
                  <a:moveTo>
                    <a:pt x="118110" y="0"/>
                  </a:moveTo>
                  <a:lnTo>
                    <a:pt x="181610" y="0"/>
                  </a:lnTo>
                  <a:lnTo>
                    <a:pt x="181610" y="63500"/>
                  </a:lnTo>
                  <a:lnTo>
                    <a:pt x="118110" y="63500"/>
                  </a:lnTo>
                  <a:lnTo>
                    <a:pt x="118110" y="0"/>
                  </a:lnTo>
                  <a:close/>
                  <a:moveTo>
                    <a:pt x="31750" y="0"/>
                  </a:moveTo>
                  <a:cubicBezTo>
                    <a:pt x="49530" y="0"/>
                    <a:pt x="63500" y="13970"/>
                    <a:pt x="63500" y="31750"/>
                  </a:cubicBezTo>
                  <a:cubicBezTo>
                    <a:pt x="63500" y="49530"/>
                    <a:pt x="49530" y="63500"/>
                    <a:pt x="31750" y="63500"/>
                  </a:cubicBezTo>
                  <a:cubicBezTo>
                    <a:pt x="13970" y="63500"/>
                    <a:pt x="0" y="49530"/>
                    <a:pt x="0" y="31750"/>
                  </a:cubicBezTo>
                  <a:cubicBezTo>
                    <a:pt x="0" y="13970"/>
                    <a:pt x="13970" y="0"/>
                    <a:pt x="31750" y="0"/>
                  </a:cubicBezTo>
                  <a:close/>
                  <a:moveTo>
                    <a:pt x="267970" y="0"/>
                  </a:moveTo>
                  <a:lnTo>
                    <a:pt x="236220" y="63500"/>
                  </a:lnTo>
                  <a:lnTo>
                    <a:pt x="299720" y="63500"/>
                  </a:lnTo>
                  <a:lnTo>
                    <a:pt x="267970" y="0"/>
                  </a:lnTo>
                  <a:close/>
                </a:path>
              </a:pathLst>
            </a:custGeom>
            <a:solidFill>
              <a:srgbClr val="084C6E"/>
            </a:solidFill>
          </p:spPr>
        </p:sp>
        <p:sp>
          <p:nvSpPr>
            <p:cNvPr name="Freeform 24" id="24"/>
            <p:cNvSpPr/>
            <p:nvPr/>
          </p:nvSpPr>
          <p:spPr>
            <a:xfrm flipH="false" flipV="false" rot="0">
              <a:off x="591820" y="88900"/>
              <a:ext cx="2508250" cy="33020"/>
            </a:xfrm>
            <a:custGeom>
              <a:avLst/>
              <a:gdLst/>
              <a:ahLst/>
              <a:cxnLst/>
              <a:rect r="r" b="b" t="t" l="l"/>
              <a:pathLst>
                <a:path h="33020" w="2508250">
                  <a:moveTo>
                    <a:pt x="2491740" y="33020"/>
                  </a:moveTo>
                  <a:lnTo>
                    <a:pt x="16510" y="33020"/>
                  </a:lnTo>
                  <a:cubicBezTo>
                    <a:pt x="7620" y="33020"/>
                    <a:pt x="0" y="25400"/>
                    <a:pt x="0" y="16510"/>
                  </a:cubicBezTo>
                  <a:lnTo>
                    <a:pt x="0" y="16510"/>
                  </a:lnTo>
                  <a:cubicBezTo>
                    <a:pt x="0" y="7620"/>
                    <a:pt x="7620" y="0"/>
                    <a:pt x="16510" y="0"/>
                  </a:cubicBezTo>
                  <a:lnTo>
                    <a:pt x="2491740" y="0"/>
                  </a:lnTo>
                  <a:cubicBezTo>
                    <a:pt x="2500630" y="0"/>
                    <a:pt x="2508250" y="7620"/>
                    <a:pt x="2508250" y="16510"/>
                  </a:cubicBezTo>
                  <a:lnTo>
                    <a:pt x="2508250" y="16510"/>
                  </a:lnTo>
                  <a:cubicBezTo>
                    <a:pt x="2506980" y="25400"/>
                    <a:pt x="2500630" y="33020"/>
                    <a:pt x="2491740" y="33020"/>
                  </a:cubicBezTo>
                  <a:close/>
                </a:path>
              </a:pathLst>
            </a:custGeom>
            <a:solidFill>
              <a:srgbClr val="084C6E"/>
            </a:solidFill>
          </p:spPr>
        </p:sp>
      </p:grpSp>
      <p:sp>
        <p:nvSpPr>
          <p:cNvPr name="TextBox 25" id="25"/>
          <p:cNvSpPr txBox="true"/>
          <p:nvPr/>
        </p:nvSpPr>
        <p:spPr>
          <a:xfrm rot="0">
            <a:off x="9459080" y="538229"/>
            <a:ext cx="4180894" cy="797633"/>
          </a:xfrm>
          <a:prstGeom prst="rect">
            <a:avLst/>
          </a:prstGeom>
        </p:spPr>
        <p:txBody>
          <a:bodyPr anchor="t" rtlCol="false" tIns="0" lIns="0" bIns="0" rIns="0">
            <a:spAutoFit/>
          </a:bodyPr>
          <a:lstStyle/>
          <a:p>
            <a:pPr algn="ctr" marL="0" indent="0" lvl="0">
              <a:lnSpc>
                <a:spcPts val="5782"/>
              </a:lnSpc>
              <a:spcBef>
                <a:spcPct val="0"/>
              </a:spcBef>
            </a:pPr>
            <a:r>
              <a:rPr lang="en-US" sz="4818">
                <a:solidFill>
                  <a:srgbClr val="084C6E"/>
                </a:solidFill>
                <a:latin typeface="Codec Pro Bold"/>
              </a:rPr>
              <a:t>DATASET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4BFDD">
                <a:alpha val="100000"/>
              </a:srgbClr>
            </a:gs>
            <a:gs pos="50000">
              <a:srgbClr val="FFFFFF">
                <a:alpha val="100000"/>
              </a:srgbClr>
            </a:gs>
            <a:gs pos="100000">
              <a:srgbClr val="FFF7CF">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2275963" y="2014440"/>
            <a:ext cx="13736073" cy="7062805"/>
            <a:chOff x="0" y="0"/>
            <a:chExt cx="3617731" cy="1860163"/>
          </a:xfrm>
        </p:grpSpPr>
        <p:sp>
          <p:nvSpPr>
            <p:cNvPr name="Freeform 3" id="3"/>
            <p:cNvSpPr/>
            <p:nvPr/>
          </p:nvSpPr>
          <p:spPr>
            <a:xfrm flipH="false" flipV="false" rot="0">
              <a:off x="0" y="0"/>
              <a:ext cx="3617731" cy="1860163"/>
            </a:xfrm>
            <a:custGeom>
              <a:avLst/>
              <a:gdLst/>
              <a:ahLst/>
              <a:cxnLst/>
              <a:rect r="r" b="b" t="t" l="l"/>
              <a:pathLst>
                <a:path h="1860163" w="3617731">
                  <a:moveTo>
                    <a:pt x="6200" y="0"/>
                  </a:moveTo>
                  <a:lnTo>
                    <a:pt x="3611531" y="0"/>
                  </a:lnTo>
                  <a:cubicBezTo>
                    <a:pt x="3614955" y="0"/>
                    <a:pt x="3617731" y="2776"/>
                    <a:pt x="3617731" y="6200"/>
                  </a:cubicBezTo>
                  <a:lnTo>
                    <a:pt x="3617731" y="1853963"/>
                  </a:lnTo>
                  <a:cubicBezTo>
                    <a:pt x="3617731" y="1855607"/>
                    <a:pt x="3617078" y="1857184"/>
                    <a:pt x="3615915" y="1858347"/>
                  </a:cubicBezTo>
                  <a:cubicBezTo>
                    <a:pt x="3614753" y="1859509"/>
                    <a:pt x="3613176" y="1860163"/>
                    <a:pt x="3611531" y="1860163"/>
                  </a:cubicBezTo>
                  <a:lnTo>
                    <a:pt x="6200" y="1860163"/>
                  </a:lnTo>
                  <a:cubicBezTo>
                    <a:pt x="4556" y="1860163"/>
                    <a:pt x="2979" y="1859509"/>
                    <a:pt x="1816" y="1858347"/>
                  </a:cubicBezTo>
                  <a:cubicBezTo>
                    <a:pt x="653" y="1857184"/>
                    <a:pt x="0" y="1855607"/>
                    <a:pt x="0" y="1853963"/>
                  </a:cubicBezTo>
                  <a:lnTo>
                    <a:pt x="0" y="6200"/>
                  </a:lnTo>
                  <a:cubicBezTo>
                    <a:pt x="0" y="4556"/>
                    <a:pt x="653" y="2979"/>
                    <a:pt x="1816" y="1816"/>
                  </a:cubicBezTo>
                  <a:cubicBezTo>
                    <a:pt x="2979" y="653"/>
                    <a:pt x="4556" y="0"/>
                    <a:pt x="6200" y="0"/>
                  </a:cubicBezTo>
                  <a:close/>
                </a:path>
              </a:pathLst>
            </a:custGeom>
            <a:solidFill>
              <a:srgbClr val="000000">
                <a:alpha val="0"/>
              </a:srgbClr>
            </a:solidFill>
            <a:ln w="19050" cap="sq">
              <a:solidFill>
                <a:srgbClr val="084C6E"/>
              </a:solidFill>
              <a:prstDash val="solid"/>
              <a:miter/>
            </a:ln>
          </p:spPr>
        </p:sp>
        <p:sp>
          <p:nvSpPr>
            <p:cNvPr name="TextBox 4" id="4"/>
            <p:cNvSpPr txBox="true"/>
            <p:nvPr/>
          </p:nvSpPr>
          <p:spPr>
            <a:xfrm>
              <a:off x="0" y="-28575"/>
              <a:ext cx="3617731" cy="1888738"/>
            </a:xfrm>
            <a:prstGeom prst="rect">
              <a:avLst/>
            </a:prstGeom>
          </p:spPr>
          <p:txBody>
            <a:bodyPr anchor="ctr" rtlCol="false" tIns="50800" lIns="50800" bIns="50800" rIns="50800"/>
            <a:lstStyle/>
            <a:p>
              <a:pPr algn="ctr">
                <a:lnSpc>
                  <a:spcPts val="2590"/>
                </a:lnSpc>
              </a:pPr>
            </a:p>
          </p:txBody>
        </p:sp>
      </p:grpSp>
      <p:sp>
        <p:nvSpPr>
          <p:cNvPr name="TextBox 5" id="5"/>
          <p:cNvSpPr txBox="true"/>
          <p:nvPr/>
        </p:nvSpPr>
        <p:spPr>
          <a:xfrm rot="0">
            <a:off x="3780054" y="2796630"/>
            <a:ext cx="10727892" cy="1066800"/>
          </a:xfrm>
          <a:prstGeom prst="rect">
            <a:avLst/>
          </a:prstGeom>
        </p:spPr>
        <p:txBody>
          <a:bodyPr anchor="t" rtlCol="false" tIns="0" lIns="0" bIns="0" rIns="0">
            <a:spAutoFit/>
          </a:bodyPr>
          <a:lstStyle/>
          <a:p>
            <a:pPr algn="ctr" marL="0" indent="0" lvl="0">
              <a:lnSpc>
                <a:spcPts val="7685"/>
              </a:lnSpc>
              <a:spcBef>
                <a:spcPct val="0"/>
              </a:spcBef>
            </a:pPr>
            <a:r>
              <a:rPr lang="en-US" sz="6404">
                <a:solidFill>
                  <a:srgbClr val="084C6E"/>
                </a:solidFill>
                <a:latin typeface="Codec Pro Bold"/>
              </a:rPr>
              <a:t>FITUR DAN LABEL</a:t>
            </a:r>
          </a:p>
        </p:txBody>
      </p:sp>
      <p:grpSp>
        <p:nvGrpSpPr>
          <p:cNvPr name="Group 6" id="6"/>
          <p:cNvGrpSpPr/>
          <p:nvPr/>
        </p:nvGrpSpPr>
        <p:grpSpPr>
          <a:xfrm rot="0">
            <a:off x="14320220" y="2238704"/>
            <a:ext cx="1240428" cy="294111"/>
            <a:chOff x="0" y="0"/>
            <a:chExt cx="1653904" cy="392148"/>
          </a:xfrm>
        </p:grpSpPr>
        <p:grpSp>
          <p:nvGrpSpPr>
            <p:cNvPr name="Group 7" id="7"/>
            <p:cNvGrpSpPr/>
            <p:nvPr/>
          </p:nvGrpSpPr>
          <p:grpSpPr>
            <a:xfrm rot="0">
              <a:off x="1261756" y="0"/>
              <a:ext cx="392148" cy="392148"/>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9" id="9"/>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0" id="10"/>
            <p:cNvGrpSpPr/>
            <p:nvPr/>
          </p:nvGrpSpPr>
          <p:grpSpPr>
            <a:xfrm rot="0">
              <a:off x="633448" y="0"/>
              <a:ext cx="392148" cy="392148"/>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2" id="12"/>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3" id="13"/>
            <p:cNvGrpSpPr/>
            <p:nvPr/>
          </p:nvGrpSpPr>
          <p:grpSpPr>
            <a:xfrm rot="0">
              <a:off x="0" y="0"/>
              <a:ext cx="392148" cy="392148"/>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5" id="15"/>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sp>
        <p:nvSpPr>
          <p:cNvPr name="Freeform 16" id="16"/>
          <p:cNvSpPr/>
          <p:nvPr/>
        </p:nvSpPr>
        <p:spPr>
          <a:xfrm flipH="false" flipV="false" rot="0">
            <a:off x="16942034" y="711434"/>
            <a:ext cx="634533" cy="634533"/>
          </a:xfrm>
          <a:custGeom>
            <a:avLst/>
            <a:gdLst/>
            <a:ahLst/>
            <a:cxnLst/>
            <a:rect r="r" b="b" t="t" l="l"/>
            <a:pathLst>
              <a:path h="634533" w="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true" flipV="false" rot="0">
            <a:off x="772820" y="711434"/>
            <a:ext cx="634533" cy="634533"/>
          </a:xfrm>
          <a:custGeom>
            <a:avLst/>
            <a:gdLst/>
            <a:ahLst/>
            <a:cxnLst/>
            <a:rect r="r" b="b" t="t" l="l"/>
            <a:pathLst>
              <a:path h="634533" w="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8" id="18"/>
          <p:cNvSpPr txBox="true"/>
          <p:nvPr/>
        </p:nvSpPr>
        <p:spPr>
          <a:xfrm rot="0">
            <a:off x="2952836" y="4309669"/>
            <a:ext cx="12607812" cy="3810994"/>
          </a:xfrm>
          <a:prstGeom prst="rect">
            <a:avLst/>
          </a:prstGeom>
        </p:spPr>
        <p:txBody>
          <a:bodyPr anchor="t" rtlCol="false" tIns="0" lIns="0" bIns="0" rIns="0">
            <a:spAutoFit/>
          </a:bodyPr>
          <a:lstStyle/>
          <a:p>
            <a:pPr marL="627171" indent="-313586" lvl="1">
              <a:lnSpc>
                <a:spcPts val="4183"/>
              </a:lnSpc>
              <a:buFont typeface="Arial"/>
              <a:buChar char="•"/>
            </a:pPr>
            <a:r>
              <a:rPr lang="en-US" sz="2904">
                <a:solidFill>
                  <a:srgbClr val="084C6E"/>
                </a:solidFill>
                <a:latin typeface="Open Sauce"/>
              </a:rPr>
              <a:t>FITUR, terdapat 2 fitur pada data set ini yaitu category dan message. category merupakan labelnya dan message merupakan teksnya.</a:t>
            </a:r>
          </a:p>
          <a:p>
            <a:pPr>
              <a:lnSpc>
                <a:spcPts val="4183"/>
              </a:lnSpc>
            </a:pPr>
          </a:p>
          <a:p>
            <a:pPr marL="627171" indent="-313586" lvl="1">
              <a:lnSpc>
                <a:spcPts val="4183"/>
              </a:lnSpc>
              <a:buFont typeface="Arial"/>
              <a:buChar char="•"/>
            </a:pPr>
            <a:r>
              <a:rPr lang="en-US" sz="2904">
                <a:solidFill>
                  <a:srgbClr val="084C6E"/>
                </a:solidFill>
                <a:latin typeface="Open Sauce"/>
              </a:rPr>
              <a:t>LABEL, terdapat 2 lebel pada data set ini, yaitu spam dan ham(no spam).</a:t>
            </a:r>
          </a:p>
          <a:p>
            <a:pPr>
              <a:lnSpc>
                <a:spcPts val="5623"/>
              </a:lnSpc>
            </a:pPr>
          </a:p>
        </p:txBody>
      </p:sp>
      <p:sp>
        <p:nvSpPr>
          <p:cNvPr name="AutoShape 19" id="19"/>
          <p:cNvSpPr/>
          <p:nvPr/>
        </p:nvSpPr>
        <p:spPr>
          <a:xfrm>
            <a:off x="2520300" y="2710905"/>
            <a:ext cx="13146901" cy="0"/>
          </a:xfrm>
          <a:prstGeom prst="line">
            <a:avLst/>
          </a:prstGeom>
          <a:ln cap="flat" w="19050">
            <a:solidFill>
              <a:srgbClr val="084C6E"/>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7CF">
                <a:alpha val="100000"/>
              </a:srgbClr>
            </a:gs>
            <a:gs pos="50000">
              <a:srgbClr val="FFFFFF">
                <a:alpha val="100000"/>
              </a:srgbClr>
            </a:gs>
            <a:gs pos="100000">
              <a:srgbClr val="84BFDD">
                <a:alpha val="100000"/>
              </a:srgbClr>
            </a:gs>
          </a:gsLst>
          <a:lin ang="2100000"/>
        </a:gradFill>
      </p:bgPr>
    </p:bg>
    <p:spTree>
      <p:nvGrpSpPr>
        <p:cNvPr id="1" name=""/>
        <p:cNvGrpSpPr/>
        <p:nvPr/>
      </p:nvGrpSpPr>
      <p:grpSpPr>
        <a:xfrm>
          <a:off x="0" y="0"/>
          <a:ext cx="0" cy="0"/>
          <a:chOff x="0" y="0"/>
          <a:chExt cx="0" cy="0"/>
        </a:xfrm>
      </p:grpSpPr>
      <p:sp>
        <p:nvSpPr>
          <p:cNvPr name="TextBox 2" id="2"/>
          <p:cNvSpPr txBox="true"/>
          <p:nvPr/>
        </p:nvSpPr>
        <p:spPr>
          <a:xfrm rot="0">
            <a:off x="3695082" y="2222829"/>
            <a:ext cx="13881485" cy="7588302"/>
          </a:xfrm>
          <a:prstGeom prst="rect">
            <a:avLst/>
          </a:prstGeom>
        </p:spPr>
        <p:txBody>
          <a:bodyPr anchor="t" rtlCol="false" tIns="0" lIns="0" bIns="0" rIns="0">
            <a:spAutoFit/>
          </a:bodyPr>
          <a:lstStyle/>
          <a:p>
            <a:pPr algn="just">
              <a:lnSpc>
                <a:spcPts val="3570"/>
              </a:lnSpc>
            </a:pPr>
            <a:r>
              <a:rPr lang="en-US" sz="2704">
                <a:solidFill>
                  <a:srgbClr val="084C6E"/>
                </a:solidFill>
                <a:latin typeface="Open Sauce"/>
              </a:rPr>
              <a:t>jenis jaringan saraf tiruan yang difunakan adalah  Feedforward Neural Network (FNN) atau lebih tepatnya Sequential Neural Network. FNN adalah bentuk paling dasar dari arsitektur jaringan, dan Sequential Neural Network adalah implementasinya yang umum digunakan dengan menambahkan lapisan secara berurutan.</a:t>
            </a:r>
          </a:p>
          <a:p>
            <a:pPr algn="just">
              <a:lnSpc>
                <a:spcPts val="3570"/>
              </a:lnSpc>
            </a:pPr>
            <a:r>
              <a:rPr lang="en-US" sz="2704">
                <a:solidFill>
                  <a:srgbClr val="084C6E"/>
                </a:solidFill>
                <a:latin typeface="Open Sauce"/>
              </a:rPr>
              <a:t>Sequential Neural Network adalah jenis FNN yang dibangun menggunakan framework seperti Keras di TensorFlow. Dalam model ini, informasi mengalir secara sekuensial dari lapisan input ke lapisan output tanpa adanya siklus atau umpan balik mundur yang merujuk pada arah sebaliknya. Dengan kata lain, input melewati setiap lapisan secara berurutan menuju lapisan output tanpa melibatkan kembali informasi.</a:t>
            </a:r>
          </a:p>
          <a:p>
            <a:pPr algn="just">
              <a:lnSpc>
                <a:spcPts val="3570"/>
              </a:lnSpc>
            </a:pPr>
            <a:r>
              <a:rPr lang="en-US" sz="2704">
                <a:solidFill>
                  <a:srgbClr val="084C6E"/>
                </a:solidFill>
                <a:latin typeface="Open Sauce"/>
              </a:rPr>
              <a:t>Pada implementasi ini, model Sequential Neural Network dimulai dengan lapisan Universal Sentence Encoder (USE) sebagai lapisan awal. Lapisan-lapisan berikutnya kemudian ditambahkan satu per satu.</a:t>
            </a:r>
          </a:p>
          <a:p>
            <a:pPr algn="just">
              <a:lnSpc>
                <a:spcPts val="3570"/>
              </a:lnSpc>
            </a:pPr>
            <a:r>
              <a:rPr lang="en-US" sz="2704">
                <a:solidFill>
                  <a:srgbClr val="084C6E"/>
                </a:solidFill>
                <a:latin typeface="Open Sauce"/>
              </a:rPr>
              <a:t>Secara keseluruhan, Sequential Neural Network digunakan untuk melakukan klasifikasi pesan sebagai spam atau bukan spam. </a:t>
            </a:r>
          </a:p>
          <a:p>
            <a:pPr algn="just">
              <a:lnSpc>
                <a:spcPts val="3570"/>
              </a:lnSpc>
            </a:pPr>
          </a:p>
        </p:txBody>
      </p:sp>
      <p:grpSp>
        <p:nvGrpSpPr>
          <p:cNvPr name="Group 3" id="3"/>
          <p:cNvGrpSpPr/>
          <p:nvPr/>
        </p:nvGrpSpPr>
        <p:grpSpPr>
          <a:xfrm rot="0">
            <a:off x="1407353" y="4716839"/>
            <a:ext cx="1889129" cy="188912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71BC"/>
            </a:solidFill>
          </p:spPr>
        </p:sp>
        <p:sp>
          <p:nvSpPr>
            <p:cNvPr name="TextBox 5" id="5"/>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sp>
        <p:nvSpPr>
          <p:cNvPr name="TextBox 6" id="6"/>
          <p:cNvSpPr txBox="true"/>
          <p:nvPr/>
        </p:nvSpPr>
        <p:spPr>
          <a:xfrm rot="0">
            <a:off x="4283697" y="422041"/>
            <a:ext cx="9720605" cy="1762125"/>
          </a:xfrm>
          <a:prstGeom prst="rect">
            <a:avLst/>
          </a:prstGeom>
        </p:spPr>
        <p:txBody>
          <a:bodyPr anchor="t" rtlCol="false" tIns="0" lIns="0" bIns="0" rIns="0">
            <a:spAutoFit/>
          </a:bodyPr>
          <a:lstStyle/>
          <a:p>
            <a:pPr algn="ctr" marL="0" indent="0" lvl="0">
              <a:lnSpc>
                <a:spcPts val="6661"/>
              </a:lnSpc>
              <a:spcBef>
                <a:spcPct val="0"/>
              </a:spcBef>
            </a:pPr>
            <a:r>
              <a:rPr lang="en-US" sz="5551">
                <a:solidFill>
                  <a:srgbClr val="084C6E"/>
                </a:solidFill>
                <a:latin typeface="Codec Pro Bold"/>
              </a:rPr>
              <a:t>JENIS JARINGAN SARAF TIRUAN </a:t>
            </a:r>
          </a:p>
        </p:txBody>
      </p:sp>
      <p:grpSp>
        <p:nvGrpSpPr>
          <p:cNvPr name="Group 7" id="7"/>
          <p:cNvGrpSpPr/>
          <p:nvPr/>
        </p:nvGrpSpPr>
        <p:grpSpPr>
          <a:xfrm rot="0">
            <a:off x="1407353" y="2241879"/>
            <a:ext cx="1889129" cy="1889129"/>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9" id="9"/>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sp>
        <p:nvSpPr>
          <p:cNvPr name="Freeform 10" id="10"/>
          <p:cNvSpPr/>
          <p:nvPr/>
        </p:nvSpPr>
        <p:spPr>
          <a:xfrm flipH="false" flipV="false" rot="0">
            <a:off x="16942034" y="711434"/>
            <a:ext cx="634533" cy="634533"/>
          </a:xfrm>
          <a:custGeom>
            <a:avLst/>
            <a:gdLst/>
            <a:ahLst/>
            <a:cxnLst/>
            <a:rect r="r" b="b" t="t" l="l"/>
            <a:pathLst>
              <a:path h="634533" w="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true" flipV="false" rot="0">
            <a:off x="772820" y="711434"/>
            <a:ext cx="634533" cy="634533"/>
          </a:xfrm>
          <a:custGeom>
            <a:avLst/>
            <a:gdLst/>
            <a:ahLst/>
            <a:cxnLst/>
            <a:rect r="r" b="b" t="t" l="l"/>
            <a:pathLst>
              <a:path h="634533" w="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1407353" y="7369171"/>
            <a:ext cx="1889129" cy="1889129"/>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4" id="14"/>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4BFDD">
                <a:alpha val="100000"/>
              </a:srgbClr>
            </a:gs>
            <a:gs pos="50000">
              <a:srgbClr val="FFFFFF">
                <a:alpha val="100000"/>
              </a:srgbClr>
            </a:gs>
            <a:gs pos="100000">
              <a:srgbClr val="FFF7CF">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16942034" y="711434"/>
            <a:ext cx="634533" cy="634533"/>
          </a:xfrm>
          <a:custGeom>
            <a:avLst/>
            <a:gdLst/>
            <a:ahLst/>
            <a:cxnLst/>
            <a:rect r="r" b="b" t="t" l="l"/>
            <a:pathLst>
              <a:path h="634533" w="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772820" y="711434"/>
            <a:ext cx="634533" cy="634533"/>
          </a:xfrm>
          <a:custGeom>
            <a:avLst/>
            <a:gdLst/>
            <a:ahLst/>
            <a:cxnLst/>
            <a:rect r="r" b="b" t="t" l="l"/>
            <a:pathLst>
              <a:path h="634533" w="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3155128" y="1867235"/>
            <a:ext cx="11977744" cy="6740486"/>
            <a:chOff x="0" y="0"/>
            <a:chExt cx="3154632" cy="1775272"/>
          </a:xfrm>
        </p:grpSpPr>
        <p:sp>
          <p:nvSpPr>
            <p:cNvPr name="Freeform 5" id="5"/>
            <p:cNvSpPr/>
            <p:nvPr/>
          </p:nvSpPr>
          <p:spPr>
            <a:xfrm flipH="false" flipV="false" rot="0">
              <a:off x="0" y="0"/>
              <a:ext cx="3154632" cy="1775272"/>
            </a:xfrm>
            <a:custGeom>
              <a:avLst/>
              <a:gdLst/>
              <a:ahLst/>
              <a:cxnLst/>
              <a:rect r="r" b="b" t="t" l="l"/>
              <a:pathLst>
                <a:path h="1775272" w="3154632">
                  <a:moveTo>
                    <a:pt x="21330" y="0"/>
                  </a:moveTo>
                  <a:lnTo>
                    <a:pt x="3133302" y="0"/>
                  </a:lnTo>
                  <a:cubicBezTo>
                    <a:pt x="3145083" y="0"/>
                    <a:pt x="3154632" y="9550"/>
                    <a:pt x="3154632" y="21330"/>
                  </a:cubicBezTo>
                  <a:lnTo>
                    <a:pt x="3154632" y="1753942"/>
                  </a:lnTo>
                  <a:cubicBezTo>
                    <a:pt x="3154632" y="1759599"/>
                    <a:pt x="3152385" y="1765025"/>
                    <a:pt x="3148385" y="1769025"/>
                  </a:cubicBezTo>
                  <a:cubicBezTo>
                    <a:pt x="3144385" y="1773025"/>
                    <a:pt x="3138959" y="1775272"/>
                    <a:pt x="3133302" y="1775272"/>
                  </a:cubicBezTo>
                  <a:lnTo>
                    <a:pt x="21330" y="1775272"/>
                  </a:lnTo>
                  <a:cubicBezTo>
                    <a:pt x="15673" y="1775272"/>
                    <a:pt x="10247" y="1773025"/>
                    <a:pt x="6247" y="1769025"/>
                  </a:cubicBezTo>
                  <a:cubicBezTo>
                    <a:pt x="2247" y="1765025"/>
                    <a:pt x="0" y="1759599"/>
                    <a:pt x="0" y="1753942"/>
                  </a:cubicBezTo>
                  <a:lnTo>
                    <a:pt x="0" y="21330"/>
                  </a:lnTo>
                  <a:cubicBezTo>
                    <a:pt x="0" y="15673"/>
                    <a:pt x="2247" y="10247"/>
                    <a:pt x="6247" y="6247"/>
                  </a:cubicBezTo>
                  <a:cubicBezTo>
                    <a:pt x="10247" y="2247"/>
                    <a:pt x="15673" y="0"/>
                    <a:pt x="21330" y="0"/>
                  </a:cubicBezTo>
                  <a:close/>
                </a:path>
              </a:pathLst>
            </a:custGeom>
            <a:gradFill rotWithShape="true">
              <a:gsLst>
                <a:gs pos="0">
                  <a:srgbClr val="FFFFFF">
                    <a:alpha val="0"/>
                  </a:srgbClr>
                </a:gs>
                <a:gs pos="100000">
                  <a:srgbClr val="FFFFFF">
                    <a:alpha val="100000"/>
                  </a:srgbClr>
                </a:gs>
              </a:gsLst>
              <a:path path="circle">
                <a:fillToRect l="0" r="100000" t="0" b="100000"/>
              </a:path>
              <a:tileRect r="0" l="-100000" b="0" t="-100000"/>
            </a:gradFill>
            <a:ln w="19050" cap="rnd">
              <a:solidFill>
                <a:srgbClr val="084C6E"/>
              </a:solidFill>
              <a:prstDash val="solid"/>
              <a:round/>
            </a:ln>
          </p:spPr>
        </p:sp>
        <p:sp>
          <p:nvSpPr>
            <p:cNvPr name="TextBox 6" id="6"/>
            <p:cNvSpPr txBox="true"/>
            <p:nvPr/>
          </p:nvSpPr>
          <p:spPr>
            <a:xfrm>
              <a:off x="0" y="-28575"/>
              <a:ext cx="3154632" cy="1803847"/>
            </a:xfrm>
            <a:prstGeom prst="rect">
              <a:avLst/>
            </a:prstGeom>
          </p:spPr>
          <p:txBody>
            <a:bodyPr anchor="ctr" rtlCol="false" tIns="50800" lIns="50800" bIns="50800" rIns="50800"/>
            <a:lstStyle/>
            <a:p>
              <a:pPr algn="ctr">
                <a:lnSpc>
                  <a:spcPts val="2590"/>
                </a:lnSpc>
              </a:pPr>
            </a:p>
          </p:txBody>
        </p:sp>
      </p:grpSp>
      <p:sp>
        <p:nvSpPr>
          <p:cNvPr name="TextBox 7" id="7"/>
          <p:cNvSpPr txBox="true"/>
          <p:nvPr/>
        </p:nvSpPr>
        <p:spPr>
          <a:xfrm rot="0">
            <a:off x="3842183" y="3021391"/>
            <a:ext cx="10603633" cy="5534896"/>
          </a:xfrm>
          <a:prstGeom prst="rect">
            <a:avLst/>
          </a:prstGeom>
        </p:spPr>
        <p:txBody>
          <a:bodyPr anchor="t" rtlCol="false" tIns="0" lIns="0" bIns="0" rIns="0">
            <a:spAutoFit/>
          </a:bodyPr>
          <a:lstStyle/>
          <a:p>
            <a:pPr algn="just">
              <a:lnSpc>
                <a:spcPts val="3940"/>
              </a:lnSpc>
            </a:pPr>
            <a:r>
              <a:rPr lang="en-US" sz="2627" spc="-65">
                <a:solidFill>
                  <a:srgbClr val="084C6E"/>
                </a:solidFill>
                <a:latin typeface="Open Sauce"/>
              </a:rPr>
              <a:t>Optimasi merupakan langkah penting dalam pelatihan model jaringan saraf tiruan yang bertujuan untuk mengoptimalkan bobot agar model dapat mencapai hasil yang lebih baik. Jenis optimisasi yang digunakan adalah </a:t>
            </a:r>
            <a:r>
              <a:rPr lang="en-US" sz="2627" spc="-65">
                <a:solidFill>
                  <a:srgbClr val="084C6E"/>
                </a:solidFill>
                <a:latin typeface="Open Sauce Bold"/>
              </a:rPr>
              <a:t>optimizer</a:t>
            </a:r>
            <a:r>
              <a:rPr lang="en-US" sz="2627" spc="-65">
                <a:solidFill>
                  <a:srgbClr val="084C6E"/>
                </a:solidFill>
                <a:latin typeface="Open Sauce"/>
              </a:rPr>
              <a:t> </a:t>
            </a:r>
            <a:r>
              <a:rPr lang="en-US" sz="2627" spc="-65">
                <a:solidFill>
                  <a:srgbClr val="084C6E"/>
                </a:solidFill>
                <a:latin typeface="Open Sauce Bold"/>
              </a:rPr>
              <a:t>Adam</a:t>
            </a:r>
            <a:r>
              <a:rPr lang="en-US" sz="2627" spc="-65">
                <a:solidFill>
                  <a:srgbClr val="084C6E"/>
                </a:solidFill>
                <a:latin typeface="Open Sauce"/>
              </a:rPr>
              <a:t> dengan learning rate sebesar 0.01. Learning rate yang diatur sebesar 0.01 menentukan seberapa besar langkah yang diambil dalam setiap iterasi selama proses pelatihan. Sebuah learning rate yang terlalu besar dapat menyebabkan model melewatkan titik minimum, sementara learning rate yang terlalu kecil dapat membuat proses pelatihan menjadi lambat atau bahkan terjebak dalam titik minimum lokal.</a:t>
            </a:r>
          </a:p>
          <a:p>
            <a:pPr algn="just">
              <a:lnSpc>
                <a:spcPts val="4990"/>
              </a:lnSpc>
            </a:pPr>
          </a:p>
        </p:txBody>
      </p:sp>
      <p:grpSp>
        <p:nvGrpSpPr>
          <p:cNvPr name="Group 8" id="8"/>
          <p:cNvGrpSpPr/>
          <p:nvPr/>
        </p:nvGrpSpPr>
        <p:grpSpPr>
          <a:xfrm rot="0">
            <a:off x="13439561" y="2196185"/>
            <a:ext cx="1240428" cy="294111"/>
            <a:chOff x="0" y="0"/>
            <a:chExt cx="1653904" cy="392148"/>
          </a:xfrm>
        </p:grpSpPr>
        <p:grpSp>
          <p:nvGrpSpPr>
            <p:cNvPr name="Group 9" id="9"/>
            <p:cNvGrpSpPr/>
            <p:nvPr/>
          </p:nvGrpSpPr>
          <p:grpSpPr>
            <a:xfrm rot="0">
              <a:off x="1261756" y="0"/>
              <a:ext cx="392148" cy="392148"/>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1" id="11"/>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2" id="12"/>
            <p:cNvGrpSpPr/>
            <p:nvPr/>
          </p:nvGrpSpPr>
          <p:grpSpPr>
            <a:xfrm rot="0">
              <a:off x="633448" y="0"/>
              <a:ext cx="392148" cy="392148"/>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4" id="14"/>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5" id="15"/>
            <p:cNvGrpSpPr/>
            <p:nvPr/>
          </p:nvGrpSpPr>
          <p:grpSpPr>
            <a:xfrm rot="0">
              <a:off x="0" y="0"/>
              <a:ext cx="392148" cy="392148"/>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7" id="17"/>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grpSp>
        <p:nvGrpSpPr>
          <p:cNvPr name="Group 18" id="18"/>
          <p:cNvGrpSpPr/>
          <p:nvPr/>
        </p:nvGrpSpPr>
        <p:grpSpPr>
          <a:xfrm rot="0">
            <a:off x="5835379" y="1345966"/>
            <a:ext cx="6603307" cy="1407585"/>
            <a:chOff x="0" y="0"/>
            <a:chExt cx="1739142" cy="370722"/>
          </a:xfrm>
        </p:grpSpPr>
        <p:sp>
          <p:nvSpPr>
            <p:cNvPr name="Freeform 19" id="19"/>
            <p:cNvSpPr/>
            <p:nvPr/>
          </p:nvSpPr>
          <p:spPr>
            <a:xfrm flipH="false" flipV="false" rot="0">
              <a:off x="0" y="0"/>
              <a:ext cx="1739142" cy="370722"/>
            </a:xfrm>
            <a:custGeom>
              <a:avLst/>
              <a:gdLst/>
              <a:ahLst/>
              <a:cxnLst/>
              <a:rect r="r" b="b" t="t" l="l"/>
              <a:pathLst>
                <a:path h="370722" w="1739142">
                  <a:moveTo>
                    <a:pt x="30483" y="0"/>
                  </a:moveTo>
                  <a:lnTo>
                    <a:pt x="1708659" y="0"/>
                  </a:lnTo>
                  <a:cubicBezTo>
                    <a:pt x="1725495" y="0"/>
                    <a:pt x="1739142" y="13648"/>
                    <a:pt x="1739142" y="30483"/>
                  </a:cubicBezTo>
                  <a:lnTo>
                    <a:pt x="1739142" y="340239"/>
                  </a:lnTo>
                  <a:cubicBezTo>
                    <a:pt x="1739142" y="357074"/>
                    <a:pt x="1725495" y="370722"/>
                    <a:pt x="1708659" y="370722"/>
                  </a:cubicBezTo>
                  <a:lnTo>
                    <a:pt x="30483" y="370722"/>
                  </a:lnTo>
                  <a:cubicBezTo>
                    <a:pt x="22399" y="370722"/>
                    <a:pt x="14645" y="367510"/>
                    <a:pt x="8928" y="361794"/>
                  </a:cubicBezTo>
                  <a:cubicBezTo>
                    <a:pt x="3212" y="356077"/>
                    <a:pt x="0" y="348323"/>
                    <a:pt x="0" y="340239"/>
                  </a:cubicBezTo>
                  <a:lnTo>
                    <a:pt x="0" y="30483"/>
                  </a:lnTo>
                  <a:cubicBezTo>
                    <a:pt x="0" y="13648"/>
                    <a:pt x="13648" y="0"/>
                    <a:pt x="30483" y="0"/>
                  </a:cubicBezTo>
                  <a:close/>
                </a:path>
              </a:pathLst>
            </a:custGeom>
            <a:gradFill rotWithShape="true">
              <a:gsLst>
                <a:gs pos="0">
                  <a:srgbClr val="FFFFFF">
                    <a:alpha val="100000"/>
                  </a:srgbClr>
                </a:gs>
                <a:gs pos="100000">
                  <a:srgbClr val="FFFFFF">
                    <a:alpha val="100000"/>
                  </a:srgbClr>
                </a:gs>
              </a:gsLst>
              <a:path path="circle">
                <a:fillToRect l="0" r="100000" t="0" b="100000"/>
              </a:path>
              <a:tileRect r="0" l="-100000" b="0" t="-100000"/>
            </a:gradFill>
            <a:ln w="19050" cap="rnd">
              <a:solidFill>
                <a:srgbClr val="084C6E"/>
              </a:solidFill>
              <a:prstDash val="solid"/>
              <a:round/>
            </a:ln>
          </p:spPr>
        </p:sp>
        <p:sp>
          <p:nvSpPr>
            <p:cNvPr name="TextBox 20" id="20"/>
            <p:cNvSpPr txBox="true"/>
            <p:nvPr/>
          </p:nvSpPr>
          <p:spPr>
            <a:xfrm>
              <a:off x="0" y="-28575"/>
              <a:ext cx="1739142" cy="399297"/>
            </a:xfrm>
            <a:prstGeom prst="rect">
              <a:avLst/>
            </a:prstGeom>
          </p:spPr>
          <p:txBody>
            <a:bodyPr anchor="ctr" rtlCol="false" tIns="50800" lIns="50800" bIns="50800" rIns="50800"/>
            <a:lstStyle/>
            <a:p>
              <a:pPr algn="ctr" marL="0" indent="0" lvl="0">
                <a:lnSpc>
                  <a:spcPts val="2590"/>
                </a:lnSpc>
                <a:spcBef>
                  <a:spcPct val="0"/>
                </a:spcBef>
              </a:pPr>
            </a:p>
          </p:txBody>
        </p:sp>
      </p:grpSp>
      <p:sp>
        <p:nvSpPr>
          <p:cNvPr name="TextBox 21" id="21"/>
          <p:cNvSpPr txBox="true"/>
          <p:nvPr/>
        </p:nvSpPr>
        <p:spPr>
          <a:xfrm rot="0">
            <a:off x="5559545" y="1566370"/>
            <a:ext cx="7090230" cy="923925"/>
          </a:xfrm>
          <a:prstGeom prst="rect">
            <a:avLst/>
          </a:prstGeom>
        </p:spPr>
        <p:txBody>
          <a:bodyPr anchor="t" rtlCol="false" tIns="0" lIns="0" bIns="0" rIns="0">
            <a:spAutoFit/>
          </a:bodyPr>
          <a:lstStyle/>
          <a:p>
            <a:pPr algn="ctr" marL="0" indent="0" lvl="0">
              <a:lnSpc>
                <a:spcPts val="6661"/>
              </a:lnSpc>
              <a:spcBef>
                <a:spcPct val="0"/>
              </a:spcBef>
            </a:pPr>
            <a:r>
              <a:rPr lang="en-US" sz="5551">
                <a:solidFill>
                  <a:srgbClr val="084C6E"/>
                </a:solidFill>
                <a:latin typeface="Codec Pro Bold"/>
              </a:rPr>
              <a:t>JENIS OPTIMASI</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4BFDD">
                <a:alpha val="100000"/>
              </a:srgbClr>
            </a:gs>
            <a:gs pos="50000">
              <a:srgbClr val="FFFFFF">
                <a:alpha val="100000"/>
              </a:srgbClr>
            </a:gs>
            <a:gs pos="100000">
              <a:srgbClr val="FFF7CF">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16942034" y="711434"/>
            <a:ext cx="634533" cy="634533"/>
          </a:xfrm>
          <a:custGeom>
            <a:avLst/>
            <a:gdLst/>
            <a:ahLst/>
            <a:cxnLst/>
            <a:rect r="r" b="b" t="t" l="l"/>
            <a:pathLst>
              <a:path h="634533" w="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772820" y="711434"/>
            <a:ext cx="634533" cy="634533"/>
          </a:xfrm>
          <a:custGeom>
            <a:avLst/>
            <a:gdLst/>
            <a:ahLst/>
            <a:cxnLst/>
            <a:rect r="r" b="b" t="t" l="l"/>
            <a:pathLst>
              <a:path h="634533" w="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3155128" y="1867235"/>
            <a:ext cx="11977744" cy="6740486"/>
            <a:chOff x="0" y="0"/>
            <a:chExt cx="3154632" cy="1775272"/>
          </a:xfrm>
        </p:grpSpPr>
        <p:sp>
          <p:nvSpPr>
            <p:cNvPr name="Freeform 5" id="5"/>
            <p:cNvSpPr/>
            <p:nvPr/>
          </p:nvSpPr>
          <p:spPr>
            <a:xfrm flipH="false" flipV="false" rot="0">
              <a:off x="0" y="0"/>
              <a:ext cx="3154632" cy="1775272"/>
            </a:xfrm>
            <a:custGeom>
              <a:avLst/>
              <a:gdLst/>
              <a:ahLst/>
              <a:cxnLst/>
              <a:rect r="r" b="b" t="t" l="l"/>
              <a:pathLst>
                <a:path h="1775272" w="3154632">
                  <a:moveTo>
                    <a:pt x="21330" y="0"/>
                  </a:moveTo>
                  <a:lnTo>
                    <a:pt x="3133302" y="0"/>
                  </a:lnTo>
                  <a:cubicBezTo>
                    <a:pt x="3145083" y="0"/>
                    <a:pt x="3154632" y="9550"/>
                    <a:pt x="3154632" y="21330"/>
                  </a:cubicBezTo>
                  <a:lnTo>
                    <a:pt x="3154632" y="1753942"/>
                  </a:lnTo>
                  <a:cubicBezTo>
                    <a:pt x="3154632" y="1759599"/>
                    <a:pt x="3152385" y="1765025"/>
                    <a:pt x="3148385" y="1769025"/>
                  </a:cubicBezTo>
                  <a:cubicBezTo>
                    <a:pt x="3144385" y="1773025"/>
                    <a:pt x="3138959" y="1775272"/>
                    <a:pt x="3133302" y="1775272"/>
                  </a:cubicBezTo>
                  <a:lnTo>
                    <a:pt x="21330" y="1775272"/>
                  </a:lnTo>
                  <a:cubicBezTo>
                    <a:pt x="15673" y="1775272"/>
                    <a:pt x="10247" y="1773025"/>
                    <a:pt x="6247" y="1769025"/>
                  </a:cubicBezTo>
                  <a:cubicBezTo>
                    <a:pt x="2247" y="1765025"/>
                    <a:pt x="0" y="1759599"/>
                    <a:pt x="0" y="1753942"/>
                  </a:cubicBezTo>
                  <a:lnTo>
                    <a:pt x="0" y="21330"/>
                  </a:lnTo>
                  <a:cubicBezTo>
                    <a:pt x="0" y="15673"/>
                    <a:pt x="2247" y="10247"/>
                    <a:pt x="6247" y="6247"/>
                  </a:cubicBezTo>
                  <a:cubicBezTo>
                    <a:pt x="10247" y="2247"/>
                    <a:pt x="15673" y="0"/>
                    <a:pt x="21330" y="0"/>
                  </a:cubicBezTo>
                  <a:close/>
                </a:path>
              </a:pathLst>
            </a:custGeom>
            <a:gradFill rotWithShape="true">
              <a:gsLst>
                <a:gs pos="0">
                  <a:srgbClr val="FFFFFF">
                    <a:alpha val="0"/>
                  </a:srgbClr>
                </a:gs>
                <a:gs pos="100000">
                  <a:srgbClr val="FFFFFF">
                    <a:alpha val="100000"/>
                  </a:srgbClr>
                </a:gs>
              </a:gsLst>
              <a:path path="circle">
                <a:fillToRect l="0" r="100000" t="0" b="100000"/>
              </a:path>
              <a:tileRect r="0" l="-100000" b="0" t="-100000"/>
            </a:gradFill>
            <a:ln w="19050" cap="rnd">
              <a:solidFill>
                <a:srgbClr val="084C6E"/>
              </a:solidFill>
              <a:prstDash val="solid"/>
              <a:round/>
            </a:ln>
          </p:spPr>
        </p:sp>
        <p:sp>
          <p:nvSpPr>
            <p:cNvPr name="TextBox 6" id="6"/>
            <p:cNvSpPr txBox="true"/>
            <p:nvPr/>
          </p:nvSpPr>
          <p:spPr>
            <a:xfrm>
              <a:off x="0" y="-28575"/>
              <a:ext cx="3154632" cy="1803847"/>
            </a:xfrm>
            <a:prstGeom prst="rect">
              <a:avLst/>
            </a:prstGeom>
          </p:spPr>
          <p:txBody>
            <a:bodyPr anchor="ctr" rtlCol="false" tIns="50800" lIns="50800" bIns="50800" rIns="50800"/>
            <a:lstStyle/>
            <a:p>
              <a:pPr algn="ctr">
                <a:lnSpc>
                  <a:spcPts val="2590"/>
                </a:lnSpc>
              </a:pPr>
            </a:p>
          </p:txBody>
        </p:sp>
      </p:grpSp>
      <p:grpSp>
        <p:nvGrpSpPr>
          <p:cNvPr name="Group 7" id="7"/>
          <p:cNvGrpSpPr/>
          <p:nvPr/>
        </p:nvGrpSpPr>
        <p:grpSpPr>
          <a:xfrm rot="0">
            <a:off x="13439561" y="2196185"/>
            <a:ext cx="1240428" cy="294111"/>
            <a:chOff x="0" y="0"/>
            <a:chExt cx="1653904" cy="392148"/>
          </a:xfrm>
        </p:grpSpPr>
        <p:grpSp>
          <p:nvGrpSpPr>
            <p:cNvPr name="Group 8" id="8"/>
            <p:cNvGrpSpPr/>
            <p:nvPr/>
          </p:nvGrpSpPr>
          <p:grpSpPr>
            <a:xfrm rot="0">
              <a:off x="1261756" y="0"/>
              <a:ext cx="392148" cy="392148"/>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1" id="11"/>
            <p:cNvGrpSpPr/>
            <p:nvPr/>
          </p:nvGrpSpPr>
          <p:grpSpPr>
            <a:xfrm rot="0">
              <a:off x="633448" y="0"/>
              <a:ext cx="392148" cy="39214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3" id="13"/>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4" id="14"/>
            <p:cNvGrpSpPr/>
            <p:nvPr/>
          </p:nvGrpSpPr>
          <p:grpSpPr>
            <a:xfrm rot="0">
              <a:off x="0" y="0"/>
              <a:ext cx="392148" cy="392148"/>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6" id="16"/>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grpSp>
        <p:nvGrpSpPr>
          <p:cNvPr name="Group 17" id="17"/>
          <p:cNvGrpSpPr/>
          <p:nvPr/>
        </p:nvGrpSpPr>
        <p:grpSpPr>
          <a:xfrm rot="0">
            <a:off x="5835379" y="1345966"/>
            <a:ext cx="6603307" cy="1407585"/>
            <a:chOff x="0" y="0"/>
            <a:chExt cx="1739142" cy="370722"/>
          </a:xfrm>
        </p:grpSpPr>
        <p:sp>
          <p:nvSpPr>
            <p:cNvPr name="Freeform 18" id="18"/>
            <p:cNvSpPr/>
            <p:nvPr/>
          </p:nvSpPr>
          <p:spPr>
            <a:xfrm flipH="false" flipV="false" rot="0">
              <a:off x="0" y="0"/>
              <a:ext cx="1739142" cy="370722"/>
            </a:xfrm>
            <a:custGeom>
              <a:avLst/>
              <a:gdLst/>
              <a:ahLst/>
              <a:cxnLst/>
              <a:rect r="r" b="b" t="t" l="l"/>
              <a:pathLst>
                <a:path h="370722" w="1739142">
                  <a:moveTo>
                    <a:pt x="30483" y="0"/>
                  </a:moveTo>
                  <a:lnTo>
                    <a:pt x="1708659" y="0"/>
                  </a:lnTo>
                  <a:cubicBezTo>
                    <a:pt x="1725495" y="0"/>
                    <a:pt x="1739142" y="13648"/>
                    <a:pt x="1739142" y="30483"/>
                  </a:cubicBezTo>
                  <a:lnTo>
                    <a:pt x="1739142" y="340239"/>
                  </a:lnTo>
                  <a:cubicBezTo>
                    <a:pt x="1739142" y="357074"/>
                    <a:pt x="1725495" y="370722"/>
                    <a:pt x="1708659" y="370722"/>
                  </a:cubicBezTo>
                  <a:lnTo>
                    <a:pt x="30483" y="370722"/>
                  </a:lnTo>
                  <a:cubicBezTo>
                    <a:pt x="22399" y="370722"/>
                    <a:pt x="14645" y="367510"/>
                    <a:pt x="8928" y="361794"/>
                  </a:cubicBezTo>
                  <a:cubicBezTo>
                    <a:pt x="3212" y="356077"/>
                    <a:pt x="0" y="348323"/>
                    <a:pt x="0" y="340239"/>
                  </a:cubicBezTo>
                  <a:lnTo>
                    <a:pt x="0" y="30483"/>
                  </a:lnTo>
                  <a:cubicBezTo>
                    <a:pt x="0" y="13648"/>
                    <a:pt x="13648" y="0"/>
                    <a:pt x="30483" y="0"/>
                  </a:cubicBezTo>
                  <a:close/>
                </a:path>
              </a:pathLst>
            </a:custGeom>
            <a:gradFill rotWithShape="true">
              <a:gsLst>
                <a:gs pos="0">
                  <a:srgbClr val="FFFFFF">
                    <a:alpha val="100000"/>
                  </a:srgbClr>
                </a:gs>
                <a:gs pos="100000">
                  <a:srgbClr val="FFFFFF">
                    <a:alpha val="100000"/>
                  </a:srgbClr>
                </a:gs>
              </a:gsLst>
              <a:path path="circle">
                <a:fillToRect l="0" r="100000" t="0" b="100000"/>
              </a:path>
              <a:tileRect r="0" l="-100000" b="0" t="-100000"/>
            </a:gradFill>
            <a:ln w="19050" cap="rnd">
              <a:solidFill>
                <a:srgbClr val="084C6E"/>
              </a:solidFill>
              <a:prstDash val="solid"/>
              <a:round/>
            </a:ln>
          </p:spPr>
        </p:sp>
        <p:sp>
          <p:nvSpPr>
            <p:cNvPr name="TextBox 19" id="19"/>
            <p:cNvSpPr txBox="true"/>
            <p:nvPr/>
          </p:nvSpPr>
          <p:spPr>
            <a:xfrm>
              <a:off x="0" y="-28575"/>
              <a:ext cx="1739142" cy="399297"/>
            </a:xfrm>
            <a:prstGeom prst="rect">
              <a:avLst/>
            </a:prstGeom>
          </p:spPr>
          <p:txBody>
            <a:bodyPr anchor="ctr" rtlCol="false" tIns="50800" lIns="50800" bIns="50800" rIns="50800"/>
            <a:lstStyle/>
            <a:p>
              <a:pPr algn="ctr" marL="0" indent="0" lvl="0">
                <a:lnSpc>
                  <a:spcPts val="2590"/>
                </a:lnSpc>
                <a:spcBef>
                  <a:spcPct val="0"/>
                </a:spcBef>
              </a:pPr>
            </a:p>
          </p:txBody>
        </p:sp>
      </p:grpSp>
      <p:sp>
        <p:nvSpPr>
          <p:cNvPr name="Freeform 20" id="20"/>
          <p:cNvSpPr/>
          <p:nvPr/>
        </p:nvSpPr>
        <p:spPr>
          <a:xfrm flipH="false" flipV="false" rot="0">
            <a:off x="4005024" y="4153804"/>
            <a:ext cx="10725312" cy="1498139"/>
          </a:xfrm>
          <a:custGeom>
            <a:avLst/>
            <a:gdLst/>
            <a:ahLst/>
            <a:cxnLst/>
            <a:rect r="r" b="b" t="t" l="l"/>
            <a:pathLst>
              <a:path h="1498139" w="10725312">
                <a:moveTo>
                  <a:pt x="0" y="0"/>
                </a:moveTo>
                <a:lnTo>
                  <a:pt x="10725311" y="0"/>
                </a:lnTo>
                <a:lnTo>
                  <a:pt x="10725311" y="1498139"/>
                </a:lnTo>
                <a:lnTo>
                  <a:pt x="0" y="1498139"/>
                </a:lnTo>
                <a:lnTo>
                  <a:pt x="0" y="0"/>
                </a:lnTo>
                <a:close/>
              </a:path>
            </a:pathLst>
          </a:custGeom>
          <a:blipFill>
            <a:blip r:embed="rId4"/>
            <a:stretch>
              <a:fillRect l="0" t="0" r="0" b="0"/>
            </a:stretch>
          </a:blipFill>
        </p:spPr>
      </p:sp>
      <p:sp>
        <p:nvSpPr>
          <p:cNvPr name="TextBox 21" id="21"/>
          <p:cNvSpPr txBox="true"/>
          <p:nvPr/>
        </p:nvSpPr>
        <p:spPr>
          <a:xfrm rot="0">
            <a:off x="5559545" y="1566370"/>
            <a:ext cx="7090230" cy="923925"/>
          </a:xfrm>
          <a:prstGeom prst="rect">
            <a:avLst/>
          </a:prstGeom>
        </p:spPr>
        <p:txBody>
          <a:bodyPr anchor="t" rtlCol="false" tIns="0" lIns="0" bIns="0" rIns="0">
            <a:spAutoFit/>
          </a:bodyPr>
          <a:lstStyle/>
          <a:p>
            <a:pPr algn="ctr" marL="0" indent="0" lvl="0">
              <a:lnSpc>
                <a:spcPts val="6661"/>
              </a:lnSpc>
              <a:spcBef>
                <a:spcPct val="0"/>
              </a:spcBef>
            </a:pPr>
            <a:r>
              <a:rPr lang="en-US" sz="5551">
                <a:solidFill>
                  <a:srgbClr val="084C6E"/>
                </a:solidFill>
                <a:latin typeface="Codec Pro Bold"/>
              </a:rPr>
              <a:t>JENIS OPTIMASI</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4BFDD">
                <a:alpha val="100000"/>
              </a:srgbClr>
            </a:gs>
            <a:gs pos="50000">
              <a:srgbClr val="FFFFFF">
                <a:alpha val="100000"/>
              </a:srgbClr>
            </a:gs>
            <a:gs pos="100000">
              <a:srgbClr val="FFF7CF">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2568006" y="1423901"/>
            <a:ext cx="13764974" cy="6861189"/>
            <a:chOff x="0" y="0"/>
            <a:chExt cx="3625343" cy="1807062"/>
          </a:xfrm>
        </p:grpSpPr>
        <p:sp>
          <p:nvSpPr>
            <p:cNvPr name="Freeform 3" id="3"/>
            <p:cNvSpPr/>
            <p:nvPr/>
          </p:nvSpPr>
          <p:spPr>
            <a:xfrm flipH="false" flipV="false" rot="0">
              <a:off x="0" y="0"/>
              <a:ext cx="3625343" cy="1807062"/>
            </a:xfrm>
            <a:custGeom>
              <a:avLst/>
              <a:gdLst/>
              <a:ahLst/>
              <a:cxnLst/>
              <a:rect r="r" b="b" t="t" l="l"/>
              <a:pathLst>
                <a:path h="1807062" w="3625343">
                  <a:moveTo>
                    <a:pt x="18560" y="0"/>
                  </a:moveTo>
                  <a:lnTo>
                    <a:pt x="3606783" y="0"/>
                  </a:lnTo>
                  <a:cubicBezTo>
                    <a:pt x="3617033" y="0"/>
                    <a:pt x="3625343" y="8310"/>
                    <a:pt x="3625343" y="18560"/>
                  </a:cubicBezTo>
                  <a:lnTo>
                    <a:pt x="3625343" y="1788502"/>
                  </a:lnTo>
                  <a:cubicBezTo>
                    <a:pt x="3625343" y="1798752"/>
                    <a:pt x="3617033" y="1807062"/>
                    <a:pt x="3606783" y="1807062"/>
                  </a:cubicBezTo>
                  <a:lnTo>
                    <a:pt x="18560" y="1807062"/>
                  </a:lnTo>
                  <a:cubicBezTo>
                    <a:pt x="8310" y="1807062"/>
                    <a:pt x="0" y="1798752"/>
                    <a:pt x="0" y="1788502"/>
                  </a:cubicBezTo>
                  <a:lnTo>
                    <a:pt x="0" y="18560"/>
                  </a:lnTo>
                  <a:cubicBezTo>
                    <a:pt x="0" y="8310"/>
                    <a:pt x="8310" y="0"/>
                    <a:pt x="18560" y="0"/>
                  </a:cubicBezTo>
                  <a:close/>
                </a:path>
              </a:pathLst>
            </a:custGeom>
            <a:gradFill rotWithShape="true">
              <a:gsLst>
                <a:gs pos="0">
                  <a:srgbClr val="FFFFFF">
                    <a:alpha val="0"/>
                  </a:srgbClr>
                </a:gs>
                <a:gs pos="100000">
                  <a:srgbClr val="FFFFFF">
                    <a:alpha val="100000"/>
                  </a:srgbClr>
                </a:gs>
              </a:gsLst>
              <a:path path="circle">
                <a:fillToRect l="0" r="100000" t="0" b="100000"/>
              </a:path>
              <a:tileRect r="0" l="-100000" b="0" t="-100000"/>
            </a:gradFill>
            <a:ln w="19050" cap="rnd">
              <a:solidFill>
                <a:srgbClr val="084C6E"/>
              </a:solidFill>
              <a:prstDash val="solid"/>
              <a:round/>
            </a:ln>
          </p:spPr>
        </p:sp>
        <p:sp>
          <p:nvSpPr>
            <p:cNvPr name="TextBox 4" id="4"/>
            <p:cNvSpPr txBox="true"/>
            <p:nvPr/>
          </p:nvSpPr>
          <p:spPr>
            <a:xfrm>
              <a:off x="0" y="-28575"/>
              <a:ext cx="3625343" cy="1835637"/>
            </a:xfrm>
            <a:prstGeom prst="rect">
              <a:avLst/>
            </a:prstGeom>
          </p:spPr>
          <p:txBody>
            <a:bodyPr anchor="ctr" rtlCol="false" tIns="50800" lIns="50800" bIns="50800" rIns="50800"/>
            <a:lstStyle/>
            <a:p>
              <a:pPr algn="ctr">
                <a:lnSpc>
                  <a:spcPts val="2590"/>
                </a:lnSpc>
              </a:pPr>
            </a:p>
          </p:txBody>
        </p:sp>
      </p:grpSp>
      <p:sp>
        <p:nvSpPr>
          <p:cNvPr name="Freeform 5" id="5"/>
          <p:cNvSpPr/>
          <p:nvPr/>
        </p:nvSpPr>
        <p:spPr>
          <a:xfrm flipH="false" flipV="false" rot="0">
            <a:off x="16942034" y="711434"/>
            <a:ext cx="634533" cy="634533"/>
          </a:xfrm>
          <a:custGeom>
            <a:avLst/>
            <a:gdLst/>
            <a:ahLst/>
            <a:cxnLst/>
            <a:rect r="r" b="b" t="t" l="l"/>
            <a:pathLst>
              <a:path h="634533" w="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772820" y="711434"/>
            <a:ext cx="634533" cy="634533"/>
          </a:xfrm>
          <a:custGeom>
            <a:avLst/>
            <a:gdLst/>
            <a:ahLst/>
            <a:cxnLst/>
            <a:rect r="r" b="b" t="t" l="l"/>
            <a:pathLst>
              <a:path h="634533" w="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2748616" y="1557375"/>
            <a:ext cx="13403755" cy="7143675"/>
          </a:xfrm>
          <a:prstGeom prst="rect">
            <a:avLst/>
          </a:prstGeom>
        </p:spPr>
        <p:txBody>
          <a:bodyPr anchor="t" rtlCol="false" tIns="0" lIns="0" bIns="0" rIns="0">
            <a:spAutoFit/>
          </a:bodyPr>
          <a:lstStyle/>
          <a:p>
            <a:pPr algn="just">
              <a:lnSpc>
                <a:spcPts val="3306"/>
              </a:lnSpc>
            </a:pPr>
            <a:r>
              <a:rPr lang="en-US" sz="2504">
                <a:solidFill>
                  <a:srgbClr val="084C6E"/>
                </a:solidFill>
                <a:latin typeface="Open Sauce"/>
              </a:rPr>
              <a:t>     Fungsi aktivasi memiliki peran sentral dalam mengatur aliran sinyal melalui setiap neuron. Lapisan Dense, yang terdiri dari neuron-neuron yang terhubung penuh, memanfaatkan fungsi aktivasi untuk memperkenalkan non-linearitas ke dalam model, memungkinkannya untuk menangkap hubungan yang lebih kompleks dalam data. </a:t>
            </a:r>
          </a:p>
          <a:p>
            <a:pPr algn="just">
              <a:lnSpc>
                <a:spcPts val="3306"/>
              </a:lnSpc>
            </a:pPr>
            <a:r>
              <a:rPr lang="en-US" sz="2504">
                <a:solidFill>
                  <a:srgbClr val="084C6E"/>
                </a:solidFill>
                <a:latin typeface="Open Sauce"/>
              </a:rPr>
              <a:t>    </a:t>
            </a:r>
            <a:r>
              <a:rPr lang="en-US" sz="2504">
                <a:solidFill>
                  <a:srgbClr val="084C6E"/>
                </a:solidFill>
                <a:latin typeface="Open Sauce"/>
              </a:rPr>
              <a:t>Fungsi aktivasi yang digunakan untuk lapisan tersembunyi adalah Rectified Linear Unit (ReLU),  ReLU efektif mengonversi nilai negatif menjadi nol sambil mempertahankan nilai positif, memungkinkan model untuk memahami pola yang lebih kompleks dan meningkatkan kemampuannya dalam menggambarkan data yang lebih rumit. Pada lapisan output, diterapkan fungsi aktivasi Sigmoid, yang umumnya digunakan untuk tugas klasifikasi biner. </a:t>
            </a:r>
          </a:p>
          <a:p>
            <a:pPr algn="just">
              <a:lnSpc>
                <a:spcPts val="3306"/>
              </a:lnSpc>
            </a:pPr>
            <a:r>
              <a:rPr lang="en-US" sz="2504">
                <a:solidFill>
                  <a:srgbClr val="084C6E"/>
                </a:solidFill>
                <a:latin typeface="Open Sauce"/>
              </a:rPr>
              <a:t>   </a:t>
            </a:r>
            <a:r>
              <a:rPr lang="en-US" sz="2504">
                <a:solidFill>
                  <a:srgbClr val="084C6E"/>
                </a:solidFill>
                <a:latin typeface="Open Sauce"/>
              </a:rPr>
              <a:t>Fungsi Sigmoid menghasilkan output dalam rentang antara 0 dan 1, dapat diartikan sebagai probabilitas bahwa suatu sampel termasuk dalam kelas positif, seperti dalam konteks ini, kelas "spam". Penggunaan kombinasi fungsi aktivasi ReLU dan Sigmoid memungkinkan model untuk memahami serta membuat prediksi yang interpretable dalam tugas klasifikasi pesan sebagai spam atau bukan spam.</a:t>
            </a:r>
          </a:p>
          <a:p>
            <a:pPr algn="just">
              <a:lnSpc>
                <a:spcPts val="3570"/>
              </a:lnSpc>
            </a:pPr>
          </a:p>
          <a:p>
            <a:pPr algn="just" marL="0" indent="0" lvl="1">
              <a:lnSpc>
                <a:spcPts val="3306"/>
              </a:lnSpc>
              <a:spcBef>
                <a:spcPct val="0"/>
              </a:spcBef>
            </a:pPr>
          </a:p>
        </p:txBody>
      </p:sp>
      <p:sp>
        <p:nvSpPr>
          <p:cNvPr name="TextBox 8" id="8"/>
          <p:cNvSpPr txBox="true"/>
          <p:nvPr/>
        </p:nvSpPr>
        <p:spPr>
          <a:xfrm rot="0">
            <a:off x="5719640" y="644759"/>
            <a:ext cx="7764679" cy="647700"/>
          </a:xfrm>
          <a:prstGeom prst="rect">
            <a:avLst/>
          </a:prstGeom>
        </p:spPr>
        <p:txBody>
          <a:bodyPr anchor="t" rtlCol="false" tIns="0" lIns="0" bIns="0" rIns="0">
            <a:spAutoFit/>
          </a:bodyPr>
          <a:lstStyle/>
          <a:p>
            <a:pPr algn="ctr" marL="0" indent="0" lvl="0">
              <a:lnSpc>
                <a:spcPts val="4603"/>
              </a:lnSpc>
              <a:spcBef>
                <a:spcPct val="0"/>
              </a:spcBef>
            </a:pPr>
            <a:r>
              <a:rPr lang="en-US" sz="3836">
                <a:solidFill>
                  <a:srgbClr val="084C6E"/>
                </a:solidFill>
                <a:latin typeface="Codec Pro Bold"/>
              </a:rPr>
              <a:t>JENIS FUNGSI AKTIVASI</a:t>
            </a:r>
          </a:p>
        </p:txBody>
      </p:sp>
      <p:grpSp>
        <p:nvGrpSpPr>
          <p:cNvPr name="Group 9" id="9"/>
          <p:cNvGrpSpPr/>
          <p:nvPr/>
        </p:nvGrpSpPr>
        <p:grpSpPr>
          <a:xfrm rot="0">
            <a:off x="14592962" y="1001946"/>
            <a:ext cx="1240428" cy="294111"/>
            <a:chOff x="0" y="0"/>
            <a:chExt cx="1653904" cy="392148"/>
          </a:xfrm>
        </p:grpSpPr>
        <p:grpSp>
          <p:nvGrpSpPr>
            <p:cNvPr name="Group 10" id="10"/>
            <p:cNvGrpSpPr/>
            <p:nvPr/>
          </p:nvGrpSpPr>
          <p:grpSpPr>
            <a:xfrm rot="0">
              <a:off x="1261756" y="0"/>
              <a:ext cx="392148" cy="392148"/>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2" id="12"/>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3" id="13"/>
            <p:cNvGrpSpPr/>
            <p:nvPr/>
          </p:nvGrpSpPr>
          <p:grpSpPr>
            <a:xfrm rot="0">
              <a:off x="633448" y="0"/>
              <a:ext cx="392148" cy="392148"/>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5" id="15"/>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6" id="16"/>
            <p:cNvGrpSpPr/>
            <p:nvPr/>
          </p:nvGrpSpPr>
          <p:grpSpPr>
            <a:xfrm rot="0">
              <a:off x="0" y="0"/>
              <a:ext cx="392148" cy="392148"/>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8" id="18"/>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4BFDD">
                <a:alpha val="100000"/>
              </a:srgbClr>
            </a:gs>
            <a:gs pos="50000">
              <a:srgbClr val="FFFFFF">
                <a:alpha val="100000"/>
              </a:srgbClr>
            </a:gs>
            <a:gs pos="100000">
              <a:srgbClr val="FFF7CF">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16942034" y="711434"/>
            <a:ext cx="634533" cy="634533"/>
          </a:xfrm>
          <a:custGeom>
            <a:avLst/>
            <a:gdLst/>
            <a:ahLst/>
            <a:cxnLst/>
            <a:rect r="r" b="b" t="t" l="l"/>
            <a:pathLst>
              <a:path h="634533" w="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772820" y="711434"/>
            <a:ext cx="634533" cy="634533"/>
          </a:xfrm>
          <a:custGeom>
            <a:avLst/>
            <a:gdLst/>
            <a:ahLst/>
            <a:cxnLst/>
            <a:rect r="r" b="b" t="t" l="l"/>
            <a:pathLst>
              <a:path h="634533" w="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3155128" y="1867235"/>
            <a:ext cx="11977744" cy="6740486"/>
            <a:chOff x="0" y="0"/>
            <a:chExt cx="3154632" cy="1775272"/>
          </a:xfrm>
        </p:grpSpPr>
        <p:sp>
          <p:nvSpPr>
            <p:cNvPr name="Freeform 5" id="5"/>
            <p:cNvSpPr/>
            <p:nvPr/>
          </p:nvSpPr>
          <p:spPr>
            <a:xfrm flipH="false" flipV="false" rot="0">
              <a:off x="0" y="0"/>
              <a:ext cx="3154632" cy="1775272"/>
            </a:xfrm>
            <a:custGeom>
              <a:avLst/>
              <a:gdLst/>
              <a:ahLst/>
              <a:cxnLst/>
              <a:rect r="r" b="b" t="t" l="l"/>
              <a:pathLst>
                <a:path h="1775272" w="3154632">
                  <a:moveTo>
                    <a:pt x="21330" y="0"/>
                  </a:moveTo>
                  <a:lnTo>
                    <a:pt x="3133302" y="0"/>
                  </a:lnTo>
                  <a:cubicBezTo>
                    <a:pt x="3145083" y="0"/>
                    <a:pt x="3154632" y="9550"/>
                    <a:pt x="3154632" y="21330"/>
                  </a:cubicBezTo>
                  <a:lnTo>
                    <a:pt x="3154632" y="1753942"/>
                  </a:lnTo>
                  <a:cubicBezTo>
                    <a:pt x="3154632" y="1759599"/>
                    <a:pt x="3152385" y="1765025"/>
                    <a:pt x="3148385" y="1769025"/>
                  </a:cubicBezTo>
                  <a:cubicBezTo>
                    <a:pt x="3144385" y="1773025"/>
                    <a:pt x="3138959" y="1775272"/>
                    <a:pt x="3133302" y="1775272"/>
                  </a:cubicBezTo>
                  <a:lnTo>
                    <a:pt x="21330" y="1775272"/>
                  </a:lnTo>
                  <a:cubicBezTo>
                    <a:pt x="15673" y="1775272"/>
                    <a:pt x="10247" y="1773025"/>
                    <a:pt x="6247" y="1769025"/>
                  </a:cubicBezTo>
                  <a:cubicBezTo>
                    <a:pt x="2247" y="1765025"/>
                    <a:pt x="0" y="1759599"/>
                    <a:pt x="0" y="1753942"/>
                  </a:cubicBezTo>
                  <a:lnTo>
                    <a:pt x="0" y="21330"/>
                  </a:lnTo>
                  <a:cubicBezTo>
                    <a:pt x="0" y="15673"/>
                    <a:pt x="2247" y="10247"/>
                    <a:pt x="6247" y="6247"/>
                  </a:cubicBezTo>
                  <a:cubicBezTo>
                    <a:pt x="10247" y="2247"/>
                    <a:pt x="15673" y="0"/>
                    <a:pt x="21330" y="0"/>
                  </a:cubicBezTo>
                  <a:close/>
                </a:path>
              </a:pathLst>
            </a:custGeom>
            <a:gradFill rotWithShape="true">
              <a:gsLst>
                <a:gs pos="0">
                  <a:srgbClr val="FFFFFF">
                    <a:alpha val="0"/>
                  </a:srgbClr>
                </a:gs>
                <a:gs pos="100000">
                  <a:srgbClr val="FFFFFF">
                    <a:alpha val="100000"/>
                  </a:srgbClr>
                </a:gs>
              </a:gsLst>
              <a:path path="circle">
                <a:fillToRect l="0" r="100000" t="0" b="100000"/>
              </a:path>
              <a:tileRect r="0" l="-100000" b="0" t="-100000"/>
            </a:gradFill>
            <a:ln w="19050" cap="rnd">
              <a:solidFill>
                <a:srgbClr val="084C6E"/>
              </a:solidFill>
              <a:prstDash val="solid"/>
              <a:round/>
            </a:ln>
          </p:spPr>
        </p:sp>
        <p:sp>
          <p:nvSpPr>
            <p:cNvPr name="TextBox 6" id="6"/>
            <p:cNvSpPr txBox="true"/>
            <p:nvPr/>
          </p:nvSpPr>
          <p:spPr>
            <a:xfrm>
              <a:off x="0" y="-28575"/>
              <a:ext cx="3154632" cy="1803847"/>
            </a:xfrm>
            <a:prstGeom prst="rect">
              <a:avLst/>
            </a:prstGeom>
          </p:spPr>
          <p:txBody>
            <a:bodyPr anchor="ctr" rtlCol="false" tIns="50800" lIns="50800" bIns="50800" rIns="50800"/>
            <a:lstStyle/>
            <a:p>
              <a:pPr algn="ctr">
                <a:lnSpc>
                  <a:spcPts val="2590"/>
                </a:lnSpc>
              </a:pPr>
            </a:p>
          </p:txBody>
        </p:sp>
      </p:grpSp>
      <p:grpSp>
        <p:nvGrpSpPr>
          <p:cNvPr name="Group 7" id="7"/>
          <p:cNvGrpSpPr/>
          <p:nvPr/>
        </p:nvGrpSpPr>
        <p:grpSpPr>
          <a:xfrm rot="0">
            <a:off x="13439561" y="2196185"/>
            <a:ext cx="1240428" cy="294111"/>
            <a:chOff x="0" y="0"/>
            <a:chExt cx="1653904" cy="392148"/>
          </a:xfrm>
        </p:grpSpPr>
        <p:grpSp>
          <p:nvGrpSpPr>
            <p:cNvPr name="Group 8" id="8"/>
            <p:cNvGrpSpPr/>
            <p:nvPr/>
          </p:nvGrpSpPr>
          <p:grpSpPr>
            <a:xfrm rot="0">
              <a:off x="1261756" y="0"/>
              <a:ext cx="392148" cy="392148"/>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1" id="11"/>
            <p:cNvGrpSpPr/>
            <p:nvPr/>
          </p:nvGrpSpPr>
          <p:grpSpPr>
            <a:xfrm rot="0">
              <a:off x="633448" y="0"/>
              <a:ext cx="392148" cy="39214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3" id="13"/>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4" id="14"/>
            <p:cNvGrpSpPr/>
            <p:nvPr/>
          </p:nvGrpSpPr>
          <p:grpSpPr>
            <a:xfrm rot="0">
              <a:off x="0" y="0"/>
              <a:ext cx="392148" cy="392148"/>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6" id="16"/>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grpSp>
        <p:nvGrpSpPr>
          <p:cNvPr name="Group 17" id="17"/>
          <p:cNvGrpSpPr/>
          <p:nvPr/>
        </p:nvGrpSpPr>
        <p:grpSpPr>
          <a:xfrm rot="0">
            <a:off x="5835379" y="1345966"/>
            <a:ext cx="6603307" cy="1407585"/>
            <a:chOff x="0" y="0"/>
            <a:chExt cx="1739142" cy="370722"/>
          </a:xfrm>
        </p:grpSpPr>
        <p:sp>
          <p:nvSpPr>
            <p:cNvPr name="Freeform 18" id="18"/>
            <p:cNvSpPr/>
            <p:nvPr/>
          </p:nvSpPr>
          <p:spPr>
            <a:xfrm flipH="false" flipV="false" rot="0">
              <a:off x="0" y="0"/>
              <a:ext cx="1739142" cy="370722"/>
            </a:xfrm>
            <a:custGeom>
              <a:avLst/>
              <a:gdLst/>
              <a:ahLst/>
              <a:cxnLst/>
              <a:rect r="r" b="b" t="t" l="l"/>
              <a:pathLst>
                <a:path h="370722" w="1739142">
                  <a:moveTo>
                    <a:pt x="30483" y="0"/>
                  </a:moveTo>
                  <a:lnTo>
                    <a:pt x="1708659" y="0"/>
                  </a:lnTo>
                  <a:cubicBezTo>
                    <a:pt x="1725495" y="0"/>
                    <a:pt x="1739142" y="13648"/>
                    <a:pt x="1739142" y="30483"/>
                  </a:cubicBezTo>
                  <a:lnTo>
                    <a:pt x="1739142" y="340239"/>
                  </a:lnTo>
                  <a:cubicBezTo>
                    <a:pt x="1739142" y="357074"/>
                    <a:pt x="1725495" y="370722"/>
                    <a:pt x="1708659" y="370722"/>
                  </a:cubicBezTo>
                  <a:lnTo>
                    <a:pt x="30483" y="370722"/>
                  </a:lnTo>
                  <a:cubicBezTo>
                    <a:pt x="22399" y="370722"/>
                    <a:pt x="14645" y="367510"/>
                    <a:pt x="8928" y="361794"/>
                  </a:cubicBezTo>
                  <a:cubicBezTo>
                    <a:pt x="3212" y="356077"/>
                    <a:pt x="0" y="348323"/>
                    <a:pt x="0" y="340239"/>
                  </a:cubicBezTo>
                  <a:lnTo>
                    <a:pt x="0" y="30483"/>
                  </a:lnTo>
                  <a:cubicBezTo>
                    <a:pt x="0" y="13648"/>
                    <a:pt x="13648" y="0"/>
                    <a:pt x="30483" y="0"/>
                  </a:cubicBezTo>
                  <a:close/>
                </a:path>
              </a:pathLst>
            </a:custGeom>
            <a:gradFill rotWithShape="true">
              <a:gsLst>
                <a:gs pos="0">
                  <a:srgbClr val="FFFFFF">
                    <a:alpha val="100000"/>
                  </a:srgbClr>
                </a:gs>
                <a:gs pos="100000">
                  <a:srgbClr val="FFFFFF">
                    <a:alpha val="100000"/>
                  </a:srgbClr>
                </a:gs>
              </a:gsLst>
              <a:path path="circle">
                <a:fillToRect l="0" r="100000" t="0" b="100000"/>
              </a:path>
              <a:tileRect r="0" l="-100000" b="0" t="-100000"/>
            </a:gradFill>
            <a:ln w="19050" cap="rnd">
              <a:solidFill>
                <a:srgbClr val="084C6E"/>
              </a:solidFill>
              <a:prstDash val="solid"/>
              <a:round/>
            </a:ln>
          </p:spPr>
        </p:sp>
        <p:sp>
          <p:nvSpPr>
            <p:cNvPr name="TextBox 19" id="19"/>
            <p:cNvSpPr txBox="true"/>
            <p:nvPr/>
          </p:nvSpPr>
          <p:spPr>
            <a:xfrm>
              <a:off x="0" y="-28575"/>
              <a:ext cx="1739142" cy="399297"/>
            </a:xfrm>
            <a:prstGeom prst="rect">
              <a:avLst/>
            </a:prstGeom>
          </p:spPr>
          <p:txBody>
            <a:bodyPr anchor="ctr" rtlCol="false" tIns="50800" lIns="50800" bIns="50800" rIns="50800"/>
            <a:lstStyle/>
            <a:p>
              <a:pPr algn="ctr" marL="0" indent="0" lvl="0">
                <a:lnSpc>
                  <a:spcPts val="2590"/>
                </a:lnSpc>
                <a:spcBef>
                  <a:spcPct val="0"/>
                </a:spcBef>
              </a:pPr>
            </a:p>
          </p:txBody>
        </p:sp>
      </p:grpSp>
      <p:sp>
        <p:nvSpPr>
          <p:cNvPr name="Freeform 20" id="20"/>
          <p:cNvSpPr/>
          <p:nvPr/>
        </p:nvSpPr>
        <p:spPr>
          <a:xfrm flipH="false" flipV="false" rot="0">
            <a:off x="3860264" y="4184366"/>
            <a:ext cx="10489239" cy="2349442"/>
          </a:xfrm>
          <a:custGeom>
            <a:avLst/>
            <a:gdLst/>
            <a:ahLst/>
            <a:cxnLst/>
            <a:rect r="r" b="b" t="t" l="l"/>
            <a:pathLst>
              <a:path h="2349442" w="10489239">
                <a:moveTo>
                  <a:pt x="0" y="0"/>
                </a:moveTo>
                <a:lnTo>
                  <a:pt x="10489239" y="0"/>
                </a:lnTo>
                <a:lnTo>
                  <a:pt x="10489239" y="2349441"/>
                </a:lnTo>
                <a:lnTo>
                  <a:pt x="0" y="2349441"/>
                </a:lnTo>
                <a:lnTo>
                  <a:pt x="0" y="0"/>
                </a:lnTo>
                <a:close/>
              </a:path>
            </a:pathLst>
          </a:custGeom>
          <a:blipFill>
            <a:blip r:embed="rId4"/>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7CF">
                <a:alpha val="100000"/>
              </a:srgbClr>
            </a:gs>
            <a:gs pos="50000">
              <a:srgbClr val="FFFFFF">
                <a:alpha val="100000"/>
              </a:srgbClr>
            </a:gs>
            <a:gs pos="100000">
              <a:srgbClr val="84BFD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16942034" y="711434"/>
            <a:ext cx="634533" cy="634533"/>
          </a:xfrm>
          <a:custGeom>
            <a:avLst/>
            <a:gdLst/>
            <a:ahLst/>
            <a:cxnLst/>
            <a:rect r="r" b="b" t="t" l="l"/>
            <a:pathLst>
              <a:path h="634533" w="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772820" y="711434"/>
            <a:ext cx="634533" cy="634533"/>
          </a:xfrm>
          <a:custGeom>
            <a:avLst/>
            <a:gdLst/>
            <a:ahLst/>
            <a:cxnLst/>
            <a:rect r="r" b="b" t="t" l="l"/>
            <a:pathLst>
              <a:path h="634533" w="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3030213" y="3458957"/>
            <a:ext cx="12227574" cy="4938224"/>
            <a:chOff x="0" y="0"/>
            <a:chExt cx="4474481" cy="1807062"/>
          </a:xfrm>
        </p:grpSpPr>
        <p:sp>
          <p:nvSpPr>
            <p:cNvPr name="Freeform 5" id="5"/>
            <p:cNvSpPr/>
            <p:nvPr/>
          </p:nvSpPr>
          <p:spPr>
            <a:xfrm flipH="false" flipV="false" rot="0">
              <a:off x="0" y="0"/>
              <a:ext cx="4474480" cy="1807062"/>
            </a:xfrm>
            <a:custGeom>
              <a:avLst/>
              <a:gdLst/>
              <a:ahLst/>
              <a:cxnLst/>
              <a:rect r="r" b="b" t="t" l="l"/>
              <a:pathLst>
                <a:path h="1807062" w="4474480">
                  <a:moveTo>
                    <a:pt x="20894" y="0"/>
                  </a:moveTo>
                  <a:lnTo>
                    <a:pt x="4453586" y="0"/>
                  </a:lnTo>
                  <a:cubicBezTo>
                    <a:pt x="4465126" y="0"/>
                    <a:pt x="4474480" y="9355"/>
                    <a:pt x="4474480" y="20894"/>
                  </a:cubicBezTo>
                  <a:lnTo>
                    <a:pt x="4474480" y="1786168"/>
                  </a:lnTo>
                  <a:cubicBezTo>
                    <a:pt x="4474480" y="1791710"/>
                    <a:pt x="4472279" y="1797024"/>
                    <a:pt x="4468361" y="1800942"/>
                  </a:cubicBezTo>
                  <a:cubicBezTo>
                    <a:pt x="4464442" y="1804861"/>
                    <a:pt x="4459128" y="1807062"/>
                    <a:pt x="4453586" y="1807062"/>
                  </a:cubicBezTo>
                  <a:lnTo>
                    <a:pt x="20894" y="1807062"/>
                  </a:lnTo>
                  <a:cubicBezTo>
                    <a:pt x="15353" y="1807062"/>
                    <a:pt x="10038" y="1804861"/>
                    <a:pt x="6120" y="1800942"/>
                  </a:cubicBezTo>
                  <a:cubicBezTo>
                    <a:pt x="2201" y="1797024"/>
                    <a:pt x="0" y="1791710"/>
                    <a:pt x="0" y="1786168"/>
                  </a:cubicBezTo>
                  <a:lnTo>
                    <a:pt x="0" y="20894"/>
                  </a:lnTo>
                  <a:cubicBezTo>
                    <a:pt x="0" y="15353"/>
                    <a:pt x="2201" y="10038"/>
                    <a:pt x="6120" y="6120"/>
                  </a:cubicBezTo>
                  <a:cubicBezTo>
                    <a:pt x="10038" y="2201"/>
                    <a:pt x="15353" y="0"/>
                    <a:pt x="20894" y="0"/>
                  </a:cubicBezTo>
                  <a:close/>
                </a:path>
              </a:pathLst>
            </a:custGeom>
            <a:gradFill rotWithShape="true">
              <a:gsLst>
                <a:gs pos="0">
                  <a:srgbClr val="FFFFFF">
                    <a:alpha val="0"/>
                  </a:srgbClr>
                </a:gs>
                <a:gs pos="100000">
                  <a:srgbClr val="FFFFFF">
                    <a:alpha val="100000"/>
                  </a:srgbClr>
                </a:gs>
              </a:gsLst>
              <a:path path="circle">
                <a:fillToRect l="0" r="100000" t="0" b="100000"/>
              </a:path>
              <a:tileRect r="0" l="-100000" b="0" t="-100000"/>
            </a:gradFill>
            <a:ln w="19050" cap="rnd">
              <a:solidFill>
                <a:srgbClr val="084C6E"/>
              </a:solidFill>
              <a:prstDash val="solid"/>
              <a:round/>
            </a:ln>
          </p:spPr>
        </p:sp>
        <p:sp>
          <p:nvSpPr>
            <p:cNvPr name="TextBox 6" id="6"/>
            <p:cNvSpPr txBox="true"/>
            <p:nvPr/>
          </p:nvSpPr>
          <p:spPr>
            <a:xfrm>
              <a:off x="0" y="-28575"/>
              <a:ext cx="4474481" cy="1835637"/>
            </a:xfrm>
            <a:prstGeom prst="rect">
              <a:avLst/>
            </a:prstGeom>
          </p:spPr>
          <p:txBody>
            <a:bodyPr anchor="ctr" rtlCol="false" tIns="50800" lIns="50800" bIns="50800" rIns="50800"/>
            <a:lstStyle/>
            <a:p>
              <a:pPr algn="ctr">
                <a:lnSpc>
                  <a:spcPts val="2590"/>
                </a:lnSpc>
              </a:pPr>
            </a:p>
          </p:txBody>
        </p:sp>
      </p:grpSp>
      <p:grpSp>
        <p:nvGrpSpPr>
          <p:cNvPr name="Group 7" id="7"/>
          <p:cNvGrpSpPr/>
          <p:nvPr/>
        </p:nvGrpSpPr>
        <p:grpSpPr>
          <a:xfrm rot="0">
            <a:off x="14242907" y="3247276"/>
            <a:ext cx="892777" cy="211681"/>
            <a:chOff x="0" y="0"/>
            <a:chExt cx="1190369" cy="282241"/>
          </a:xfrm>
        </p:grpSpPr>
        <p:grpSp>
          <p:nvGrpSpPr>
            <p:cNvPr name="Group 8" id="8"/>
            <p:cNvGrpSpPr/>
            <p:nvPr/>
          </p:nvGrpSpPr>
          <p:grpSpPr>
            <a:xfrm rot="0">
              <a:off x="908128" y="0"/>
              <a:ext cx="282241" cy="282241"/>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1" id="11"/>
            <p:cNvGrpSpPr/>
            <p:nvPr/>
          </p:nvGrpSpPr>
          <p:grpSpPr>
            <a:xfrm rot="0">
              <a:off x="455913" y="0"/>
              <a:ext cx="282241" cy="282241"/>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3" id="13"/>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4" id="14"/>
            <p:cNvGrpSpPr/>
            <p:nvPr/>
          </p:nvGrpSpPr>
          <p:grpSpPr>
            <a:xfrm rot="0">
              <a:off x="0" y="0"/>
              <a:ext cx="282241" cy="282241"/>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6" id="16"/>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sp>
        <p:nvSpPr>
          <p:cNvPr name="TextBox 17" id="17"/>
          <p:cNvSpPr txBox="true"/>
          <p:nvPr/>
        </p:nvSpPr>
        <p:spPr>
          <a:xfrm rot="0">
            <a:off x="3247656" y="3892609"/>
            <a:ext cx="11792688" cy="4004244"/>
          </a:xfrm>
          <a:prstGeom prst="rect">
            <a:avLst/>
          </a:prstGeom>
        </p:spPr>
        <p:txBody>
          <a:bodyPr anchor="t" rtlCol="false" tIns="0" lIns="0" bIns="0" rIns="0">
            <a:spAutoFit/>
          </a:bodyPr>
          <a:lstStyle/>
          <a:p>
            <a:pPr algn="ctr">
              <a:lnSpc>
                <a:spcPts val="3977"/>
              </a:lnSpc>
            </a:pPr>
            <a:r>
              <a:rPr lang="en-US" sz="2651" spc="-66">
                <a:solidFill>
                  <a:srgbClr val="084C6E"/>
                </a:solidFill>
                <a:latin typeface="Open Sauce"/>
              </a:rPr>
              <a:t>Model ini terdiri dari </a:t>
            </a:r>
            <a:r>
              <a:rPr lang="en-US" sz="2651" spc="-66">
                <a:solidFill>
                  <a:srgbClr val="084C6E"/>
                </a:solidFill>
                <a:latin typeface="Open Sauce Bold"/>
              </a:rPr>
              <a:t>dua hidden </a:t>
            </a:r>
            <a:r>
              <a:rPr lang="en-US" sz="2651" spc="-66">
                <a:solidFill>
                  <a:srgbClr val="084C6E"/>
                </a:solidFill>
                <a:latin typeface="Open Sauce"/>
              </a:rPr>
              <a:t>layer dalam struktur Sequential Neural Network. Hidden layer pertama memiliki </a:t>
            </a:r>
            <a:r>
              <a:rPr lang="en-US" sz="2651" spc="-66">
                <a:solidFill>
                  <a:srgbClr val="084C6E"/>
                </a:solidFill>
                <a:latin typeface="Open Sauce Bold"/>
              </a:rPr>
              <a:t>128 node</a:t>
            </a:r>
            <a:r>
              <a:rPr lang="en-US" sz="2651" spc="-66">
                <a:solidFill>
                  <a:srgbClr val="084C6E"/>
                </a:solidFill>
                <a:latin typeface="Open Sauce"/>
              </a:rPr>
              <a:t> dengan fungsi aktivasi ReLU, diikuti oleh dropout layer dengan tingkat dropout sebesar 0.5. Hidden layer kedua terdiri dari </a:t>
            </a:r>
            <a:r>
              <a:rPr lang="en-US" sz="2651" spc="-66">
                <a:solidFill>
                  <a:srgbClr val="084C6E"/>
                </a:solidFill>
                <a:latin typeface="Open Sauce Bold"/>
              </a:rPr>
              <a:t>32 node</a:t>
            </a:r>
            <a:r>
              <a:rPr lang="en-US" sz="2651" spc="-66">
                <a:solidFill>
                  <a:srgbClr val="084C6E"/>
                </a:solidFill>
                <a:latin typeface="Open Sauce"/>
              </a:rPr>
              <a:t> dengan fungsi aktivasi ReLU. Struktur ini membantu model untuk mempelajari representasi yang lebih kompleks dari data, dengan menggunakan Universal Sentence Encoder sebagai lapisan awal untuk memahami arti kalimat. Output layer terakhir memiliki satu node dengan fungsi aktivasi sigmoid, </a:t>
            </a:r>
          </a:p>
        </p:txBody>
      </p:sp>
      <p:sp>
        <p:nvSpPr>
          <p:cNvPr name="TextBox 18" id="18"/>
          <p:cNvSpPr txBox="true"/>
          <p:nvPr/>
        </p:nvSpPr>
        <p:spPr>
          <a:xfrm rot="0">
            <a:off x="4872611" y="1547666"/>
            <a:ext cx="9370296" cy="714375"/>
          </a:xfrm>
          <a:prstGeom prst="rect">
            <a:avLst/>
          </a:prstGeom>
        </p:spPr>
        <p:txBody>
          <a:bodyPr anchor="t" rtlCol="false" tIns="0" lIns="0" bIns="0" rIns="0">
            <a:spAutoFit/>
          </a:bodyPr>
          <a:lstStyle/>
          <a:p>
            <a:pPr algn="ctr" marL="0" indent="0" lvl="0">
              <a:lnSpc>
                <a:spcPts val="5141"/>
              </a:lnSpc>
              <a:spcBef>
                <a:spcPct val="0"/>
              </a:spcBef>
            </a:pPr>
            <a:r>
              <a:rPr lang="en-US" sz="4284">
                <a:solidFill>
                  <a:srgbClr val="084C6E"/>
                </a:solidFill>
                <a:latin typeface="Codec Pro Bold"/>
              </a:rPr>
              <a:t>HIDDEN LAYER DAN HIDDEN NODE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DAFwOKGpiZ4</dc:identifier>
  <dcterms:modified xsi:type="dcterms:W3CDTF">2011-08-01T06:04:30Z</dcterms:modified>
  <cp:revision>1</cp:revision>
  <dc:title>Research Proposal Business Presentation in Dark Green Orange Geometric Style</dc:title>
</cp:coreProperties>
</file>