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5" r:id="rId2"/>
    <p:sldId id="310" r:id="rId3"/>
    <p:sldId id="311" r:id="rId4"/>
    <p:sldId id="313" r:id="rId5"/>
    <p:sldId id="320" r:id="rId6"/>
    <p:sldId id="312" r:id="rId7"/>
    <p:sldId id="314" r:id="rId8"/>
    <p:sldId id="315" r:id="rId9"/>
    <p:sldId id="316" r:id="rId10"/>
    <p:sldId id="317" r:id="rId11"/>
    <p:sldId id="321" r:id="rId12"/>
    <p:sldId id="318"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63A3"/>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114" d="100"/>
          <a:sy n="114" d="100"/>
        </p:scale>
        <p:origin x="474"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10/18/2020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10/18/2020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10/18/2020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10/18/2020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10/18/2020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10/18/2020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10/18/2020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10/18/2020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10/18/2020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10/18/2020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10/18/2020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10/18/2020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10/18/2020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0812" y="1143000"/>
            <a:ext cx="10591800" cy="1981200"/>
          </a:xfrm>
        </p:spPr>
        <p:txBody>
          <a:bodyPr>
            <a:noAutofit/>
          </a:bodyPr>
          <a:lstStyle/>
          <a:p>
            <a:r>
              <a:rPr lang="en-US" sz="6000" b="1" dirty="0">
                <a:effectLst>
                  <a:outerShdw blurRad="38100" dist="38100" dir="2700000" algn="tl">
                    <a:srgbClr val="000000">
                      <a:alpha val="43137"/>
                    </a:srgbClr>
                  </a:outerShdw>
                </a:effectLst>
              </a:rPr>
              <a:t>COVID-19 Detector X</a:t>
            </a:r>
          </a:p>
        </p:txBody>
      </p:sp>
      <p:sp>
        <p:nvSpPr>
          <p:cNvPr id="4" name="Subtitle 3"/>
          <p:cNvSpPr>
            <a:spLocks noGrp="1"/>
          </p:cNvSpPr>
          <p:nvPr>
            <p:ph type="subTitle" idx="1"/>
          </p:nvPr>
        </p:nvSpPr>
        <p:spPr>
          <a:xfrm>
            <a:off x="150812" y="3124200"/>
            <a:ext cx="8229600" cy="1219200"/>
          </a:xfrm>
        </p:spPr>
        <p:txBody>
          <a:bodyPr/>
          <a:lstStyle/>
          <a:p>
            <a:r>
              <a:rPr lang="it-IT" dirty="0">
                <a:effectLst>
                  <a:outerShdw blurRad="38100" dist="38100" dir="2700000" algn="tl">
                    <a:srgbClr val="000000">
                      <a:alpha val="43137"/>
                    </a:srgbClr>
                  </a:outerShdw>
                </a:effectLst>
              </a:rPr>
              <a:t>Using Image classification in machine learning</a:t>
            </a:r>
          </a:p>
        </p:txBody>
      </p:sp>
      <p:sp>
        <p:nvSpPr>
          <p:cNvPr id="5" name="TextBox 4">
            <a:extLst>
              <a:ext uri="{FF2B5EF4-FFF2-40B4-BE49-F238E27FC236}">
                <a16:creationId xmlns:a16="http://schemas.microsoft.com/office/drawing/2014/main" id="{92C69343-5ECD-49F4-8DB8-EA351189F088}"/>
              </a:ext>
            </a:extLst>
          </p:cNvPr>
          <p:cNvSpPr txBox="1"/>
          <p:nvPr/>
        </p:nvSpPr>
        <p:spPr>
          <a:xfrm>
            <a:off x="227012" y="3541439"/>
            <a:ext cx="5715000" cy="677108"/>
          </a:xfrm>
          <a:prstGeom prst="rect">
            <a:avLst/>
          </a:prstGeom>
          <a:noFill/>
        </p:spPr>
        <p:txBody>
          <a:bodyPr wrap="square" rtlCol="0">
            <a:spAutoFit/>
          </a:bodyPr>
          <a:lstStyle/>
          <a:p>
            <a:pPr>
              <a:buClr>
                <a:schemeClr val="tx1"/>
              </a:buClr>
              <a:buSzPct val="125000"/>
            </a:pPr>
            <a:r>
              <a:rPr lang="en-US" sz="1900" i="1" dirty="0">
                <a:effectLst>
                  <a:outerShdw blurRad="38100" dist="38100" dir="2700000" algn="tl">
                    <a:srgbClr val="000000">
                      <a:alpha val="43137"/>
                    </a:srgbClr>
                  </a:outerShdw>
                </a:effectLst>
              </a:rPr>
              <a:t>Supervisor : Dr. Mohamad Chaitou</a:t>
            </a:r>
          </a:p>
          <a:p>
            <a:pPr>
              <a:buClr>
                <a:schemeClr val="tx1"/>
              </a:buClr>
              <a:buSzPct val="125000"/>
            </a:pPr>
            <a:r>
              <a:rPr lang="en-US" sz="1900" i="1" dirty="0">
                <a:effectLst>
                  <a:outerShdw blurRad="38100" dist="38100" dir="2700000" algn="tl">
                    <a:srgbClr val="000000">
                      <a:alpha val="43137"/>
                    </a:srgbClr>
                  </a:outerShdw>
                </a:effectLst>
              </a:rPr>
              <a:t>Student: Hadi Jaber </a:t>
            </a:r>
          </a:p>
        </p:txBody>
      </p:sp>
      <p:pic>
        <p:nvPicPr>
          <p:cNvPr id="6" name="Picture 5">
            <a:extLst>
              <a:ext uri="{FF2B5EF4-FFF2-40B4-BE49-F238E27FC236}">
                <a16:creationId xmlns:a16="http://schemas.microsoft.com/office/drawing/2014/main" id="{5B001900-5EC7-4110-8B2B-607398B770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12" y="267442"/>
            <a:ext cx="1752600" cy="1751116"/>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F908C179-CD21-4609-A1DC-F130D16D36F1}"/>
              </a:ext>
            </a:extLst>
          </p:cNvPr>
          <p:cNvSpPr txBox="1">
            <a:spLocks/>
          </p:cNvSpPr>
          <p:nvPr/>
        </p:nvSpPr>
        <p:spPr>
          <a:xfrm>
            <a:off x="1522411" y="228600"/>
            <a:ext cx="9144001" cy="685800"/>
          </a:xfrm>
          <a:prstGeom prst="rect">
            <a:avLst/>
          </a:prstGeom>
        </p:spPr>
        <p:txBody>
          <a:bodyPr>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buClr>
                <a:schemeClr val="tx1"/>
              </a:buClr>
              <a:buSzPct val="125000"/>
            </a:pPr>
            <a:r>
              <a:rPr lang="en-US" sz="4000" b="1" dirty="0">
                <a:effectLst>
                  <a:outerShdw blurRad="38100" dist="38100" dir="2700000" algn="tl">
                    <a:srgbClr val="000000">
                      <a:alpha val="43137"/>
                    </a:srgbClr>
                  </a:outerShdw>
                </a:effectLst>
              </a:rPr>
              <a:t>Scanner and Future Updates</a:t>
            </a:r>
          </a:p>
        </p:txBody>
      </p:sp>
      <p:cxnSp>
        <p:nvCxnSpPr>
          <p:cNvPr id="3" name="Straight Connector 2">
            <a:extLst>
              <a:ext uri="{FF2B5EF4-FFF2-40B4-BE49-F238E27FC236}">
                <a16:creationId xmlns:a16="http://schemas.microsoft.com/office/drawing/2014/main" id="{11369A25-9826-4F58-ACD0-9C7530625DC4}"/>
              </a:ext>
            </a:extLst>
          </p:cNvPr>
          <p:cNvCxnSpPr>
            <a:cxnSpLocks/>
          </p:cNvCxnSpPr>
          <p:nvPr/>
        </p:nvCxnSpPr>
        <p:spPr>
          <a:xfrm>
            <a:off x="1587" y="990600"/>
            <a:ext cx="12188825" cy="0"/>
          </a:xfrm>
          <a:prstGeom prst="line">
            <a:avLst/>
          </a:prstGeom>
          <a:ln w="762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77363A9-3C48-4879-84F8-86573FA801CD}"/>
              </a:ext>
            </a:extLst>
          </p:cNvPr>
          <p:cNvSpPr txBox="1"/>
          <p:nvPr/>
        </p:nvSpPr>
        <p:spPr>
          <a:xfrm>
            <a:off x="150811" y="1600200"/>
            <a:ext cx="11887199" cy="3108543"/>
          </a:xfrm>
          <a:prstGeom prst="rect">
            <a:avLst/>
          </a:prstGeom>
          <a:noFill/>
        </p:spPr>
        <p:txBody>
          <a:bodyPr wrap="square" rtlCol="0">
            <a:spAutoFit/>
          </a:bodyPr>
          <a:lstStyle/>
          <a:p>
            <a:pPr marL="285750" indent="-285750">
              <a:buClr>
                <a:schemeClr val="tx1"/>
              </a:buClr>
              <a:buSzPct val="125000"/>
              <a:buFont typeface="Arial" panose="020B0604020202020204" pitchFamily="34" charset="0"/>
              <a:buChar char="•"/>
            </a:pPr>
            <a:r>
              <a:rPr lang="en-US" sz="2800" b="1" dirty="0">
                <a:effectLst>
                  <a:outerShdw blurRad="38100" dist="38100" dir="2700000" algn="tl">
                    <a:srgbClr val="000000">
                      <a:alpha val="43137"/>
                    </a:srgbClr>
                  </a:outerShdw>
                </a:effectLst>
              </a:rPr>
              <a:t>In the future we will try to connect our software in NVIDIA Jetson Nano with scanner for x-ray, this can help us to get the results faster, the scanner can send the data of the x-ray image directly to NVIDIA Jetson Nano then get the results in less than one second. Moreover, we can connect this device to the scanner in airports not just in hospital, we know that in airports, each traveler when he pass from the scanner can knowing his result.</a:t>
            </a: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F908C179-CD21-4609-A1DC-F130D16D36F1}"/>
              </a:ext>
            </a:extLst>
          </p:cNvPr>
          <p:cNvSpPr txBox="1">
            <a:spLocks/>
          </p:cNvSpPr>
          <p:nvPr/>
        </p:nvSpPr>
        <p:spPr>
          <a:xfrm>
            <a:off x="1522411" y="228600"/>
            <a:ext cx="9144001" cy="685800"/>
          </a:xfrm>
          <a:prstGeom prst="rect">
            <a:avLst/>
          </a:prstGeom>
        </p:spPr>
        <p:txBody>
          <a:bodyPr>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buClr>
                <a:schemeClr val="tx1"/>
              </a:buClr>
              <a:buSzPct val="125000"/>
            </a:pPr>
            <a:r>
              <a:rPr lang="en-US" sz="4000" b="1" dirty="0">
                <a:effectLst>
                  <a:outerShdw blurRad="38100" dist="38100" dir="2700000" algn="tl">
                    <a:srgbClr val="000000">
                      <a:alpha val="43137"/>
                    </a:srgbClr>
                  </a:outerShdw>
                </a:effectLst>
              </a:rPr>
              <a:t>Settings Tab</a:t>
            </a:r>
          </a:p>
        </p:txBody>
      </p:sp>
      <p:cxnSp>
        <p:nvCxnSpPr>
          <p:cNvPr id="3" name="Straight Connector 2">
            <a:extLst>
              <a:ext uri="{FF2B5EF4-FFF2-40B4-BE49-F238E27FC236}">
                <a16:creationId xmlns:a16="http://schemas.microsoft.com/office/drawing/2014/main" id="{11369A25-9826-4F58-ACD0-9C7530625DC4}"/>
              </a:ext>
            </a:extLst>
          </p:cNvPr>
          <p:cNvCxnSpPr>
            <a:cxnSpLocks/>
          </p:cNvCxnSpPr>
          <p:nvPr/>
        </p:nvCxnSpPr>
        <p:spPr>
          <a:xfrm>
            <a:off x="1587" y="990600"/>
            <a:ext cx="12188825" cy="0"/>
          </a:xfrm>
          <a:prstGeom prst="line">
            <a:avLst/>
          </a:prstGeom>
          <a:ln w="762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DC71EBF-7205-4DF2-81C0-5E4562605B22}"/>
              </a:ext>
            </a:extLst>
          </p:cNvPr>
          <p:cNvPicPr>
            <a:picLocks noChangeAspect="1"/>
          </p:cNvPicPr>
          <p:nvPr/>
        </p:nvPicPr>
        <p:blipFill rotWithShape="1">
          <a:blip r:embed="rId2">
            <a:extLst>
              <a:ext uri="{28A0092B-C50C-407E-A947-70E740481C1C}">
                <a14:useLocalDpi xmlns:a14="http://schemas.microsoft.com/office/drawing/2010/main" val="0"/>
              </a:ext>
            </a:extLst>
          </a:blip>
          <a:srcRect l="21554" r="21243" b="32217"/>
          <a:stretch/>
        </p:blipFill>
        <p:spPr>
          <a:xfrm>
            <a:off x="1903411" y="1219219"/>
            <a:ext cx="8382000" cy="5410181"/>
          </a:xfrm>
          <a:prstGeom prst="rect">
            <a:avLst/>
          </a:prstGeom>
        </p:spPr>
      </p:pic>
    </p:spTree>
    <p:extLst>
      <p:ext uri="{BB962C8B-B14F-4D97-AF65-F5344CB8AC3E}">
        <p14:creationId xmlns:p14="http://schemas.microsoft.com/office/powerpoint/2010/main" val="302596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2">
            <a:extLst>
              <a:ext uri="{FF2B5EF4-FFF2-40B4-BE49-F238E27FC236}">
                <a16:creationId xmlns:a16="http://schemas.microsoft.com/office/drawing/2014/main" id="{81DDEE31-1DBF-452C-A3AB-5BF71BC4D683}"/>
              </a:ext>
            </a:extLst>
          </p:cNvPr>
          <p:cNvSpPr txBox="1">
            <a:spLocks/>
          </p:cNvSpPr>
          <p:nvPr/>
        </p:nvSpPr>
        <p:spPr>
          <a:xfrm>
            <a:off x="1522411" y="228600"/>
            <a:ext cx="9144001" cy="685800"/>
          </a:xfrm>
          <a:prstGeom prst="rect">
            <a:avLst/>
          </a:prstGeom>
        </p:spPr>
        <p:txBody>
          <a:bodyPr>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sz="4000" b="1" dirty="0">
                <a:effectLst>
                  <a:outerShdw blurRad="38100" dist="38100" dir="2700000" algn="tl">
                    <a:srgbClr val="000000">
                      <a:alpha val="43137"/>
                    </a:srgbClr>
                  </a:outerShdw>
                </a:effectLst>
              </a:rPr>
              <a:t>Conclusion</a:t>
            </a:r>
          </a:p>
        </p:txBody>
      </p:sp>
      <p:cxnSp>
        <p:nvCxnSpPr>
          <p:cNvPr id="8" name="Straight Connector 7">
            <a:extLst>
              <a:ext uri="{FF2B5EF4-FFF2-40B4-BE49-F238E27FC236}">
                <a16:creationId xmlns:a16="http://schemas.microsoft.com/office/drawing/2014/main" id="{E79D7101-C21E-4596-A740-172D19D1FBB1}"/>
              </a:ext>
            </a:extLst>
          </p:cNvPr>
          <p:cNvCxnSpPr>
            <a:cxnSpLocks/>
          </p:cNvCxnSpPr>
          <p:nvPr/>
        </p:nvCxnSpPr>
        <p:spPr>
          <a:xfrm>
            <a:off x="1587" y="990600"/>
            <a:ext cx="12188825" cy="0"/>
          </a:xfrm>
          <a:prstGeom prst="line">
            <a:avLst/>
          </a:prstGeom>
          <a:ln w="762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0A46871-34B2-43B8-8500-84FC919C377D}"/>
              </a:ext>
            </a:extLst>
          </p:cNvPr>
          <p:cNvSpPr txBox="1"/>
          <p:nvPr/>
        </p:nvSpPr>
        <p:spPr>
          <a:xfrm>
            <a:off x="150811" y="1447800"/>
            <a:ext cx="11887199" cy="4401205"/>
          </a:xfrm>
          <a:prstGeom prst="rect">
            <a:avLst/>
          </a:prstGeom>
          <a:noFill/>
        </p:spPr>
        <p:txBody>
          <a:bodyPr wrap="square" rtlCol="0">
            <a:spAutoFit/>
          </a:bodyPr>
          <a:lstStyle/>
          <a:p>
            <a:pPr lvl="0"/>
            <a:r>
              <a:rPr lang="en-US" sz="2800" b="1" dirty="0"/>
              <a:t>After finishing this project, we got accurate and impressive results. Of course we can not give up PCR testing completely and adopt this device as an alternative, but these results will enable us to reduce the number of these tests significantly, so that many countries adopt PCR tests for all people in cities, villages, hospitals and especially airports, and as we know that this examination is expensive and requires quarantine for about 72 hours and then this test must be re-examined again to confirm the result once and for all. But using this device we will be able to know the negative results more accurately through the x-ray image of the chest which can be obtained in only 10 minutes without any costs.</a:t>
            </a:r>
            <a:endParaRPr lang="en-US" sz="2800" dirty="0"/>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185691"/>
            <a:ext cx="9144001" cy="685800"/>
          </a:xfrm>
        </p:spPr>
        <p:txBody>
          <a:bodyPr>
            <a:normAutofit/>
          </a:bodyPr>
          <a:lstStyle/>
          <a:p>
            <a:pPr algn="ctr"/>
            <a:r>
              <a:rPr lang="en-US" sz="4000" b="1" dirty="0">
                <a:effectLst>
                  <a:outerShdw blurRad="38100" dist="38100" dir="2700000" algn="tl">
                    <a:srgbClr val="000000">
                      <a:alpha val="43137"/>
                    </a:srgbClr>
                  </a:outerShdw>
                </a:effectLst>
              </a:rPr>
              <a:t>OVERVIEW</a:t>
            </a:r>
          </a:p>
        </p:txBody>
      </p:sp>
      <p:sp>
        <p:nvSpPr>
          <p:cNvPr id="14" name="Content Placeholder 13"/>
          <p:cNvSpPr>
            <a:spLocks noGrp="1"/>
          </p:cNvSpPr>
          <p:nvPr>
            <p:ph idx="1"/>
          </p:nvPr>
        </p:nvSpPr>
        <p:spPr>
          <a:xfrm>
            <a:off x="379413" y="1135603"/>
            <a:ext cx="11809412" cy="5722396"/>
          </a:xfrm>
        </p:spPr>
        <p:txBody>
          <a:bodyPr numCol="2">
            <a:normAutofit/>
          </a:bodyPr>
          <a:lstStyle/>
          <a:p>
            <a:pPr marL="457200" indent="-457200">
              <a:buClr>
                <a:schemeClr val="tx1"/>
              </a:buClr>
              <a:buSzPct val="125000"/>
              <a:buFont typeface="+mj-lt"/>
              <a:buAutoNum type="arabicPeriod"/>
            </a:pPr>
            <a:r>
              <a:rPr lang="en-US" b="1" dirty="0">
                <a:effectLst>
                  <a:outerShdw blurRad="38100" dist="38100" dir="2700000" algn="tl">
                    <a:srgbClr val="000000">
                      <a:alpha val="43137"/>
                    </a:srgbClr>
                  </a:outerShdw>
                </a:effectLst>
              </a:rPr>
              <a:t>Description</a:t>
            </a:r>
          </a:p>
          <a:p>
            <a:pPr marL="457200" indent="-457200">
              <a:buClr>
                <a:schemeClr val="tx1"/>
              </a:buClr>
              <a:buSzPct val="125000"/>
              <a:buFont typeface="+mj-lt"/>
              <a:buAutoNum type="arabicPeriod"/>
            </a:pPr>
            <a:r>
              <a:rPr lang="en-US" b="1" dirty="0">
                <a:effectLst>
                  <a:outerShdw blurRad="38100" dist="38100" dir="2700000" algn="tl">
                    <a:srgbClr val="000000">
                      <a:alpha val="43137"/>
                    </a:srgbClr>
                  </a:outerShdw>
                </a:effectLst>
              </a:rPr>
              <a:t>Goals</a:t>
            </a:r>
          </a:p>
          <a:p>
            <a:pPr marL="457200" indent="-457200">
              <a:buClr>
                <a:schemeClr val="tx1"/>
              </a:buClr>
              <a:buSzPct val="125000"/>
              <a:buFont typeface="+mj-lt"/>
              <a:buAutoNum type="arabicPeriod"/>
            </a:pPr>
            <a:r>
              <a:rPr lang="en-US" b="1" dirty="0">
                <a:effectLst>
                  <a:outerShdw blurRad="38100" dist="38100" dir="2700000" algn="tl">
                    <a:srgbClr val="000000">
                      <a:alpha val="43137"/>
                    </a:srgbClr>
                  </a:outerShdw>
                </a:effectLst>
              </a:rPr>
              <a:t>NVIDIA Jetson Nano Implementation</a:t>
            </a:r>
          </a:p>
          <a:p>
            <a:pPr marL="457200" indent="-457200">
              <a:buClr>
                <a:schemeClr val="tx1"/>
              </a:buClr>
              <a:buSzPct val="125000"/>
              <a:buFont typeface="+mj-lt"/>
              <a:buAutoNum type="arabicPeriod"/>
            </a:pPr>
            <a:r>
              <a:rPr lang="en-US" b="1" dirty="0">
                <a:effectLst>
                  <a:outerShdw blurRad="38100" dist="38100" dir="2700000" algn="tl">
                    <a:srgbClr val="000000">
                      <a:alpha val="43137"/>
                    </a:srgbClr>
                  </a:outerShdw>
                </a:effectLst>
              </a:rPr>
              <a:t>Main Page</a:t>
            </a:r>
          </a:p>
          <a:p>
            <a:pPr marL="457200" indent="-457200">
              <a:buClr>
                <a:schemeClr val="tx1"/>
              </a:buClr>
              <a:buSzPct val="125000"/>
              <a:buFont typeface="+mj-lt"/>
              <a:buAutoNum type="arabicPeriod"/>
            </a:pPr>
            <a:r>
              <a:rPr lang="en-US" b="1" dirty="0">
                <a:effectLst>
                  <a:outerShdw blurRad="38100" dist="38100" dir="2700000" algn="tl">
                    <a:srgbClr val="000000">
                      <a:alpha val="43137"/>
                    </a:srgbClr>
                  </a:outerShdw>
                </a:effectLst>
              </a:rPr>
              <a:t>One Image Test</a:t>
            </a:r>
          </a:p>
          <a:p>
            <a:pPr marL="457200" indent="-457200">
              <a:buClr>
                <a:schemeClr val="tx1"/>
              </a:buClr>
              <a:buSzPct val="125000"/>
              <a:buFont typeface="+mj-lt"/>
              <a:buAutoNum type="arabicPeriod"/>
            </a:pPr>
            <a:r>
              <a:rPr lang="en-US" b="1" dirty="0">
                <a:effectLst>
                  <a:outerShdw blurRad="38100" dist="38100" dir="2700000" algn="tl">
                    <a:srgbClr val="000000">
                      <a:alpha val="43137"/>
                    </a:srgbClr>
                  </a:outerShdw>
                </a:effectLst>
              </a:rPr>
              <a:t>Multi Images Test</a:t>
            </a:r>
          </a:p>
          <a:p>
            <a:pPr marL="457200" indent="-457200">
              <a:buClr>
                <a:schemeClr val="tx1"/>
              </a:buClr>
              <a:buSzPct val="125000"/>
              <a:buFont typeface="+mj-lt"/>
              <a:buAutoNum type="arabicPeriod"/>
            </a:pPr>
            <a:r>
              <a:rPr lang="en-US" b="1" dirty="0">
                <a:effectLst>
                  <a:outerShdw blurRad="38100" dist="38100" dir="2700000" algn="tl">
                    <a:srgbClr val="000000">
                      <a:alpha val="43137"/>
                    </a:srgbClr>
                  </a:outerShdw>
                </a:effectLst>
              </a:rPr>
              <a:t>Settings Tab</a:t>
            </a:r>
          </a:p>
          <a:p>
            <a:pPr marL="457200" indent="-457200">
              <a:buClr>
                <a:schemeClr val="tx1"/>
              </a:buClr>
              <a:buSzPct val="125000"/>
              <a:buFont typeface="+mj-lt"/>
              <a:buAutoNum type="arabicPeriod"/>
            </a:pPr>
            <a:r>
              <a:rPr lang="en-US" b="1" dirty="0">
                <a:effectLst>
                  <a:outerShdw blurRad="38100" dist="38100" dir="2700000" algn="tl">
                    <a:srgbClr val="000000">
                      <a:alpha val="43137"/>
                    </a:srgbClr>
                  </a:outerShdw>
                </a:effectLst>
              </a:rPr>
              <a:t>Pneumonia Images Test</a:t>
            </a:r>
          </a:p>
          <a:p>
            <a:pPr marL="457200" indent="-457200">
              <a:buClr>
                <a:schemeClr val="tx1"/>
              </a:buClr>
              <a:buSzPct val="125000"/>
              <a:buFont typeface="+mj-lt"/>
              <a:buAutoNum type="arabicPeriod"/>
            </a:pPr>
            <a:r>
              <a:rPr lang="en-US" b="1" dirty="0">
                <a:effectLst>
                  <a:outerShdw blurRad="38100" dist="38100" dir="2700000" algn="tl">
                    <a:srgbClr val="000000">
                      <a:alpha val="43137"/>
                    </a:srgbClr>
                  </a:outerShdw>
                </a:effectLst>
              </a:rPr>
              <a:t>Scanner and Future Updates</a:t>
            </a:r>
          </a:p>
          <a:p>
            <a:pPr marL="457200" indent="-457200">
              <a:buClr>
                <a:schemeClr val="tx1"/>
              </a:buClr>
              <a:buSzPct val="125000"/>
              <a:buFont typeface="+mj-lt"/>
              <a:buAutoNum type="arabicPeriod"/>
            </a:pPr>
            <a:r>
              <a:rPr lang="en-US" b="1" dirty="0">
                <a:effectLst>
                  <a:outerShdw blurRad="38100" dist="38100" dir="2700000" algn="tl">
                    <a:srgbClr val="000000">
                      <a:alpha val="43137"/>
                    </a:srgbClr>
                  </a:outerShdw>
                </a:effectLst>
              </a:rPr>
              <a:t>Conclusion</a:t>
            </a:r>
          </a:p>
          <a:p>
            <a:pPr marL="457200" indent="-457200">
              <a:buClr>
                <a:schemeClr val="tx1"/>
              </a:buClr>
              <a:buSzPct val="125000"/>
              <a:buFont typeface="+mj-lt"/>
              <a:buAutoNum type="arabicPeriod"/>
            </a:pPr>
            <a:endParaRPr lang="en-US" b="1" dirty="0">
              <a:effectLst>
                <a:outerShdw blurRad="38100" dist="38100" dir="2700000" algn="tl">
                  <a:srgbClr val="000000">
                    <a:alpha val="43137"/>
                  </a:srgbClr>
                </a:outerShdw>
              </a:effectLst>
            </a:endParaRPr>
          </a:p>
          <a:p>
            <a:pPr marL="457200" indent="-457200">
              <a:buClr>
                <a:schemeClr val="tx1"/>
              </a:buClr>
              <a:buSzPct val="125000"/>
              <a:buFont typeface="+mj-lt"/>
              <a:buAutoNum type="arabicPeriod"/>
            </a:pPr>
            <a:endParaRPr lang="en-US" b="1" dirty="0">
              <a:effectLst>
                <a:outerShdw blurRad="38100" dist="38100" dir="2700000" algn="tl">
                  <a:srgbClr val="000000">
                    <a:alpha val="43137"/>
                  </a:srgbClr>
                </a:outerShdw>
              </a:effectLst>
            </a:endParaRPr>
          </a:p>
          <a:p>
            <a:pPr marL="457200" indent="-457200">
              <a:buClr>
                <a:schemeClr val="tx1"/>
              </a:buClr>
              <a:buSzPct val="125000"/>
              <a:buFont typeface="+mj-lt"/>
              <a:buAutoNum type="arabicPeriod"/>
            </a:pPr>
            <a:endParaRPr lang="en-US" b="1" dirty="0">
              <a:effectLst>
                <a:outerShdw blurRad="38100" dist="38100" dir="2700000" algn="tl">
                  <a:srgbClr val="000000">
                    <a:alpha val="43137"/>
                  </a:srgbClr>
                </a:outerShdw>
              </a:effectLst>
            </a:endParaRPr>
          </a:p>
          <a:p>
            <a:pPr marL="457200" indent="-457200">
              <a:buClr>
                <a:schemeClr val="tx1"/>
              </a:buClr>
              <a:buSzPct val="125000"/>
              <a:buFont typeface="+mj-lt"/>
              <a:buAutoNum type="arabicPeriod"/>
            </a:pPr>
            <a:endParaRPr lang="en-US" b="1" dirty="0">
              <a:effectLst>
                <a:outerShdw blurRad="38100" dist="38100" dir="2700000" algn="tl">
                  <a:srgbClr val="000000">
                    <a:alpha val="43137"/>
                  </a:srgbClr>
                </a:outerShdw>
              </a:effectLst>
            </a:endParaRPr>
          </a:p>
        </p:txBody>
      </p:sp>
      <p:cxnSp>
        <p:nvCxnSpPr>
          <p:cNvPr id="3" name="Straight Connector 2">
            <a:extLst>
              <a:ext uri="{FF2B5EF4-FFF2-40B4-BE49-F238E27FC236}">
                <a16:creationId xmlns:a16="http://schemas.microsoft.com/office/drawing/2014/main" id="{CCA62561-DECA-471D-B51B-7CFEAAAFFF49}"/>
              </a:ext>
            </a:extLst>
          </p:cNvPr>
          <p:cNvCxnSpPr>
            <a:cxnSpLocks/>
          </p:cNvCxnSpPr>
          <p:nvPr/>
        </p:nvCxnSpPr>
        <p:spPr>
          <a:xfrm>
            <a:off x="1587" y="990600"/>
            <a:ext cx="12188825" cy="0"/>
          </a:xfrm>
          <a:prstGeom prst="line">
            <a:avLst/>
          </a:prstGeom>
          <a:ln w="762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F93C9E1F-65CB-4568-A948-134FA7F437B3}"/>
              </a:ext>
            </a:extLst>
          </p:cNvPr>
          <p:cNvSpPr>
            <a:spLocks noGrp="1"/>
          </p:cNvSpPr>
          <p:nvPr>
            <p:ph type="title"/>
          </p:nvPr>
        </p:nvSpPr>
        <p:spPr>
          <a:xfrm>
            <a:off x="1522413" y="185691"/>
            <a:ext cx="9144001" cy="685800"/>
          </a:xfrm>
        </p:spPr>
        <p:txBody>
          <a:bodyPr>
            <a:normAutofit/>
          </a:bodyPr>
          <a:lstStyle/>
          <a:p>
            <a:pPr algn="ctr"/>
            <a:r>
              <a:rPr lang="en-US" sz="4000" b="1" dirty="0">
                <a:effectLst>
                  <a:outerShdw blurRad="38100" dist="38100" dir="2700000" algn="tl">
                    <a:srgbClr val="000000">
                      <a:alpha val="43137"/>
                    </a:srgbClr>
                  </a:outerShdw>
                </a:effectLst>
              </a:rPr>
              <a:t>Description</a:t>
            </a:r>
          </a:p>
        </p:txBody>
      </p:sp>
      <p:cxnSp>
        <p:nvCxnSpPr>
          <p:cNvPr id="9" name="Straight Connector 8">
            <a:extLst>
              <a:ext uri="{FF2B5EF4-FFF2-40B4-BE49-F238E27FC236}">
                <a16:creationId xmlns:a16="http://schemas.microsoft.com/office/drawing/2014/main" id="{A0619848-6E2F-4A31-97D5-87C41A417BF1}"/>
              </a:ext>
            </a:extLst>
          </p:cNvPr>
          <p:cNvCxnSpPr>
            <a:cxnSpLocks/>
          </p:cNvCxnSpPr>
          <p:nvPr/>
        </p:nvCxnSpPr>
        <p:spPr>
          <a:xfrm>
            <a:off x="1587" y="990600"/>
            <a:ext cx="12188825" cy="0"/>
          </a:xfrm>
          <a:prstGeom prst="line">
            <a:avLst/>
          </a:prstGeom>
          <a:ln w="762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8F197B7-46D9-436D-BA02-3A53F93C64F1}"/>
              </a:ext>
            </a:extLst>
          </p:cNvPr>
          <p:cNvSpPr txBox="1"/>
          <p:nvPr/>
        </p:nvSpPr>
        <p:spPr>
          <a:xfrm>
            <a:off x="227012" y="1219201"/>
            <a:ext cx="11811000" cy="2246769"/>
          </a:xfrm>
          <a:prstGeom prst="rect">
            <a:avLst/>
          </a:prstGeom>
          <a:noFill/>
        </p:spPr>
        <p:txBody>
          <a:bodyPr wrap="square" rtlCol="0">
            <a:spAutoFit/>
          </a:bodyPr>
          <a:lstStyle/>
          <a:p>
            <a:pPr marL="342900" indent="-342900">
              <a:buClr>
                <a:schemeClr val="tx1"/>
              </a:buClr>
              <a:buSzPct val="125000"/>
              <a:buFont typeface="Arial" panose="020B0604020202020204" pitchFamily="34" charset="0"/>
              <a:buChar char="•"/>
            </a:pPr>
            <a:r>
              <a:rPr lang="en-US" sz="2000" dirty="0"/>
              <a:t>The reverse transcription polymerase chain reaction (RT-PCR) test kits are in limited supply, there exists a need to explore alternative means of identifying and prioritizing suspected cases of COVID-19. The average time to get (RT-PCR) test result is about 2 days. Moreover, large scale implementation of the COVID-19 tests which are extremely expensive cannot be afforded by many of the developing &amp; underdeveloped countries hence if we can have some parallel diagnosis/testing procedures using Artificial Intelligence &amp; Machine Learning and leveraging the historical data, it will be extremely helpful. This can also help in the process to select the ones to be tested primarily.</a:t>
            </a:r>
            <a:endParaRPr lang="en-US" sz="2000" b="1" dirty="0">
              <a:effectLst>
                <a:outerShdw blurRad="38100" dist="38100" dir="2700000" algn="tl">
                  <a:srgbClr val="000000">
                    <a:alpha val="43137"/>
                  </a:srgbClr>
                </a:outerShdw>
              </a:effectLst>
            </a:endParaRPr>
          </a:p>
        </p:txBody>
      </p:sp>
      <p:pic>
        <p:nvPicPr>
          <p:cNvPr id="17" name="Picture 16">
            <a:extLst>
              <a:ext uri="{FF2B5EF4-FFF2-40B4-BE49-F238E27FC236}">
                <a16:creationId xmlns:a16="http://schemas.microsoft.com/office/drawing/2014/main" id="{509EB9EA-F651-4A18-B772-FFC9A9B1DD3D}"/>
              </a:ext>
            </a:extLst>
          </p:cNvPr>
          <p:cNvPicPr>
            <a:picLocks noChangeAspect="1"/>
          </p:cNvPicPr>
          <p:nvPr/>
        </p:nvPicPr>
        <p:blipFill>
          <a:blip r:embed="rId2"/>
          <a:stretch>
            <a:fillRect/>
          </a:stretch>
        </p:blipFill>
        <p:spPr>
          <a:xfrm>
            <a:off x="2349616" y="3465970"/>
            <a:ext cx="7565792" cy="3206774"/>
          </a:xfrm>
          <a:prstGeom prst="rect">
            <a:avLst/>
          </a:prstGeom>
        </p:spPr>
      </p:pic>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2">
            <a:extLst>
              <a:ext uri="{FF2B5EF4-FFF2-40B4-BE49-F238E27FC236}">
                <a16:creationId xmlns:a16="http://schemas.microsoft.com/office/drawing/2014/main" id="{D6BFE591-B983-4A26-8DA9-8749C4277893}"/>
              </a:ext>
            </a:extLst>
          </p:cNvPr>
          <p:cNvSpPr>
            <a:spLocks noGrp="1"/>
          </p:cNvSpPr>
          <p:nvPr>
            <p:ph type="title"/>
          </p:nvPr>
        </p:nvSpPr>
        <p:spPr>
          <a:xfrm>
            <a:off x="1522411" y="156747"/>
            <a:ext cx="9144001" cy="685800"/>
          </a:xfrm>
        </p:spPr>
        <p:txBody>
          <a:bodyPr>
            <a:normAutofit/>
          </a:bodyPr>
          <a:lstStyle/>
          <a:p>
            <a:pPr algn="ctr">
              <a:buClr>
                <a:schemeClr val="tx1"/>
              </a:buClr>
              <a:buSzPct val="125000"/>
            </a:pPr>
            <a:r>
              <a:rPr lang="en-US" sz="4000" b="1" dirty="0">
                <a:effectLst>
                  <a:outerShdw blurRad="38100" dist="38100" dir="2700000" algn="tl">
                    <a:srgbClr val="000000">
                      <a:alpha val="43137"/>
                    </a:srgbClr>
                  </a:outerShdw>
                </a:effectLst>
              </a:rPr>
              <a:t>Goals</a:t>
            </a:r>
          </a:p>
        </p:txBody>
      </p:sp>
      <p:cxnSp>
        <p:nvCxnSpPr>
          <p:cNvPr id="12" name="Straight Connector 11">
            <a:extLst>
              <a:ext uri="{FF2B5EF4-FFF2-40B4-BE49-F238E27FC236}">
                <a16:creationId xmlns:a16="http://schemas.microsoft.com/office/drawing/2014/main" id="{8A2394B2-2C86-4F3F-983D-ACB2330D6CEB}"/>
              </a:ext>
            </a:extLst>
          </p:cNvPr>
          <p:cNvCxnSpPr>
            <a:cxnSpLocks/>
          </p:cNvCxnSpPr>
          <p:nvPr/>
        </p:nvCxnSpPr>
        <p:spPr>
          <a:xfrm>
            <a:off x="1587" y="990600"/>
            <a:ext cx="12188825" cy="0"/>
          </a:xfrm>
          <a:prstGeom prst="line">
            <a:avLst/>
          </a:prstGeom>
          <a:ln w="762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28F3A8A-E79A-4127-8FD4-24C4925300D1}"/>
              </a:ext>
            </a:extLst>
          </p:cNvPr>
          <p:cNvSpPr txBox="1"/>
          <p:nvPr/>
        </p:nvSpPr>
        <p:spPr>
          <a:xfrm>
            <a:off x="150812" y="1295400"/>
            <a:ext cx="11963400" cy="4373248"/>
          </a:xfrm>
          <a:prstGeom prst="rect">
            <a:avLst/>
          </a:prstGeom>
          <a:noFill/>
        </p:spPr>
        <p:txBody>
          <a:bodyPr wrap="square" rtlCol="0">
            <a:spAutoFit/>
          </a:bodyPr>
          <a:lstStyle/>
          <a:p>
            <a:pPr marL="457200" indent="-457200">
              <a:lnSpc>
                <a:spcPct val="250000"/>
              </a:lnSpc>
              <a:buClr>
                <a:schemeClr val="tx1"/>
              </a:buClr>
              <a:buSzPct val="125000"/>
              <a:buFont typeface="+mj-lt"/>
              <a:buAutoNum type="arabicPeriod"/>
            </a:pPr>
            <a:r>
              <a:rPr lang="en-US" sz="2300" b="1" dirty="0">
                <a:effectLst>
                  <a:outerShdw blurRad="38100" dist="38100" dir="2700000" algn="tl">
                    <a:srgbClr val="000000">
                      <a:alpha val="43137"/>
                    </a:srgbClr>
                  </a:outerShdw>
                </a:effectLst>
              </a:rPr>
              <a:t>Build a machine learning model that can detect COVID-19 from the XRAY images of chest.</a:t>
            </a:r>
          </a:p>
          <a:p>
            <a:pPr marL="457200" indent="-457200">
              <a:lnSpc>
                <a:spcPct val="250000"/>
              </a:lnSpc>
              <a:buClr>
                <a:schemeClr val="tx1"/>
              </a:buClr>
              <a:buSzPct val="125000"/>
              <a:buFont typeface="+mj-lt"/>
              <a:buAutoNum type="arabicPeriod"/>
            </a:pPr>
            <a:r>
              <a:rPr lang="en-US" sz="2300" b="1" dirty="0">
                <a:effectLst>
                  <a:outerShdw blurRad="38100" dist="38100" dir="2700000" algn="tl">
                    <a:srgbClr val="000000">
                      <a:alpha val="43137"/>
                    </a:srgbClr>
                  </a:outerShdw>
                </a:effectLst>
              </a:rPr>
              <a:t>Convert this model to TensorFlow lite to optimize the size and the speed of it.</a:t>
            </a:r>
          </a:p>
          <a:p>
            <a:pPr marL="457200" indent="-457200">
              <a:lnSpc>
                <a:spcPct val="250000"/>
              </a:lnSpc>
              <a:buClr>
                <a:schemeClr val="tx1"/>
              </a:buClr>
              <a:buSzPct val="125000"/>
              <a:buFont typeface="+mj-lt"/>
              <a:buAutoNum type="arabicPeriod"/>
            </a:pPr>
            <a:r>
              <a:rPr lang="en-US" sz="2300" b="1" dirty="0">
                <a:effectLst>
                  <a:outerShdw blurRad="38100" dist="38100" dir="2700000" algn="tl">
                    <a:srgbClr val="000000">
                      <a:alpha val="43137"/>
                    </a:srgbClr>
                  </a:outerShdw>
                </a:effectLst>
              </a:rPr>
              <a:t>Implement the final model in the NVIDIA Jetson Nano.</a:t>
            </a:r>
          </a:p>
          <a:p>
            <a:pPr marL="457200" indent="-457200">
              <a:lnSpc>
                <a:spcPct val="250000"/>
              </a:lnSpc>
              <a:buClr>
                <a:schemeClr val="tx1"/>
              </a:buClr>
              <a:buSzPct val="125000"/>
              <a:buFont typeface="+mj-lt"/>
              <a:buAutoNum type="arabicPeriod"/>
            </a:pPr>
            <a:r>
              <a:rPr lang="en-US" sz="2300" b="1" dirty="0">
                <a:effectLst>
                  <a:outerShdw blurRad="38100" dist="38100" dir="2700000" algn="tl">
                    <a:srgbClr val="000000">
                      <a:alpha val="43137"/>
                    </a:srgbClr>
                  </a:outerShdw>
                </a:effectLst>
              </a:rPr>
              <a:t>Build a GUI using Python Tkinter to easier the testing of images.</a:t>
            </a:r>
          </a:p>
          <a:p>
            <a:pPr marL="457200" indent="-457200">
              <a:lnSpc>
                <a:spcPct val="250000"/>
              </a:lnSpc>
              <a:buClr>
                <a:schemeClr val="tx1"/>
              </a:buClr>
              <a:buSzPct val="125000"/>
              <a:buFont typeface="+mj-lt"/>
              <a:buAutoNum type="arabicPeriod"/>
            </a:pPr>
            <a:r>
              <a:rPr lang="en-US" sz="2300" b="1" dirty="0">
                <a:effectLst>
                  <a:outerShdw blurRad="38100" dist="38100" dir="2700000" algn="tl">
                    <a:srgbClr val="000000">
                      <a:alpha val="43137"/>
                    </a:srgbClr>
                  </a:outerShdw>
                </a:effectLst>
              </a:rPr>
              <a:t>Do some tests on our program to make sure we have fast results with good accuracy.</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5D0E5284-4CBA-4E27-99D0-359DAB685217}"/>
              </a:ext>
            </a:extLst>
          </p:cNvPr>
          <p:cNvSpPr>
            <a:spLocks noGrp="1"/>
          </p:cNvSpPr>
          <p:nvPr>
            <p:ph type="title"/>
          </p:nvPr>
        </p:nvSpPr>
        <p:spPr>
          <a:xfrm>
            <a:off x="1522413" y="185691"/>
            <a:ext cx="9144001" cy="685800"/>
          </a:xfrm>
        </p:spPr>
        <p:txBody>
          <a:bodyPr>
            <a:normAutofit/>
          </a:bodyPr>
          <a:lstStyle/>
          <a:p>
            <a:pPr algn="ctr">
              <a:buClr>
                <a:schemeClr val="tx1"/>
              </a:buClr>
              <a:buSzPct val="125000"/>
            </a:pPr>
            <a:r>
              <a:rPr lang="en-US" sz="4000" b="1" dirty="0">
                <a:effectLst>
                  <a:outerShdw blurRad="38100" dist="38100" dir="2700000" algn="tl">
                    <a:srgbClr val="000000">
                      <a:alpha val="43137"/>
                    </a:srgbClr>
                  </a:outerShdw>
                </a:effectLst>
              </a:rPr>
              <a:t>NVIDIA Jetson Nano Implementation</a:t>
            </a:r>
          </a:p>
        </p:txBody>
      </p:sp>
      <p:cxnSp>
        <p:nvCxnSpPr>
          <p:cNvPr id="6" name="Straight Connector 5">
            <a:extLst>
              <a:ext uri="{FF2B5EF4-FFF2-40B4-BE49-F238E27FC236}">
                <a16:creationId xmlns:a16="http://schemas.microsoft.com/office/drawing/2014/main" id="{0F78B7D4-7CD5-482F-A178-7F52D0A5A0A3}"/>
              </a:ext>
            </a:extLst>
          </p:cNvPr>
          <p:cNvCxnSpPr>
            <a:cxnSpLocks/>
          </p:cNvCxnSpPr>
          <p:nvPr/>
        </p:nvCxnSpPr>
        <p:spPr>
          <a:xfrm>
            <a:off x="1587" y="990600"/>
            <a:ext cx="12188825" cy="0"/>
          </a:xfrm>
          <a:prstGeom prst="line">
            <a:avLst/>
          </a:prstGeom>
          <a:ln w="762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62D414E-7AC0-4D8F-83A4-D542FD010296}"/>
              </a:ext>
            </a:extLst>
          </p:cNvPr>
          <p:cNvSpPr txBox="1"/>
          <p:nvPr/>
        </p:nvSpPr>
        <p:spPr>
          <a:xfrm>
            <a:off x="140868" y="1524000"/>
            <a:ext cx="6258344" cy="4031873"/>
          </a:xfrm>
          <a:prstGeom prst="rect">
            <a:avLst/>
          </a:prstGeom>
          <a:noFill/>
        </p:spPr>
        <p:txBody>
          <a:bodyPr wrap="square" rtlCol="0">
            <a:spAutoFit/>
          </a:bodyPr>
          <a:lstStyle/>
          <a:p>
            <a:r>
              <a:rPr lang="en-US" sz="3200" b="1" dirty="0"/>
              <a:t>What is the NVIDIA Jetson Nano ?</a:t>
            </a:r>
          </a:p>
          <a:p>
            <a:endParaRPr lang="en-US" sz="2800" b="1" dirty="0"/>
          </a:p>
          <a:p>
            <a:r>
              <a:rPr lang="en-US" sz="2800" dirty="0"/>
              <a:t>NVIDIA® Jetson Nano™ Developer Kit is a small, powerful computer that lets you run multiple neural networks in parallel for applications like image classification, object detection, segmentation, and speech processing. All in an easy-to-use platform that runs in as little as 5 watts.</a:t>
            </a:r>
          </a:p>
        </p:txBody>
      </p:sp>
      <p:pic>
        <p:nvPicPr>
          <p:cNvPr id="3" name="Picture 2">
            <a:extLst>
              <a:ext uri="{FF2B5EF4-FFF2-40B4-BE49-F238E27FC236}">
                <a16:creationId xmlns:a16="http://schemas.microsoft.com/office/drawing/2014/main" id="{454B5EC5-B7FD-4384-8FEA-A8DF4E0ED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677" y="1524000"/>
            <a:ext cx="5425280" cy="4536387"/>
          </a:xfrm>
          <a:prstGeom prst="rect">
            <a:avLst/>
          </a:prstGeom>
        </p:spPr>
      </p:pic>
    </p:spTree>
    <p:extLst>
      <p:ext uri="{BB962C8B-B14F-4D97-AF65-F5344CB8AC3E}">
        <p14:creationId xmlns:p14="http://schemas.microsoft.com/office/powerpoint/2010/main" val="416969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081A115-E8EE-45FC-A004-EAD00FE6FDD7}"/>
              </a:ext>
            </a:extLst>
          </p:cNvPr>
          <p:cNvCxnSpPr>
            <a:cxnSpLocks/>
          </p:cNvCxnSpPr>
          <p:nvPr/>
        </p:nvCxnSpPr>
        <p:spPr>
          <a:xfrm>
            <a:off x="1587" y="990600"/>
            <a:ext cx="12188825" cy="0"/>
          </a:xfrm>
          <a:prstGeom prst="line">
            <a:avLst/>
          </a:prstGeom>
          <a:ln w="762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505AFC-4C08-4C83-B8DA-7433A9848A95}"/>
              </a:ext>
            </a:extLst>
          </p:cNvPr>
          <p:cNvSpPr txBox="1"/>
          <p:nvPr/>
        </p:nvSpPr>
        <p:spPr>
          <a:xfrm>
            <a:off x="7312025" y="2301691"/>
            <a:ext cx="4876800" cy="3046988"/>
          </a:xfrm>
          <a:prstGeom prst="rect">
            <a:avLst/>
          </a:prstGeom>
          <a:noFill/>
        </p:spPr>
        <p:txBody>
          <a:bodyPr wrap="square" rtlCol="0">
            <a:spAutoFit/>
          </a:bodyPr>
          <a:lstStyle/>
          <a:p>
            <a:pPr marL="457200" indent="-457200">
              <a:buFont typeface="Arial" panose="020B0604020202020204" pitchFamily="34" charset="0"/>
              <a:buChar char="•"/>
            </a:pPr>
            <a:r>
              <a:rPr lang="en-US" sz="2400" b="1" dirty="0">
                <a:effectLst>
                  <a:outerShdw blurRad="38100" dist="38100" dir="2700000" algn="tl">
                    <a:srgbClr val="000000">
                      <a:alpha val="43137"/>
                    </a:srgbClr>
                  </a:outerShdw>
                </a:effectLst>
              </a:rPr>
              <a:t>On startup the program run automatically and the main page appear.</a:t>
            </a:r>
          </a:p>
          <a:p>
            <a:pPr marL="457200" indent="-457200">
              <a:buFont typeface="Arial" panose="020B0604020202020204" pitchFamily="34" charset="0"/>
              <a:buChar char="•"/>
            </a:pPr>
            <a:endParaRPr lang="en-US" sz="2400" b="1" dirty="0">
              <a:effectLst>
                <a:outerShdw blurRad="38100" dist="38100" dir="2700000" algn="tl">
                  <a:srgbClr val="000000">
                    <a:alpha val="43137"/>
                  </a:srgbClr>
                </a:outerShdw>
              </a:effectLst>
            </a:endParaRPr>
          </a:p>
          <a:p>
            <a:pPr marL="457200" indent="-457200">
              <a:buFont typeface="Arial" panose="020B0604020202020204" pitchFamily="34" charset="0"/>
              <a:buChar char="•"/>
            </a:pPr>
            <a:r>
              <a:rPr lang="en-US" sz="2400" b="1" dirty="0">
                <a:effectLst>
                  <a:outerShdw blurRad="38100" dist="38100" dir="2700000" algn="tl">
                    <a:srgbClr val="000000">
                      <a:alpha val="43137"/>
                    </a:srgbClr>
                  </a:outerShdw>
                </a:effectLst>
              </a:rPr>
              <a:t>We used Tkinter to build the graphical user interface in python, it contain a menu with 3 tabs and exit button.</a:t>
            </a:r>
          </a:p>
        </p:txBody>
      </p:sp>
      <p:sp>
        <p:nvSpPr>
          <p:cNvPr id="12" name="Title 12">
            <a:extLst>
              <a:ext uri="{FF2B5EF4-FFF2-40B4-BE49-F238E27FC236}">
                <a16:creationId xmlns:a16="http://schemas.microsoft.com/office/drawing/2014/main" id="{20577120-486D-4A81-B525-D34EB6213ED1}"/>
              </a:ext>
            </a:extLst>
          </p:cNvPr>
          <p:cNvSpPr>
            <a:spLocks noGrp="1"/>
          </p:cNvSpPr>
          <p:nvPr>
            <p:ph type="title"/>
          </p:nvPr>
        </p:nvSpPr>
        <p:spPr>
          <a:xfrm>
            <a:off x="1522413" y="185691"/>
            <a:ext cx="9144001" cy="685800"/>
          </a:xfrm>
        </p:spPr>
        <p:txBody>
          <a:bodyPr>
            <a:normAutofit/>
          </a:bodyPr>
          <a:lstStyle/>
          <a:p>
            <a:pPr algn="ctr">
              <a:buClr>
                <a:schemeClr val="tx1"/>
              </a:buClr>
              <a:buSzPct val="125000"/>
            </a:pPr>
            <a:r>
              <a:rPr lang="en-US" sz="4000" b="1" dirty="0">
                <a:effectLst>
                  <a:outerShdw blurRad="38100" dist="38100" dir="2700000" algn="tl">
                    <a:srgbClr val="000000">
                      <a:alpha val="43137"/>
                    </a:srgbClr>
                  </a:outerShdw>
                </a:effectLst>
              </a:rPr>
              <a:t>Main Page</a:t>
            </a:r>
          </a:p>
        </p:txBody>
      </p:sp>
      <p:pic>
        <p:nvPicPr>
          <p:cNvPr id="3" name="Picture 2">
            <a:extLst>
              <a:ext uri="{FF2B5EF4-FFF2-40B4-BE49-F238E27FC236}">
                <a16:creationId xmlns:a16="http://schemas.microsoft.com/office/drawing/2014/main" id="{0375E238-097A-4A90-B5FA-612144068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17" y="1491145"/>
            <a:ext cx="7192308" cy="4662873"/>
          </a:xfrm>
          <a:prstGeom prst="rect">
            <a:avLst/>
          </a:prstGeom>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F46B0694-9F25-4281-A19E-4A74D3AAEFE4}"/>
              </a:ext>
            </a:extLst>
          </p:cNvPr>
          <p:cNvSpPr>
            <a:spLocks noGrp="1"/>
          </p:cNvSpPr>
          <p:nvPr>
            <p:ph type="title"/>
          </p:nvPr>
        </p:nvSpPr>
        <p:spPr>
          <a:xfrm>
            <a:off x="1522411" y="228600"/>
            <a:ext cx="9144001" cy="685800"/>
          </a:xfrm>
        </p:spPr>
        <p:txBody>
          <a:bodyPr>
            <a:normAutofit/>
          </a:bodyPr>
          <a:lstStyle/>
          <a:p>
            <a:pPr algn="ctr">
              <a:buClr>
                <a:schemeClr val="tx1"/>
              </a:buClr>
              <a:buSzPct val="125000"/>
            </a:pPr>
            <a:r>
              <a:rPr lang="en-US" sz="4000" b="1" dirty="0">
                <a:effectLst>
                  <a:outerShdw blurRad="38100" dist="38100" dir="2700000" algn="tl">
                    <a:srgbClr val="000000">
                      <a:alpha val="43137"/>
                    </a:srgbClr>
                  </a:outerShdw>
                </a:effectLst>
              </a:rPr>
              <a:t>One Image Test</a:t>
            </a:r>
          </a:p>
        </p:txBody>
      </p:sp>
      <p:cxnSp>
        <p:nvCxnSpPr>
          <p:cNvPr id="7" name="Straight Connector 6">
            <a:extLst>
              <a:ext uri="{FF2B5EF4-FFF2-40B4-BE49-F238E27FC236}">
                <a16:creationId xmlns:a16="http://schemas.microsoft.com/office/drawing/2014/main" id="{D391701B-1A70-4732-B3F6-FFB774F1B49D}"/>
              </a:ext>
            </a:extLst>
          </p:cNvPr>
          <p:cNvCxnSpPr>
            <a:cxnSpLocks/>
          </p:cNvCxnSpPr>
          <p:nvPr/>
        </p:nvCxnSpPr>
        <p:spPr>
          <a:xfrm>
            <a:off x="1587" y="990600"/>
            <a:ext cx="12188825" cy="0"/>
          </a:xfrm>
          <a:prstGeom prst="line">
            <a:avLst/>
          </a:prstGeom>
          <a:ln w="762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24B7717-209E-4B50-805E-6163F4FF39B0}"/>
              </a:ext>
            </a:extLst>
          </p:cNvPr>
          <p:cNvSpPr txBox="1"/>
          <p:nvPr/>
        </p:nvSpPr>
        <p:spPr>
          <a:xfrm>
            <a:off x="7949587" y="1219200"/>
            <a:ext cx="4114801" cy="5262979"/>
          </a:xfrm>
          <a:prstGeom prst="rect">
            <a:avLst/>
          </a:prstGeom>
          <a:noFill/>
        </p:spPr>
        <p:txBody>
          <a:bodyPr wrap="square" rtlCol="0">
            <a:spAutoFit/>
          </a:bodyPr>
          <a:lstStyle/>
          <a:p>
            <a:pPr>
              <a:buClr>
                <a:schemeClr val="tx1"/>
              </a:buClr>
              <a:buSzPct val="125000"/>
            </a:pPr>
            <a:r>
              <a:rPr lang="en-US" sz="2400" b="1" dirty="0"/>
              <a:t>You can import just one image and press Test Image to show the result. The result that will be see is :</a:t>
            </a:r>
          </a:p>
          <a:p>
            <a:pPr>
              <a:buClr>
                <a:schemeClr val="tx1"/>
              </a:buClr>
              <a:buSzPct val="125000"/>
            </a:pPr>
            <a:endParaRPr lang="en-US" sz="2400" b="1" dirty="0"/>
          </a:p>
          <a:p>
            <a:pPr marL="342900" indent="-342900">
              <a:buClr>
                <a:schemeClr val="tx1"/>
              </a:buClr>
              <a:buSzPct val="125000"/>
              <a:buFont typeface="Arial" panose="020B0604020202020204" pitchFamily="34" charset="0"/>
              <a:buChar char="•"/>
            </a:pPr>
            <a:r>
              <a:rPr lang="en-US" sz="2400" b="1" dirty="0"/>
              <a:t>Gender of patient</a:t>
            </a:r>
          </a:p>
          <a:p>
            <a:pPr>
              <a:buClr>
                <a:schemeClr val="tx1"/>
              </a:buClr>
              <a:buSzPct val="125000"/>
            </a:pPr>
            <a:endParaRPr lang="en-US" sz="2400" b="1" dirty="0"/>
          </a:p>
          <a:p>
            <a:pPr marL="342900" indent="-342900">
              <a:buClr>
                <a:schemeClr val="tx1"/>
              </a:buClr>
              <a:buSzPct val="125000"/>
              <a:buFont typeface="Arial" panose="020B0604020202020204" pitchFamily="34" charset="0"/>
              <a:buChar char="•"/>
            </a:pPr>
            <a:r>
              <a:rPr lang="en-US" sz="2400" b="1" dirty="0"/>
              <a:t>Covid-19 test result ( Positive and Negative)</a:t>
            </a:r>
          </a:p>
          <a:p>
            <a:pPr>
              <a:buClr>
                <a:schemeClr val="tx1"/>
              </a:buClr>
              <a:buSzPct val="125000"/>
            </a:pPr>
            <a:endParaRPr lang="en-US" sz="2400" b="1" dirty="0"/>
          </a:p>
          <a:p>
            <a:pPr marL="342900" indent="-342900">
              <a:buClr>
                <a:schemeClr val="tx1"/>
              </a:buClr>
              <a:buSzPct val="125000"/>
              <a:buFont typeface="Arial" panose="020B0604020202020204" pitchFamily="34" charset="0"/>
              <a:buChar char="•"/>
            </a:pPr>
            <a:r>
              <a:rPr lang="en-US" sz="2400" b="1" dirty="0"/>
              <a:t>Pneumonia test result ( Positive and Negative)</a:t>
            </a:r>
          </a:p>
          <a:p>
            <a:pPr>
              <a:buClr>
                <a:schemeClr val="tx1"/>
              </a:buClr>
              <a:buSzPct val="125000"/>
            </a:pPr>
            <a:endParaRPr lang="en-US" sz="2400" b="1" dirty="0"/>
          </a:p>
          <a:p>
            <a:pPr marL="342900" indent="-342900">
              <a:buClr>
                <a:schemeClr val="tx1"/>
              </a:buClr>
              <a:buSzPct val="125000"/>
              <a:buFont typeface="Arial" panose="020B0604020202020204" pitchFamily="34" charset="0"/>
              <a:buChar char="•"/>
            </a:pPr>
            <a:r>
              <a:rPr lang="en-US" sz="2400" b="1" dirty="0"/>
              <a:t>Time elapsed of testing</a:t>
            </a:r>
          </a:p>
        </p:txBody>
      </p:sp>
      <p:pic>
        <p:nvPicPr>
          <p:cNvPr id="5" name="Picture 4">
            <a:extLst>
              <a:ext uri="{FF2B5EF4-FFF2-40B4-BE49-F238E27FC236}">
                <a16:creationId xmlns:a16="http://schemas.microsoft.com/office/drawing/2014/main" id="{D60EA480-B3F3-465F-A4E1-5F260DB932BE}"/>
              </a:ext>
            </a:extLst>
          </p:cNvPr>
          <p:cNvPicPr>
            <a:picLocks noChangeAspect="1"/>
          </p:cNvPicPr>
          <p:nvPr/>
        </p:nvPicPr>
        <p:blipFill rotWithShape="1">
          <a:blip r:embed="rId2">
            <a:extLst>
              <a:ext uri="{28A0092B-C50C-407E-A947-70E740481C1C}">
                <a14:useLocalDpi xmlns:a14="http://schemas.microsoft.com/office/drawing/2010/main" val="0"/>
              </a:ext>
            </a:extLst>
          </a:blip>
          <a:srcRect l="20617" t="-13" r="20617" b="29995"/>
          <a:stretch/>
        </p:blipFill>
        <p:spPr>
          <a:xfrm>
            <a:off x="150812" y="1579927"/>
            <a:ext cx="7649561" cy="4800596"/>
          </a:xfrm>
          <a:prstGeom prst="rect">
            <a:avLst/>
          </a:prstGeo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2">
            <a:extLst>
              <a:ext uri="{FF2B5EF4-FFF2-40B4-BE49-F238E27FC236}">
                <a16:creationId xmlns:a16="http://schemas.microsoft.com/office/drawing/2014/main" id="{22978423-45D0-47B8-BE4D-33710FF90FDA}"/>
              </a:ext>
            </a:extLst>
          </p:cNvPr>
          <p:cNvSpPr>
            <a:spLocks noGrp="1"/>
          </p:cNvSpPr>
          <p:nvPr>
            <p:ph type="title"/>
          </p:nvPr>
        </p:nvSpPr>
        <p:spPr>
          <a:xfrm>
            <a:off x="1522411" y="228600"/>
            <a:ext cx="9144001" cy="685800"/>
          </a:xfrm>
        </p:spPr>
        <p:txBody>
          <a:bodyPr>
            <a:normAutofit/>
          </a:bodyPr>
          <a:lstStyle/>
          <a:p>
            <a:pPr algn="ctr">
              <a:buClr>
                <a:schemeClr val="tx1"/>
              </a:buClr>
              <a:buSzPct val="125000"/>
            </a:pPr>
            <a:r>
              <a:rPr lang="en-US" sz="4000" b="1" dirty="0">
                <a:effectLst>
                  <a:outerShdw blurRad="38100" dist="38100" dir="2700000" algn="tl">
                    <a:srgbClr val="000000">
                      <a:alpha val="43137"/>
                    </a:srgbClr>
                  </a:outerShdw>
                </a:effectLst>
              </a:rPr>
              <a:t>Multi Images Test</a:t>
            </a:r>
          </a:p>
        </p:txBody>
      </p:sp>
      <p:cxnSp>
        <p:nvCxnSpPr>
          <p:cNvPr id="10" name="Straight Connector 9">
            <a:extLst>
              <a:ext uri="{FF2B5EF4-FFF2-40B4-BE49-F238E27FC236}">
                <a16:creationId xmlns:a16="http://schemas.microsoft.com/office/drawing/2014/main" id="{A3E48DCE-D1DF-498C-A901-14328889CE49}"/>
              </a:ext>
            </a:extLst>
          </p:cNvPr>
          <p:cNvCxnSpPr>
            <a:cxnSpLocks/>
          </p:cNvCxnSpPr>
          <p:nvPr/>
        </p:nvCxnSpPr>
        <p:spPr>
          <a:xfrm>
            <a:off x="1587" y="990600"/>
            <a:ext cx="12188825" cy="0"/>
          </a:xfrm>
          <a:prstGeom prst="line">
            <a:avLst/>
          </a:prstGeom>
          <a:ln w="762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E87366B-598F-4C37-A2DD-11212B6C5EDD}"/>
              </a:ext>
            </a:extLst>
          </p:cNvPr>
          <p:cNvSpPr txBox="1"/>
          <p:nvPr/>
        </p:nvSpPr>
        <p:spPr>
          <a:xfrm>
            <a:off x="227011" y="1085674"/>
            <a:ext cx="11734800" cy="830997"/>
          </a:xfrm>
          <a:prstGeom prst="rect">
            <a:avLst/>
          </a:prstGeom>
          <a:noFill/>
        </p:spPr>
        <p:txBody>
          <a:bodyPr wrap="square" rtlCol="0">
            <a:spAutoFit/>
          </a:bodyPr>
          <a:lstStyle/>
          <a:p>
            <a:r>
              <a:rPr lang="en-US" sz="2400" b="1" dirty="0"/>
              <a:t>Choose the directory that contain many images and press Test All to show the results of all images in the choosed directory.</a:t>
            </a:r>
          </a:p>
        </p:txBody>
      </p:sp>
      <p:sp>
        <p:nvSpPr>
          <p:cNvPr id="14" name="TextBox 13">
            <a:extLst>
              <a:ext uri="{FF2B5EF4-FFF2-40B4-BE49-F238E27FC236}">
                <a16:creationId xmlns:a16="http://schemas.microsoft.com/office/drawing/2014/main" id="{B3BD9097-22BE-44D7-B684-30437F258102}"/>
              </a:ext>
            </a:extLst>
          </p:cNvPr>
          <p:cNvSpPr txBox="1"/>
          <p:nvPr/>
        </p:nvSpPr>
        <p:spPr>
          <a:xfrm>
            <a:off x="7770812" y="1811953"/>
            <a:ext cx="4181273" cy="4524315"/>
          </a:xfrm>
          <a:prstGeom prst="rect">
            <a:avLst/>
          </a:prstGeom>
          <a:noFill/>
        </p:spPr>
        <p:txBody>
          <a:bodyPr wrap="square" rtlCol="0">
            <a:spAutoFit/>
          </a:bodyPr>
          <a:lstStyle/>
          <a:p>
            <a:pPr algn="ctr"/>
            <a:r>
              <a:rPr lang="en-US" sz="2400" b="1" u="sng" dirty="0">
                <a:effectLst>
                  <a:outerShdw blurRad="38100" dist="38100" dir="2700000" algn="tl">
                    <a:srgbClr val="000000">
                      <a:alpha val="43137"/>
                    </a:srgbClr>
                  </a:outerShdw>
                </a:effectLst>
              </a:rPr>
              <a:t>Test</a:t>
            </a:r>
          </a:p>
          <a:p>
            <a:pPr algn="ctr"/>
            <a:endParaRPr lang="en-US" sz="2400" b="1" u="sng" dirty="0">
              <a:effectLst>
                <a:outerShdw blurRad="38100" dist="38100" dir="2700000" algn="tl">
                  <a:srgbClr val="000000">
                    <a:alpha val="43137"/>
                  </a:srgbClr>
                </a:outerShdw>
              </a:effectLst>
            </a:endParaRPr>
          </a:p>
          <a:p>
            <a:r>
              <a:rPr lang="en-US" sz="2400" dirty="0"/>
              <a:t>Give the software 867 Positive images and 1311 Negative images. (Tested on COVID-19 model)</a:t>
            </a:r>
          </a:p>
          <a:p>
            <a:endParaRPr lang="en-US" sz="2400" dirty="0"/>
          </a:p>
          <a:p>
            <a:pPr marL="342900" indent="-342900">
              <a:buFont typeface="Arial" panose="020B0604020202020204" pitchFamily="34" charset="0"/>
              <a:buChar char="•"/>
            </a:pPr>
            <a:r>
              <a:rPr lang="en-US" sz="2400" dirty="0"/>
              <a:t>Accuracy : </a:t>
            </a:r>
            <a:r>
              <a:rPr lang="en-US" sz="2400" b="1" dirty="0"/>
              <a:t>99.5%</a:t>
            </a:r>
          </a:p>
          <a:p>
            <a:endParaRPr lang="en-US" sz="2400" dirty="0"/>
          </a:p>
          <a:p>
            <a:pPr marL="342900" indent="-342900">
              <a:buFont typeface="Arial" panose="020B0604020202020204" pitchFamily="34" charset="0"/>
              <a:buChar char="•"/>
            </a:pPr>
            <a:r>
              <a:rPr lang="en-US" sz="2400" dirty="0"/>
              <a:t>Detection Rate : </a:t>
            </a:r>
            <a:r>
              <a:rPr lang="en-US" sz="2400" b="1" dirty="0"/>
              <a:t>98.9%</a:t>
            </a:r>
          </a:p>
          <a:p>
            <a:endParaRPr lang="en-US" sz="2400" dirty="0"/>
          </a:p>
          <a:p>
            <a:pPr marL="342900" indent="-342900">
              <a:buFont typeface="Arial" panose="020B0604020202020204" pitchFamily="34" charset="0"/>
              <a:buChar char="•"/>
            </a:pPr>
            <a:r>
              <a:rPr lang="en-US" sz="2400" dirty="0"/>
              <a:t>Time : </a:t>
            </a:r>
            <a:r>
              <a:rPr lang="en-US" sz="2400" b="1" dirty="0"/>
              <a:t>16.61 minutes</a:t>
            </a:r>
          </a:p>
        </p:txBody>
      </p:sp>
      <p:pic>
        <p:nvPicPr>
          <p:cNvPr id="5" name="Picture 4">
            <a:extLst>
              <a:ext uri="{FF2B5EF4-FFF2-40B4-BE49-F238E27FC236}">
                <a16:creationId xmlns:a16="http://schemas.microsoft.com/office/drawing/2014/main" id="{584DD6FD-8E1E-4A63-B679-C060561438F4}"/>
              </a:ext>
            </a:extLst>
          </p:cNvPr>
          <p:cNvPicPr>
            <a:picLocks noChangeAspect="1"/>
          </p:cNvPicPr>
          <p:nvPr/>
        </p:nvPicPr>
        <p:blipFill rotWithShape="1">
          <a:blip r:embed="rId2">
            <a:extLst>
              <a:ext uri="{28A0092B-C50C-407E-A947-70E740481C1C}">
                <a14:useLocalDpi xmlns:a14="http://schemas.microsoft.com/office/drawing/2010/main" val="0"/>
              </a:ext>
            </a:extLst>
          </a:blip>
          <a:srcRect l="20617" t="-13" r="20617" b="29995"/>
          <a:stretch/>
        </p:blipFill>
        <p:spPr>
          <a:xfrm>
            <a:off x="227011" y="1932051"/>
            <a:ext cx="7162801" cy="4800600"/>
          </a:xfrm>
          <a:prstGeom prst="rect">
            <a:avLst/>
          </a:prstGeom>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9173552A-095A-4E9D-A41A-C3FDF18B519B}"/>
              </a:ext>
            </a:extLst>
          </p:cNvPr>
          <p:cNvSpPr>
            <a:spLocks noGrp="1"/>
          </p:cNvSpPr>
          <p:nvPr>
            <p:ph type="title"/>
          </p:nvPr>
        </p:nvSpPr>
        <p:spPr>
          <a:xfrm>
            <a:off x="1522411" y="228600"/>
            <a:ext cx="9144001" cy="685800"/>
          </a:xfrm>
        </p:spPr>
        <p:txBody>
          <a:bodyPr>
            <a:normAutofit/>
          </a:bodyPr>
          <a:lstStyle/>
          <a:p>
            <a:pPr algn="ctr">
              <a:buClr>
                <a:schemeClr val="tx1"/>
              </a:buClr>
              <a:buSzPct val="125000"/>
            </a:pPr>
            <a:r>
              <a:rPr lang="en-US" sz="4000" b="1" dirty="0">
                <a:effectLst>
                  <a:outerShdw blurRad="38100" dist="38100" dir="2700000" algn="tl">
                    <a:srgbClr val="000000">
                      <a:alpha val="43137"/>
                    </a:srgbClr>
                  </a:outerShdw>
                </a:effectLst>
              </a:rPr>
              <a:t>Pneumonia Images Test</a:t>
            </a:r>
          </a:p>
        </p:txBody>
      </p:sp>
      <p:cxnSp>
        <p:nvCxnSpPr>
          <p:cNvPr id="6" name="Straight Connector 5">
            <a:extLst>
              <a:ext uri="{FF2B5EF4-FFF2-40B4-BE49-F238E27FC236}">
                <a16:creationId xmlns:a16="http://schemas.microsoft.com/office/drawing/2014/main" id="{43C8B0D5-DB33-4367-9132-AA136C6A8DD2}"/>
              </a:ext>
            </a:extLst>
          </p:cNvPr>
          <p:cNvCxnSpPr>
            <a:cxnSpLocks/>
          </p:cNvCxnSpPr>
          <p:nvPr/>
        </p:nvCxnSpPr>
        <p:spPr>
          <a:xfrm>
            <a:off x="1587" y="990600"/>
            <a:ext cx="12188825" cy="0"/>
          </a:xfrm>
          <a:prstGeom prst="line">
            <a:avLst/>
          </a:prstGeom>
          <a:ln w="762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1E331B8-43E3-4DEC-9991-68425DBCF64E}"/>
              </a:ext>
            </a:extLst>
          </p:cNvPr>
          <p:cNvSpPr txBox="1"/>
          <p:nvPr/>
        </p:nvSpPr>
        <p:spPr>
          <a:xfrm>
            <a:off x="284160" y="1296277"/>
            <a:ext cx="11620501" cy="4571123"/>
          </a:xfrm>
          <a:prstGeom prst="rect">
            <a:avLst/>
          </a:prstGeom>
          <a:noFill/>
        </p:spPr>
        <p:txBody>
          <a:bodyPr wrap="square" rtlCol="0">
            <a:spAutoFit/>
          </a:bodyPr>
          <a:lstStyle/>
          <a:p>
            <a:r>
              <a:rPr lang="en-US" sz="3200" dirty="0"/>
              <a:t>Give the software 2000 chest x-ray images of  pneumonia. (Tested on Pneumonia model)</a:t>
            </a:r>
          </a:p>
          <a:p>
            <a:pPr algn="ctr">
              <a:lnSpc>
                <a:spcPct val="250000"/>
              </a:lnSpc>
            </a:pPr>
            <a:r>
              <a:rPr lang="en-US" sz="3200" dirty="0"/>
              <a:t>Accuracy : 98.4%</a:t>
            </a:r>
          </a:p>
          <a:p>
            <a:pPr algn="ctr">
              <a:lnSpc>
                <a:spcPct val="250000"/>
              </a:lnSpc>
            </a:pPr>
            <a:r>
              <a:rPr lang="en-US" sz="3200" dirty="0"/>
              <a:t>Detection Rate : 99.1%</a:t>
            </a:r>
          </a:p>
          <a:p>
            <a:pPr algn="ctr">
              <a:lnSpc>
                <a:spcPct val="250000"/>
              </a:lnSpc>
            </a:pPr>
            <a:r>
              <a:rPr lang="en-US" sz="3200" dirty="0"/>
              <a:t>Time : 7.6 minutes</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1040</TotalTime>
  <Words>701</Words>
  <Application>Microsoft Office PowerPoint</Application>
  <PresentationFormat>Custom</PresentationFormat>
  <Paragraphs>64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Digital Blue Tunnel 16x9</vt:lpstr>
      <vt:lpstr>COVID-19 Detector X</vt:lpstr>
      <vt:lpstr>OVERVIEW</vt:lpstr>
      <vt:lpstr>Description</vt:lpstr>
      <vt:lpstr>Goals</vt:lpstr>
      <vt:lpstr>NVIDIA Jetson Nano Implementation</vt:lpstr>
      <vt:lpstr>Main Page</vt:lpstr>
      <vt:lpstr>One Image Test</vt:lpstr>
      <vt:lpstr>Multi Images Test</vt:lpstr>
      <vt:lpstr>Pneumonia Images Test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Mobile App Using Image Classification in Machine Learning</dc:title>
  <dc:creator>Hadi Jaber</dc:creator>
  <cp:lastModifiedBy>hadi jaber</cp:lastModifiedBy>
  <cp:revision>191</cp:revision>
  <dcterms:created xsi:type="dcterms:W3CDTF">2020-08-16T12:59:58Z</dcterms:created>
  <dcterms:modified xsi:type="dcterms:W3CDTF">2020-10-18T21:03:36Z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