
<file path=[Content_Types].xml><?xml version="1.0" encoding="utf-8"?>
<Types xmlns="http://schemas.openxmlformats.org/package/2006/content-types">
  <Default Extension="png" ContentType="image/png"/>
  <Default Extension="jfif" ContentType="image/jpe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1" r:id="rId2"/>
    <p:sldId id="257" r:id="rId3"/>
    <p:sldId id="295" r:id="rId4"/>
    <p:sldId id="293" r:id="rId5"/>
    <p:sldId id="263" r:id="rId6"/>
    <p:sldId id="299" r:id="rId7"/>
    <p:sldId id="259" r:id="rId8"/>
    <p:sldId id="290" r:id="rId9"/>
    <p:sldId id="300" r:id="rId10"/>
    <p:sldId id="289" r:id="rId11"/>
    <p:sldId id="301" r:id="rId12"/>
    <p:sldId id="302" r:id="rId13"/>
    <p:sldId id="297" r:id="rId14"/>
    <p:sldId id="303" r:id="rId15"/>
    <p:sldId id="291" r:id="rId16"/>
    <p:sldId id="292" r:id="rId17"/>
    <p:sldId id="262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pos="7491" userDrawn="1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Shehri, Hadeel" initials="AH" lastIdx="2" clrIdx="0">
    <p:extLst>
      <p:ext uri="{19B8F6BF-5375-455C-9EA6-DF929625EA0E}">
        <p15:presenceInfo xmlns:p15="http://schemas.microsoft.com/office/powerpoint/2012/main" userId="S-1-5-21-3234884574-1149569288-639405820-1183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86306" autoAdjust="0"/>
  </p:normalViewPr>
  <p:slideViewPr>
    <p:cSldViewPr snapToGrid="0" showGuides="1">
      <p:cViewPr varScale="1">
        <p:scale>
          <a:sx n="100" d="100"/>
          <a:sy n="100" d="100"/>
        </p:scale>
        <p:origin x="360" y="90"/>
      </p:cViewPr>
      <p:guideLst>
        <p:guide orient="horz" pos="2160"/>
        <p:guide pos="211"/>
        <p:guide pos="7491"/>
        <p:guide pos="665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21T12:12:02.987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  <p:cm authorId="1" dt="2022-12-21T12:12:07.145" idx="2">
    <p:pos x="146" y="14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1FD44-5D92-4E5A-B950-5EF87D809A01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1C047-F769-4795-BDAB-09C740A23A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3300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1C047-F769-4795-BDAB-09C740A23A35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5020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1C047-F769-4795-BDAB-09C740A23A35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125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1C047-F769-4795-BDAB-09C740A23A35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1463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1C047-F769-4795-BDAB-09C740A23A35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7674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1C047-F769-4795-BDAB-09C740A23A35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7974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1C047-F769-4795-BDAB-09C740A23A35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4421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1C047-F769-4795-BDAB-09C740A23A35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0981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1C047-F769-4795-BDAB-09C740A23A35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9976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1C047-F769-4795-BDAB-09C740A23A35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1464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1C047-F769-4795-BDAB-09C740A23A35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941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1C047-F769-4795-BDAB-09C740A23A35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5821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1C047-F769-4795-BDAB-09C740A23A35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9066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1C047-F769-4795-BDAB-09C740A23A35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320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1C047-F769-4795-BDAB-09C740A23A35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6708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1C047-F769-4795-BDAB-09C740A23A35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9862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1C047-F769-4795-BDAB-09C740A23A35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470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1C047-F769-4795-BDAB-09C740A23A35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1428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1C047-F769-4795-BDAB-09C740A23A35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20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E0847E-3FE6-4389-88E7-A28210B26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8D67006-5FCC-44F6-BD7B-839980130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937AD7-F170-4C5E-8419-77FCAD29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1F91-6B0A-468F-9F5C-5FB86E40D9EA}" type="datetime1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3E60E8-7424-478A-AF05-5C361579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9B7B25E-D200-4C26-B406-CD53FB6B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453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A5046D-7242-4CEA-B040-DE960568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4D03A09-3275-42AC-9131-A0B38412D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4ABE79-FF41-4A6D-9C1C-D8C0E00E5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3164-D57C-484F-AB6A-B8867E698131}" type="datetime1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A8E795-FE3D-4F73-A738-1D353B8A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BFFBA24-1553-4A29-B367-52F7A676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445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32E6517-F9A4-4A9C-8E39-1E2821ECE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13BCDE-2E82-4766-9452-493073254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7350C7-F1BB-4374-89F3-45537AF6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29F7-891F-476F-82C9-E1965DDAF186}" type="datetime1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8DF5851-147B-4B45-BAA7-904598E8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EFBC1F-41D6-4C30-AC67-368C1E9A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087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E2024A-958B-4E31-A5A6-1496DD2E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5126"/>
            <a:ext cx="11522075" cy="723900"/>
          </a:xfrm>
        </p:spPr>
        <p:txBody>
          <a:bodyPr lIns="0" tIns="0" rIns="0" bIns="0" anchor="t" anchorCtr="0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83F608-609F-4D8F-933A-30B1D1E13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358900"/>
            <a:ext cx="11522075" cy="4818063"/>
          </a:xfrm>
        </p:spPr>
        <p:txBody>
          <a:bodyPr lIns="0" tIns="0" rIns="0" bIns="0" anchor="t" anchorCtr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BF0CD0-C8E8-4B9E-94EF-9854F75D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12106" y="6356350"/>
            <a:ext cx="4114800" cy="365125"/>
          </a:xfrm>
        </p:spPr>
        <p:txBody>
          <a:bodyPr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470E90-D36F-4732-81B0-B06B74C1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12" y="6356350"/>
            <a:ext cx="365126" cy="365125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456A732-4FB8-4730-9591-A21721F37EB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E87C00E5-8403-4DF1-8BBE-9ADBFB7829C7}"/>
              </a:ext>
            </a:extLst>
          </p:cNvPr>
          <p:cNvSpPr/>
          <p:nvPr userDrawn="1"/>
        </p:nvSpPr>
        <p:spPr>
          <a:xfrm>
            <a:off x="11491912" y="6356350"/>
            <a:ext cx="365125" cy="3651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2580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pos="7469" userDrawn="1">
          <p15:clr>
            <a:srgbClr val="FBAE40"/>
          </p15:clr>
        </p15:guide>
        <p15:guide id="4" orient="horz" pos="6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A5411D-C794-4A2E-A225-989C36F3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056C903-D4AB-4A82-8D1F-EEDA9FD5D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349D26-9A76-422E-8E1D-0FCF2D54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6B83-4A75-4278-8AD9-87B5F6DB4FB8}" type="datetime1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C17CF8-2006-40C6-A339-9DE5E100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DADABB-6A0D-49A7-8DE0-0AA1CE86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16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109C3A-8B00-4195-844E-00FA1EF7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CFD30A-2013-4965-B20B-81844BDEF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29453A0-1470-417D-9A0E-85D26A9F8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534EAF5-EE78-4A7C-8478-16489B7D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60BD-5F0A-4077-BB62-DCCA4566EAE5}" type="datetime1">
              <a:rPr lang="en-ID" smtClean="0"/>
              <a:t>25/12/2022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5AE3C52-4887-443F-A546-5C3D705A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6D41944-FF9F-43B1-A2EF-637E3A04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712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4B33A8-B14D-4061-9192-260F0275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401591-6C9D-4AD4-B8D9-54302A499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1DA61DD-6043-40C0-A877-FE142F7DA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5F01B85-F010-4F31-BFB8-8F0C56438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A73D4C9-67AF-4A06-98EB-BE9A4E1D9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A8D34FA-E366-4C81-A09E-0EA4C93B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CAEF-88F6-4D42-89CB-4F172062E157}" type="datetime1">
              <a:rPr lang="en-ID" smtClean="0"/>
              <a:t>25/12/2022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DD34B81-9074-44D0-9E54-C7F1974B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11B4D31-6B03-4956-BABA-0BC169F4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564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8FE14C-F0FA-4944-A95A-2DA9D2E8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78C765A-DA24-4A60-95EF-CF045870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5495-AD7B-4603-B7DA-1D0425BCC52A}" type="datetime1">
              <a:rPr lang="en-ID" smtClean="0"/>
              <a:t>25/12/2022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C088D80-E2B6-427B-B4DA-7E0A84F5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61E3A01-6365-4C2C-B011-B27F9679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935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E537C7C-D8DC-4B57-B3BD-832A57DF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A57-7BFD-4B18-808B-EB8491E16760}" type="datetime1">
              <a:rPr lang="en-ID" smtClean="0"/>
              <a:t>25/12/2022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550281C-03BC-4129-A5F1-9040DC57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26D05FD-B5D8-4D57-A5C0-2A150795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373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5FEA5B-3531-4B37-898F-E646A9A6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3D2C7E-12E3-4B82-B9EF-B4070EA9D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7296141-3667-469D-AE2E-FF99E6D73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A43E911-B21F-4403-A15C-31E405BC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BF0E-DB65-4A1C-BCFB-25168B08197F}" type="datetime1">
              <a:rPr lang="en-ID" smtClean="0"/>
              <a:t>25/12/2022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522E7E4-287E-42A9-9556-A7CDFD5A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1ECDF90-9F3D-46E3-B4C9-0A8A2365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711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65B57C-A038-4DB2-813E-140F01B7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03C2185-DEDB-4140-96AA-DA82BBEBF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71939DD-E79C-4B93-81E9-1BDBFD68B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190521E-C2F8-4AFB-8FCA-4A07B6A7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75AE-900E-4217-9E51-ED4C3F5D0C2A}" type="datetime1">
              <a:rPr lang="en-ID" smtClean="0"/>
              <a:t>25/12/2022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E446637-8379-494F-A38C-26F04805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C036CB1-2FD3-429E-A2F0-1E6AB07D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096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10A42F1-9BB0-4F17-A1C0-62A2CAB3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F62E85C-2C84-4099-8FB5-95CEF83B7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A782F3D-DD48-4E20-B500-5DF486E0E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39DC1-3FA0-4BE9-8669-6D401B54FDCF}" type="datetime1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ABAC1A-2FBF-4773-96DC-E56E47FB7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A97F0C-73B9-47B8-BA54-D7E6D247D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784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jfif"/><Relationship Id="rId7" Type="http://schemas.microsoft.com/office/2007/relationships/hdphoto" Target="../media/hdphoto4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2.png"/><Relationship Id="rId9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enterpriseai/definition/natural-language-processing-NL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method/transform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microsoft.com/office/2007/relationships/hdphoto" Target="../media/hdphoto5.wdp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F88D334-8B3F-4809-A24F-130E4D37E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8" y="301686"/>
            <a:ext cx="11921564" cy="60991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49649BD-E988-489D-A7BB-56F1B7D4826D}"/>
              </a:ext>
            </a:extLst>
          </p:cNvPr>
          <p:cNvSpPr/>
          <p:nvPr/>
        </p:nvSpPr>
        <p:spPr>
          <a:xfrm>
            <a:off x="270436" y="301686"/>
            <a:ext cx="11849846" cy="6099114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CB4929-AB70-4A84-90F2-11048869A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639356"/>
            <a:ext cx="7658100" cy="1495794"/>
          </a:xfrm>
        </p:spPr>
        <p:txBody>
          <a:bodyPr wrap="square" lIns="0" tIns="0" rIns="0" bIns="0" anchor="t" anchorCtr="0">
            <a:spAutoFit/>
          </a:bodyPr>
          <a:lstStyle/>
          <a:p>
            <a:r>
              <a:rPr lang="en-ID" b="1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Text Generation</a:t>
            </a:r>
            <a:r>
              <a:rPr lang="en-ID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/>
            </a:r>
            <a:br>
              <a:rPr lang="en-ID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</a:br>
            <a:r>
              <a:rPr lang="en-US" sz="48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Natural Language processing </a:t>
            </a:r>
            <a:endParaRPr lang="en-ID" dirty="0">
              <a:solidFill>
                <a:schemeClr val="bg1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B38EF0D-C413-4B2B-B789-8165C108E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0732"/>
            <a:ext cx="9144000" cy="589695"/>
          </a:xfrm>
        </p:spPr>
        <p:txBody>
          <a:bodyPr>
            <a:normAutofit/>
          </a:bodyPr>
          <a:lstStyle/>
          <a:p>
            <a:r>
              <a:rPr lang="ar-SA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هديل الشهري</a:t>
            </a:r>
            <a:endParaRPr lang="en-ID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4B028D5-CE25-454C-82AE-B5330F223226}"/>
              </a:ext>
            </a:extLst>
          </p:cNvPr>
          <p:cNvSpPr/>
          <p:nvPr/>
        </p:nvSpPr>
        <p:spPr>
          <a:xfrm>
            <a:off x="5295900" y="0"/>
            <a:ext cx="1600200" cy="139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NLP</a:t>
            </a:r>
            <a:endParaRPr lang="en-ID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0A6AD9F9-23BD-4392-9A71-16F61FF439C2}"/>
              </a:ext>
            </a:extLst>
          </p:cNvPr>
          <p:cNvSpPr/>
          <p:nvPr/>
        </p:nvSpPr>
        <p:spPr>
          <a:xfrm>
            <a:off x="10668000" y="6270686"/>
            <a:ext cx="845178" cy="260228"/>
          </a:xfrm>
          <a:custGeom>
            <a:avLst/>
            <a:gdLst>
              <a:gd name="connsiteX0" fmla="*/ 1165081 w 7567987"/>
              <a:gd name="connsiteY0" fmla="*/ 0 h 2330162"/>
              <a:gd name="connsiteX1" fmla="*/ 2330162 w 7567987"/>
              <a:gd name="connsiteY1" fmla="*/ 1165081 h 2330162"/>
              <a:gd name="connsiteX2" fmla="*/ 2327544 w 7567987"/>
              <a:gd name="connsiteY2" fmla="*/ 1165081 h 2330162"/>
              <a:gd name="connsiteX3" fmla="*/ 2910085 w 7567987"/>
              <a:gd name="connsiteY3" fmla="*/ 1747622 h 2330162"/>
              <a:gd name="connsiteX4" fmla="*/ 3492626 w 7567987"/>
              <a:gd name="connsiteY4" fmla="*/ 1165081 h 2330162"/>
              <a:gd name="connsiteX5" fmla="*/ 3492822 w 7567987"/>
              <a:gd name="connsiteY5" fmla="*/ 1165081 h 2330162"/>
              <a:gd name="connsiteX6" fmla="*/ 4657903 w 7567987"/>
              <a:gd name="connsiteY6" fmla="*/ 0 h 2330162"/>
              <a:gd name="connsiteX7" fmla="*/ 5822983 w 7567987"/>
              <a:gd name="connsiteY7" fmla="*/ 1165081 h 2330162"/>
              <a:gd name="connsiteX8" fmla="*/ 5820367 w 7567987"/>
              <a:gd name="connsiteY8" fmla="*/ 1165081 h 2330162"/>
              <a:gd name="connsiteX9" fmla="*/ 6402907 w 7567987"/>
              <a:gd name="connsiteY9" fmla="*/ 1747622 h 2330162"/>
              <a:gd name="connsiteX10" fmla="*/ 6985447 w 7567987"/>
              <a:gd name="connsiteY10" fmla="*/ 1165081 h 2330162"/>
              <a:gd name="connsiteX11" fmla="*/ 7567987 w 7567987"/>
              <a:gd name="connsiteY11" fmla="*/ 1165081 h 2330162"/>
              <a:gd name="connsiteX12" fmla="*/ 6402907 w 7567987"/>
              <a:gd name="connsiteY12" fmla="*/ 2330162 h 2330162"/>
              <a:gd name="connsiteX13" fmla="*/ 5237827 w 7567987"/>
              <a:gd name="connsiteY13" fmla="*/ 1165081 h 2330162"/>
              <a:gd name="connsiteX14" fmla="*/ 5240443 w 7567987"/>
              <a:gd name="connsiteY14" fmla="*/ 1165081 h 2330162"/>
              <a:gd name="connsiteX15" fmla="*/ 4657903 w 7567987"/>
              <a:gd name="connsiteY15" fmla="*/ 582540 h 2330162"/>
              <a:gd name="connsiteX16" fmla="*/ 4075362 w 7567987"/>
              <a:gd name="connsiteY16" fmla="*/ 1165081 h 2330162"/>
              <a:gd name="connsiteX17" fmla="*/ 4075166 w 7567987"/>
              <a:gd name="connsiteY17" fmla="*/ 1165081 h 2330162"/>
              <a:gd name="connsiteX18" fmla="*/ 2910085 w 7567987"/>
              <a:gd name="connsiteY18" fmla="*/ 2330162 h 2330162"/>
              <a:gd name="connsiteX19" fmla="*/ 1745004 w 7567987"/>
              <a:gd name="connsiteY19" fmla="*/ 1165081 h 2330162"/>
              <a:gd name="connsiteX20" fmla="*/ 1747622 w 7567987"/>
              <a:gd name="connsiteY20" fmla="*/ 1165081 h 2330162"/>
              <a:gd name="connsiteX21" fmla="*/ 1165081 w 7567987"/>
              <a:gd name="connsiteY21" fmla="*/ 582540 h 2330162"/>
              <a:gd name="connsiteX22" fmla="*/ 582540 w 7567987"/>
              <a:gd name="connsiteY22" fmla="*/ 1165081 h 2330162"/>
              <a:gd name="connsiteX23" fmla="*/ 0 w 7567987"/>
              <a:gd name="connsiteY23" fmla="*/ 1165081 h 2330162"/>
              <a:gd name="connsiteX24" fmla="*/ 1165081 w 7567987"/>
              <a:gd name="connsiteY24" fmla="*/ 0 h 23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67987" h="2330162">
                <a:moveTo>
                  <a:pt x="1165081" y="0"/>
                </a:moveTo>
                <a:cubicBezTo>
                  <a:pt x="1808537" y="0"/>
                  <a:pt x="2330162" y="521625"/>
                  <a:pt x="2330162" y="1165081"/>
                </a:cubicBezTo>
                <a:lnTo>
                  <a:pt x="2327544" y="1165081"/>
                </a:lnTo>
                <a:cubicBezTo>
                  <a:pt x="2327544" y="1486810"/>
                  <a:pt x="2588356" y="1747622"/>
                  <a:pt x="2910085" y="1747622"/>
                </a:cubicBezTo>
                <a:cubicBezTo>
                  <a:pt x="3231814" y="1747622"/>
                  <a:pt x="3492626" y="1486810"/>
                  <a:pt x="3492626" y="1165081"/>
                </a:cubicBezTo>
                <a:lnTo>
                  <a:pt x="3492822" y="1165081"/>
                </a:lnTo>
                <a:cubicBezTo>
                  <a:pt x="3492822" y="521625"/>
                  <a:pt x="4014447" y="0"/>
                  <a:pt x="4657903" y="0"/>
                </a:cubicBezTo>
                <a:cubicBezTo>
                  <a:pt x="5301359" y="0"/>
                  <a:pt x="5822983" y="521625"/>
                  <a:pt x="5822983" y="1165081"/>
                </a:cubicBezTo>
                <a:lnTo>
                  <a:pt x="5820367" y="1165081"/>
                </a:lnTo>
                <a:cubicBezTo>
                  <a:pt x="5820367" y="1486810"/>
                  <a:pt x="6081179" y="1747622"/>
                  <a:pt x="6402907" y="1747622"/>
                </a:cubicBezTo>
                <a:cubicBezTo>
                  <a:pt x="6724635" y="1747622"/>
                  <a:pt x="6985447" y="1486810"/>
                  <a:pt x="6985447" y="1165081"/>
                </a:cubicBezTo>
                <a:lnTo>
                  <a:pt x="7567987" y="1165081"/>
                </a:lnTo>
                <a:cubicBezTo>
                  <a:pt x="7567987" y="1808537"/>
                  <a:pt x="7046363" y="2330162"/>
                  <a:pt x="6402907" y="2330162"/>
                </a:cubicBezTo>
                <a:cubicBezTo>
                  <a:pt x="5759451" y="2330162"/>
                  <a:pt x="5237827" y="1808537"/>
                  <a:pt x="5237827" y="1165081"/>
                </a:cubicBezTo>
                <a:lnTo>
                  <a:pt x="5240443" y="1165081"/>
                </a:lnTo>
                <a:cubicBezTo>
                  <a:pt x="5240443" y="843352"/>
                  <a:pt x="4979631" y="582540"/>
                  <a:pt x="4657903" y="582540"/>
                </a:cubicBezTo>
                <a:cubicBezTo>
                  <a:pt x="4336174" y="582540"/>
                  <a:pt x="4075362" y="843352"/>
                  <a:pt x="4075362" y="1165081"/>
                </a:cubicBezTo>
                <a:lnTo>
                  <a:pt x="4075166" y="1165081"/>
                </a:lnTo>
                <a:cubicBezTo>
                  <a:pt x="4075166" y="1808537"/>
                  <a:pt x="3553541" y="2330162"/>
                  <a:pt x="2910085" y="2330162"/>
                </a:cubicBezTo>
                <a:cubicBezTo>
                  <a:pt x="2266629" y="2330162"/>
                  <a:pt x="1745004" y="1808537"/>
                  <a:pt x="1745004" y="1165081"/>
                </a:cubicBezTo>
                <a:lnTo>
                  <a:pt x="1747622" y="1165081"/>
                </a:lnTo>
                <a:cubicBezTo>
                  <a:pt x="1747622" y="843352"/>
                  <a:pt x="1486810" y="582540"/>
                  <a:pt x="1165081" y="582540"/>
                </a:cubicBezTo>
                <a:cubicBezTo>
                  <a:pt x="843352" y="582540"/>
                  <a:pt x="582540" y="843352"/>
                  <a:pt x="582540" y="1165081"/>
                </a:cubicBezTo>
                <a:lnTo>
                  <a:pt x="0" y="1165081"/>
                </a:lnTo>
                <a:cubicBezTo>
                  <a:pt x="0" y="521625"/>
                  <a:pt x="521625" y="0"/>
                  <a:pt x="1165081" y="0"/>
                </a:cubicBezTo>
                <a:close/>
              </a:path>
            </a:pathLst>
          </a:cu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B3E71FEF-7822-4458-8DEA-7E9B0A5A46FD}"/>
              </a:ext>
            </a:extLst>
          </p:cNvPr>
          <p:cNvSpPr/>
          <p:nvPr/>
        </p:nvSpPr>
        <p:spPr>
          <a:xfrm>
            <a:off x="1828799" y="2400300"/>
            <a:ext cx="8162925" cy="2057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1</a:t>
            </a:fld>
            <a:endParaRPr lang="en-ID"/>
          </a:p>
        </p:txBody>
      </p:sp>
      <p:pic>
        <p:nvPicPr>
          <p:cNvPr id="11" name="Picture 10" descr="C:\Users\alshehriHa9\Downloads\logo.png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5000" y1="13793" x2="35000" y2="13793"/>
                        <a14:foregroundMark x1="61000" y1="9655" x2="61000" y2="9655"/>
                        <a14:foregroundMark x1="82000" y1="26207" x2="82000" y2="26207"/>
                        <a14:foregroundMark x1="6000" y1="32414" x2="6000" y2="32414"/>
                        <a14:foregroundMark x1="4000" y1="53793" x2="4000" y2="53793"/>
                        <a14:foregroundMark x1="4000" y1="77931" x2="4000" y2="77931"/>
                        <a14:foregroundMark x1="4000" y1="67586" x2="4000" y2="67586"/>
                        <a14:foregroundMark x1="4000" y1="48276" x2="4000" y2="48276"/>
                        <a14:foregroundMark x1="19000" y1="25517" x2="19000" y2="25517"/>
                        <a14:foregroundMark x1="48000" y1="5517" x2="48000" y2="5517"/>
                        <a14:foregroundMark x1="78000" y1="22759" x2="78000" y2="22759"/>
                        <a14:foregroundMark x1="95000" y1="47586" x2="95000" y2="47586"/>
                        <a14:foregroundMark x1="93000" y1="34483" x2="93000" y2="34483"/>
                        <a14:foregroundMark x1="94000" y1="67586" x2="94000" y2="67586"/>
                        <a14:foregroundMark x1="94000" y1="83448" x2="94000" y2="83448"/>
                        <a14:foregroundMark x1="35000" y1="95862" x2="35000" y2="95862"/>
                        <a14:foregroundMark x1="15000" y1="95862" x2="15000" y2="95862"/>
                        <a14:foregroundMark x1="7000" y1="91724" x2="7000" y2="91724"/>
                        <a14:foregroundMark x1="5000" y1="89655" x2="5000" y2="89655"/>
                        <a14:foregroundMark x1="45000" y1="95862" x2="45000" y2="95862"/>
                        <a14:foregroundMark x1="60000" y1="95862" x2="60000" y2="95862"/>
                        <a14:foregroundMark x1="74000" y1="95862" x2="74000" y2="95862"/>
                        <a14:foregroundMark x1="88000" y1="95862" x2="88000" y2="958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546" y="70938"/>
            <a:ext cx="809625" cy="10334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045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3AD59C9-EC4F-463C-AD8B-71836D60AA41}"/>
              </a:ext>
            </a:extLst>
          </p:cNvPr>
          <p:cNvSpPr txBox="1"/>
          <p:nvPr/>
        </p:nvSpPr>
        <p:spPr>
          <a:xfrm>
            <a:off x="733597" y="894755"/>
            <a:ext cx="525762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What is PLMs ?</a:t>
            </a:r>
            <a:endParaRPr lang="ar-SA" sz="48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7DFBAE0-D7E0-437A-B8D8-039A69FE105E}"/>
              </a:ext>
            </a:extLst>
          </p:cNvPr>
          <p:cNvSpPr txBox="1"/>
          <p:nvPr/>
        </p:nvSpPr>
        <p:spPr>
          <a:xfrm>
            <a:off x="571003" y="2146561"/>
            <a:ext cx="619944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/>
              <a:t>Pre Trained Language model that </a:t>
            </a:r>
            <a:r>
              <a:rPr lang="en-US" sz="2400" dirty="0" err="1" smtClean="0"/>
              <a:t>fisrt</a:t>
            </a:r>
            <a:r>
              <a:rPr lang="en-US" sz="2400" dirty="0" smtClean="0"/>
              <a:t> </a:t>
            </a:r>
            <a:r>
              <a:rPr lang="en-US" sz="2400" dirty="0" err="1" smtClean="0"/>
              <a:t>pretrain</a:t>
            </a:r>
            <a:r>
              <a:rPr lang="en-US" sz="2400" dirty="0" smtClean="0"/>
              <a:t> the model on large scale unsupervised corpus and then fine tune these model in </a:t>
            </a:r>
            <a:r>
              <a:rPr lang="en-US" sz="2400" dirty="0" err="1" smtClean="0"/>
              <a:t>downstram</a:t>
            </a:r>
            <a:r>
              <a:rPr lang="en-US" sz="2400" dirty="0" smtClean="0"/>
              <a:t> supervise tasks.</a:t>
            </a:r>
            <a:endParaRPr lang="ar-SA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6423816-6CAA-403D-AA37-BE19545FB12D}"/>
              </a:ext>
            </a:extLst>
          </p:cNvPr>
          <p:cNvSpPr/>
          <p:nvPr/>
        </p:nvSpPr>
        <p:spPr>
          <a:xfrm>
            <a:off x="5598654" y="1990620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795" y="-714524"/>
            <a:ext cx="4250110" cy="28282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672" t="21984" r="2358"/>
          <a:stretch/>
        </p:blipFill>
        <p:spPr>
          <a:xfrm>
            <a:off x="6962986" y="2465650"/>
            <a:ext cx="4724362" cy="3696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83" y="4746917"/>
            <a:ext cx="2570828" cy="1415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5837"/>
          <a:stretch/>
        </p:blipFill>
        <p:spPr>
          <a:xfrm>
            <a:off x="3251184" y="4685965"/>
            <a:ext cx="2597351" cy="14763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7DFBAE0-D7E0-437A-B8D8-039A69FE105E}"/>
              </a:ext>
            </a:extLst>
          </p:cNvPr>
          <p:cNvSpPr txBox="1"/>
          <p:nvPr/>
        </p:nvSpPr>
        <p:spPr>
          <a:xfrm>
            <a:off x="571003" y="3623889"/>
            <a:ext cx="4454216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ar-SA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</a:t>
            </a:r>
            <a:endParaRPr lang="ar-SA" dirty="0"/>
          </a:p>
          <a:p>
            <a:r>
              <a:rPr lang="en-US" dirty="0" smtClean="0"/>
              <a:t>The most example of PLMs</a:t>
            </a:r>
            <a:endParaRPr lang="ar-SA" dirty="0" smtClean="0"/>
          </a:p>
          <a:p>
            <a:r>
              <a:rPr lang="en-US" sz="2000" dirty="0" smtClean="0"/>
              <a:t>BERT and </a:t>
            </a:r>
            <a:r>
              <a:rPr lang="en-US" sz="2000" dirty="0" err="1" smtClean="0"/>
              <a:t>OpenAI</a:t>
            </a:r>
            <a:r>
              <a:rPr lang="en-US" sz="2000" dirty="0" smtClean="0"/>
              <a:t> GPT  </a:t>
            </a:r>
            <a:endParaRPr lang="ar-SA" sz="2000" dirty="0" smtClean="0"/>
          </a:p>
          <a:p>
            <a:pPr algn="r"/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0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3AD59C9-EC4F-463C-AD8B-71836D60AA41}"/>
              </a:ext>
            </a:extLst>
          </p:cNvPr>
          <p:cNvSpPr txBox="1"/>
          <p:nvPr/>
        </p:nvSpPr>
        <p:spPr>
          <a:xfrm>
            <a:off x="733597" y="894755"/>
            <a:ext cx="525762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What is Bert?</a:t>
            </a:r>
            <a:endParaRPr lang="ar-SA" sz="48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7DFBAE0-D7E0-437A-B8D8-039A69FE105E}"/>
              </a:ext>
            </a:extLst>
          </p:cNvPr>
          <p:cNvSpPr txBox="1"/>
          <p:nvPr/>
        </p:nvSpPr>
        <p:spPr>
          <a:xfrm>
            <a:off x="599578" y="2575707"/>
            <a:ext cx="8896847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BERT is an open source machine learning framework for </a:t>
            </a:r>
            <a:r>
              <a:rPr lang="en-US" sz="2400" u="sng" dirty="0">
                <a:hlinkClick r:id="rId3"/>
              </a:rPr>
              <a:t>natural language processing</a:t>
            </a:r>
            <a:r>
              <a:rPr lang="en-US" sz="2400" dirty="0"/>
              <a:t> (NLP). BERT is designed </a:t>
            </a:r>
            <a:r>
              <a:rPr lang="en-US" sz="2400" b="1" dirty="0"/>
              <a:t>G</a:t>
            </a:r>
            <a:r>
              <a:rPr lang="en-US" sz="2400" b="1" dirty="0" smtClean="0"/>
              <a:t>oogle</a:t>
            </a:r>
            <a:r>
              <a:rPr lang="en-US" sz="2400" dirty="0" smtClean="0"/>
              <a:t>. </a:t>
            </a:r>
            <a:r>
              <a:rPr lang="en-US" sz="2400" dirty="0"/>
              <a:t>The BERT framework was </a:t>
            </a:r>
            <a:r>
              <a:rPr lang="en-US" sz="2400" b="1" dirty="0"/>
              <a:t>pre-trained</a:t>
            </a:r>
            <a:r>
              <a:rPr lang="en-US" sz="2400" dirty="0"/>
              <a:t> using text from Wikipedia and can be fine-tuned with question and answer datasets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BERT</a:t>
            </a:r>
            <a:r>
              <a:rPr lang="en-US" sz="2400" dirty="0"/>
              <a:t>, which stands for Bidirectional Encoder Representations from Transformers, is based on Transformers,</a:t>
            </a:r>
            <a:endParaRPr lang="ar-SA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6423816-6CAA-403D-AA37-BE19545FB12D}"/>
              </a:ext>
            </a:extLst>
          </p:cNvPr>
          <p:cNvSpPr/>
          <p:nvPr/>
        </p:nvSpPr>
        <p:spPr>
          <a:xfrm>
            <a:off x="5598654" y="1990620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0"/>
            <a:ext cx="3486150" cy="191937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294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3AD59C9-EC4F-463C-AD8B-71836D60AA41}"/>
              </a:ext>
            </a:extLst>
          </p:cNvPr>
          <p:cNvSpPr txBox="1"/>
          <p:nvPr/>
        </p:nvSpPr>
        <p:spPr>
          <a:xfrm>
            <a:off x="733597" y="894755"/>
            <a:ext cx="525762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What is GPT?</a:t>
            </a:r>
            <a:endParaRPr lang="ar-SA" sz="48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7DFBAE0-D7E0-437A-B8D8-039A69FE105E}"/>
              </a:ext>
            </a:extLst>
          </p:cNvPr>
          <p:cNvSpPr txBox="1"/>
          <p:nvPr/>
        </p:nvSpPr>
        <p:spPr>
          <a:xfrm>
            <a:off x="571003" y="2602240"/>
            <a:ext cx="8896847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/>
              <a:t>GPT</a:t>
            </a:r>
            <a:r>
              <a:rPr lang="en-US" sz="2400" dirty="0"/>
              <a:t> is a </a:t>
            </a:r>
            <a:r>
              <a:rPr lang="en-US" sz="2400" dirty="0">
                <a:hlinkClick r:id="rId3"/>
              </a:rPr>
              <a:t>Transformer</a:t>
            </a:r>
            <a:r>
              <a:rPr lang="en-US" sz="2400" dirty="0"/>
              <a:t>-based architecture and training procedure for natural language processing tasks. Training follows a two-stage procedure. First, a language modeling objective is used on the unlabeled data to learn the initial parameters of a neural network model</a:t>
            </a:r>
            <a:r>
              <a:rPr lang="en-US" sz="2400" dirty="0" smtClean="0"/>
              <a:t>. </a:t>
            </a:r>
            <a:r>
              <a:rPr lang="en-US" sz="2400" dirty="0"/>
              <a:t> </a:t>
            </a:r>
            <a:r>
              <a:rPr lang="en-US" sz="2400" dirty="0"/>
              <a:t>T</a:t>
            </a:r>
            <a:r>
              <a:rPr lang="en-US" sz="2400" dirty="0" smtClean="0"/>
              <a:t>hese </a:t>
            </a:r>
            <a:r>
              <a:rPr lang="en-US" sz="2400" dirty="0"/>
              <a:t>parameters are adapted to a target task using the corresponding supervised objective.</a:t>
            </a:r>
            <a:endParaRPr lang="ar-SA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6423816-6CAA-403D-AA37-BE19545FB12D}"/>
              </a:ext>
            </a:extLst>
          </p:cNvPr>
          <p:cNvSpPr/>
          <p:nvPr/>
        </p:nvSpPr>
        <p:spPr>
          <a:xfrm>
            <a:off x="5598654" y="1990620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5837"/>
          <a:stretch/>
        </p:blipFill>
        <p:spPr>
          <a:xfrm>
            <a:off x="8458201" y="0"/>
            <a:ext cx="3733800" cy="2122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16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3AD59C9-EC4F-463C-AD8B-71836D60AA41}"/>
              </a:ext>
            </a:extLst>
          </p:cNvPr>
          <p:cNvSpPr txBox="1"/>
          <p:nvPr/>
        </p:nvSpPr>
        <p:spPr>
          <a:xfrm>
            <a:off x="276483" y="834121"/>
            <a:ext cx="765792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What is </a:t>
            </a:r>
            <a:r>
              <a:rPr lang="en-US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knowledge-based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? </a:t>
            </a:r>
            <a:endParaRPr lang="ar-SA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6423816-6CAA-403D-AA37-BE19545FB12D}"/>
              </a:ext>
            </a:extLst>
          </p:cNvPr>
          <p:cNvSpPr/>
          <p:nvPr/>
        </p:nvSpPr>
        <p:spPr>
          <a:xfrm>
            <a:off x="6560504" y="1572784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61" y="-1162508"/>
            <a:ext cx="4250110" cy="2828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7236" y="3242348"/>
            <a:ext cx="9064964" cy="2936066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13</a:t>
            </a:fld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3AD59C9-EC4F-463C-AD8B-71836D60AA41}"/>
              </a:ext>
            </a:extLst>
          </p:cNvPr>
          <p:cNvSpPr txBox="1"/>
          <p:nvPr/>
        </p:nvSpPr>
        <p:spPr>
          <a:xfrm>
            <a:off x="352682" y="2047768"/>
            <a:ext cx="1115351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input text alone contains limited knowledge to support general model to produce desired output.</a:t>
            </a:r>
          </a:p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knowledge-based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is mimic the human brain.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Humman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acqurining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understanding, and storing knowledge.</a:t>
            </a:r>
            <a:endParaRPr lang="ar-SA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3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3AD59C9-EC4F-463C-AD8B-71836D60AA41}"/>
              </a:ext>
            </a:extLst>
          </p:cNvPr>
          <p:cNvSpPr txBox="1"/>
          <p:nvPr/>
        </p:nvSpPr>
        <p:spPr>
          <a:xfrm>
            <a:off x="666922" y="1079104"/>
            <a:ext cx="765792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Technology Used Overtime</a:t>
            </a:r>
            <a:endParaRPr lang="ar-SA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6423816-6CAA-403D-AA37-BE19545FB12D}"/>
              </a:ext>
            </a:extLst>
          </p:cNvPr>
          <p:cNvSpPr/>
          <p:nvPr/>
        </p:nvSpPr>
        <p:spPr>
          <a:xfrm>
            <a:off x="8922704" y="1777008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977" y="-662959"/>
            <a:ext cx="4250110" cy="2828255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14</a:t>
            </a:fld>
            <a:endParaRPr lang="en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2515672"/>
            <a:ext cx="10801350" cy="3009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3AD59C9-EC4F-463C-AD8B-71836D60AA41}"/>
              </a:ext>
            </a:extLst>
          </p:cNvPr>
          <p:cNvSpPr txBox="1"/>
          <p:nvPr/>
        </p:nvSpPr>
        <p:spPr>
          <a:xfrm>
            <a:off x="666922" y="1966352"/>
            <a:ext cx="76579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Based on Codeshttps://paperswithcode.com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/ </a:t>
            </a:r>
            <a:endParaRPr lang="ar-SA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42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DC61C62-8306-44C2-8937-5A9E68B51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958918" cy="3429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2BB762D-A832-46B8-AB27-1787C1F2E8B8}"/>
              </a:ext>
            </a:extLst>
          </p:cNvPr>
          <p:cNvSpPr/>
          <p:nvPr/>
        </p:nvSpPr>
        <p:spPr>
          <a:xfrm>
            <a:off x="-233082" y="1"/>
            <a:ext cx="12192000" cy="3429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3AD59C9-EC4F-463C-AD8B-71836D60AA41}"/>
              </a:ext>
            </a:extLst>
          </p:cNvPr>
          <p:cNvSpPr txBox="1"/>
          <p:nvPr/>
        </p:nvSpPr>
        <p:spPr>
          <a:xfrm>
            <a:off x="609600" y="488014"/>
            <a:ext cx="536985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Evaluation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A035466-0746-491B-B0F0-CA4CD158A30A}"/>
              </a:ext>
            </a:extLst>
          </p:cNvPr>
          <p:cNvSpPr/>
          <p:nvPr/>
        </p:nvSpPr>
        <p:spPr>
          <a:xfrm>
            <a:off x="3780821" y="1222502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Rectangle: Rounded Corners 41">
            <a:extLst>
              <a:ext uri="{FF2B5EF4-FFF2-40B4-BE49-F238E27FC236}">
                <a16:creationId xmlns="" xmlns:a16="http://schemas.microsoft.com/office/drawing/2014/main" id="{7BC5A8BF-D8E1-4F98-A7D3-AA49469FA7D4}"/>
              </a:ext>
            </a:extLst>
          </p:cNvPr>
          <p:cNvSpPr/>
          <p:nvPr/>
        </p:nvSpPr>
        <p:spPr>
          <a:xfrm>
            <a:off x="1877298" y="1993404"/>
            <a:ext cx="4208470" cy="3255286"/>
          </a:xfrm>
          <a:prstGeom prst="roundRect">
            <a:avLst>
              <a:gd name="adj" fmla="val 6896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BFBD9FEA-7EB9-4952-9057-557909F68925}"/>
              </a:ext>
            </a:extLst>
          </p:cNvPr>
          <p:cNvSpPr txBox="1"/>
          <p:nvPr/>
        </p:nvSpPr>
        <p:spPr>
          <a:xfrm>
            <a:off x="3926631" y="2107071"/>
            <a:ext cx="1902265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id-ID" sz="4400" dirty="0" smtClean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4400" dirty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id-ID" sz="4400" dirty="0" smtClean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4400" dirty="0">
              <a:solidFill>
                <a:srgbClr val="4B51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375FA389-56F8-4E9E-9898-AC23AD12AFCC}"/>
              </a:ext>
            </a:extLst>
          </p:cNvPr>
          <p:cNvSpPr txBox="1"/>
          <p:nvPr/>
        </p:nvSpPr>
        <p:spPr>
          <a:xfrm>
            <a:off x="9212704" y="2098754"/>
            <a:ext cx="1902264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id-ID" sz="4400" dirty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04.</a:t>
            </a:r>
            <a:endParaRPr lang="en-US" sz="4400" dirty="0">
              <a:solidFill>
                <a:srgbClr val="4B51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DF3EAA9D-8AEA-4E0F-841B-C571ACE62AE5}"/>
              </a:ext>
            </a:extLst>
          </p:cNvPr>
          <p:cNvSpPr txBox="1"/>
          <p:nvPr/>
        </p:nvSpPr>
        <p:spPr>
          <a:xfrm>
            <a:off x="9212704" y="2886056"/>
            <a:ext cx="190226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ar-SA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نص الى نص </a:t>
            </a:r>
            <a:endParaRPr lang="id-ID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98872FAE-AF29-4811-BDD1-E74330C782D1}"/>
              </a:ext>
            </a:extLst>
          </p:cNvPr>
          <p:cNvCxnSpPr>
            <a:cxnSpLocks/>
          </p:cNvCxnSpPr>
          <p:nvPr/>
        </p:nvCxnSpPr>
        <p:spPr>
          <a:xfrm>
            <a:off x="1931054" y="2736913"/>
            <a:ext cx="427302" cy="0"/>
          </a:xfrm>
          <a:prstGeom prst="line">
            <a:avLst/>
          </a:prstGeom>
          <a:ln>
            <a:solidFill>
              <a:srgbClr val="4B51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="" xmlns:a16="http://schemas.microsoft.com/office/drawing/2014/main" id="{C40E4BF1-3775-4BD5-89ED-CBB7DCCCD549}"/>
              </a:ext>
            </a:extLst>
          </p:cNvPr>
          <p:cNvSpPr/>
          <p:nvPr/>
        </p:nvSpPr>
        <p:spPr>
          <a:xfrm>
            <a:off x="11046785" y="6255782"/>
            <a:ext cx="845178" cy="260228"/>
          </a:xfrm>
          <a:custGeom>
            <a:avLst/>
            <a:gdLst>
              <a:gd name="connsiteX0" fmla="*/ 1165081 w 7567987"/>
              <a:gd name="connsiteY0" fmla="*/ 0 h 2330162"/>
              <a:gd name="connsiteX1" fmla="*/ 2330162 w 7567987"/>
              <a:gd name="connsiteY1" fmla="*/ 1165081 h 2330162"/>
              <a:gd name="connsiteX2" fmla="*/ 2327544 w 7567987"/>
              <a:gd name="connsiteY2" fmla="*/ 1165081 h 2330162"/>
              <a:gd name="connsiteX3" fmla="*/ 2910085 w 7567987"/>
              <a:gd name="connsiteY3" fmla="*/ 1747622 h 2330162"/>
              <a:gd name="connsiteX4" fmla="*/ 3492626 w 7567987"/>
              <a:gd name="connsiteY4" fmla="*/ 1165081 h 2330162"/>
              <a:gd name="connsiteX5" fmla="*/ 3492822 w 7567987"/>
              <a:gd name="connsiteY5" fmla="*/ 1165081 h 2330162"/>
              <a:gd name="connsiteX6" fmla="*/ 4657903 w 7567987"/>
              <a:gd name="connsiteY6" fmla="*/ 0 h 2330162"/>
              <a:gd name="connsiteX7" fmla="*/ 5822983 w 7567987"/>
              <a:gd name="connsiteY7" fmla="*/ 1165081 h 2330162"/>
              <a:gd name="connsiteX8" fmla="*/ 5820367 w 7567987"/>
              <a:gd name="connsiteY8" fmla="*/ 1165081 h 2330162"/>
              <a:gd name="connsiteX9" fmla="*/ 6402907 w 7567987"/>
              <a:gd name="connsiteY9" fmla="*/ 1747622 h 2330162"/>
              <a:gd name="connsiteX10" fmla="*/ 6985447 w 7567987"/>
              <a:gd name="connsiteY10" fmla="*/ 1165081 h 2330162"/>
              <a:gd name="connsiteX11" fmla="*/ 7567987 w 7567987"/>
              <a:gd name="connsiteY11" fmla="*/ 1165081 h 2330162"/>
              <a:gd name="connsiteX12" fmla="*/ 6402907 w 7567987"/>
              <a:gd name="connsiteY12" fmla="*/ 2330162 h 2330162"/>
              <a:gd name="connsiteX13" fmla="*/ 5237827 w 7567987"/>
              <a:gd name="connsiteY13" fmla="*/ 1165081 h 2330162"/>
              <a:gd name="connsiteX14" fmla="*/ 5240443 w 7567987"/>
              <a:gd name="connsiteY14" fmla="*/ 1165081 h 2330162"/>
              <a:gd name="connsiteX15" fmla="*/ 4657903 w 7567987"/>
              <a:gd name="connsiteY15" fmla="*/ 582540 h 2330162"/>
              <a:gd name="connsiteX16" fmla="*/ 4075362 w 7567987"/>
              <a:gd name="connsiteY16" fmla="*/ 1165081 h 2330162"/>
              <a:gd name="connsiteX17" fmla="*/ 4075166 w 7567987"/>
              <a:gd name="connsiteY17" fmla="*/ 1165081 h 2330162"/>
              <a:gd name="connsiteX18" fmla="*/ 2910085 w 7567987"/>
              <a:gd name="connsiteY18" fmla="*/ 2330162 h 2330162"/>
              <a:gd name="connsiteX19" fmla="*/ 1745004 w 7567987"/>
              <a:gd name="connsiteY19" fmla="*/ 1165081 h 2330162"/>
              <a:gd name="connsiteX20" fmla="*/ 1747622 w 7567987"/>
              <a:gd name="connsiteY20" fmla="*/ 1165081 h 2330162"/>
              <a:gd name="connsiteX21" fmla="*/ 1165081 w 7567987"/>
              <a:gd name="connsiteY21" fmla="*/ 582540 h 2330162"/>
              <a:gd name="connsiteX22" fmla="*/ 582540 w 7567987"/>
              <a:gd name="connsiteY22" fmla="*/ 1165081 h 2330162"/>
              <a:gd name="connsiteX23" fmla="*/ 0 w 7567987"/>
              <a:gd name="connsiteY23" fmla="*/ 1165081 h 2330162"/>
              <a:gd name="connsiteX24" fmla="*/ 1165081 w 7567987"/>
              <a:gd name="connsiteY24" fmla="*/ 0 h 23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67987" h="2330162">
                <a:moveTo>
                  <a:pt x="1165081" y="0"/>
                </a:moveTo>
                <a:cubicBezTo>
                  <a:pt x="1808537" y="0"/>
                  <a:pt x="2330162" y="521625"/>
                  <a:pt x="2330162" y="1165081"/>
                </a:cubicBezTo>
                <a:lnTo>
                  <a:pt x="2327544" y="1165081"/>
                </a:lnTo>
                <a:cubicBezTo>
                  <a:pt x="2327544" y="1486810"/>
                  <a:pt x="2588356" y="1747622"/>
                  <a:pt x="2910085" y="1747622"/>
                </a:cubicBezTo>
                <a:cubicBezTo>
                  <a:pt x="3231814" y="1747622"/>
                  <a:pt x="3492626" y="1486810"/>
                  <a:pt x="3492626" y="1165081"/>
                </a:cubicBezTo>
                <a:lnTo>
                  <a:pt x="3492822" y="1165081"/>
                </a:lnTo>
                <a:cubicBezTo>
                  <a:pt x="3492822" y="521625"/>
                  <a:pt x="4014447" y="0"/>
                  <a:pt x="4657903" y="0"/>
                </a:cubicBezTo>
                <a:cubicBezTo>
                  <a:pt x="5301359" y="0"/>
                  <a:pt x="5822983" y="521625"/>
                  <a:pt x="5822983" y="1165081"/>
                </a:cubicBezTo>
                <a:lnTo>
                  <a:pt x="5820367" y="1165081"/>
                </a:lnTo>
                <a:cubicBezTo>
                  <a:pt x="5820367" y="1486810"/>
                  <a:pt x="6081179" y="1747622"/>
                  <a:pt x="6402907" y="1747622"/>
                </a:cubicBezTo>
                <a:cubicBezTo>
                  <a:pt x="6724635" y="1747622"/>
                  <a:pt x="6985447" y="1486810"/>
                  <a:pt x="6985447" y="1165081"/>
                </a:cubicBezTo>
                <a:lnTo>
                  <a:pt x="7567987" y="1165081"/>
                </a:lnTo>
                <a:cubicBezTo>
                  <a:pt x="7567987" y="1808537"/>
                  <a:pt x="7046363" y="2330162"/>
                  <a:pt x="6402907" y="2330162"/>
                </a:cubicBezTo>
                <a:cubicBezTo>
                  <a:pt x="5759451" y="2330162"/>
                  <a:pt x="5237827" y="1808537"/>
                  <a:pt x="5237827" y="1165081"/>
                </a:cubicBezTo>
                <a:lnTo>
                  <a:pt x="5240443" y="1165081"/>
                </a:lnTo>
                <a:cubicBezTo>
                  <a:pt x="5240443" y="843352"/>
                  <a:pt x="4979631" y="582540"/>
                  <a:pt x="4657903" y="582540"/>
                </a:cubicBezTo>
                <a:cubicBezTo>
                  <a:pt x="4336174" y="582540"/>
                  <a:pt x="4075362" y="843352"/>
                  <a:pt x="4075362" y="1165081"/>
                </a:cubicBezTo>
                <a:lnTo>
                  <a:pt x="4075166" y="1165081"/>
                </a:lnTo>
                <a:cubicBezTo>
                  <a:pt x="4075166" y="1808537"/>
                  <a:pt x="3553541" y="2330162"/>
                  <a:pt x="2910085" y="2330162"/>
                </a:cubicBezTo>
                <a:cubicBezTo>
                  <a:pt x="2266629" y="2330162"/>
                  <a:pt x="1745004" y="1808537"/>
                  <a:pt x="1745004" y="1165081"/>
                </a:cubicBezTo>
                <a:lnTo>
                  <a:pt x="1747622" y="1165081"/>
                </a:lnTo>
                <a:cubicBezTo>
                  <a:pt x="1747622" y="843352"/>
                  <a:pt x="1486810" y="582540"/>
                  <a:pt x="1165081" y="582540"/>
                </a:cubicBezTo>
                <a:cubicBezTo>
                  <a:pt x="843352" y="582540"/>
                  <a:pt x="582540" y="843352"/>
                  <a:pt x="582540" y="1165081"/>
                </a:cubicBezTo>
                <a:lnTo>
                  <a:pt x="0" y="1165081"/>
                </a:lnTo>
                <a:cubicBezTo>
                  <a:pt x="0" y="521625"/>
                  <a:pt x="521625" y="0"/>
                  <a:pt x="1165081" y="0"/>
                </a:cubicBezTo>
                <a:close/>
              </a:path>
            </a:pathLst>
          </a:cu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375FA389-56F8-4E9E-9898-AC23AD12AFCC}"/>
              </a:ext>
            </a:extLst>
          </p:cNvPr>
          <p:cNvSpPr txBox="1"/>
          <p:nvPr/>
        </p:nvSpPr>
        <p:spPr>
          <a:xfrm>
            <a:off x="9194314" y="2102939"/>
            <a:ext cx="1902264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id-ID" sz="4400" dirty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04.</a:t>
            </a:r>
            <a:endParaRPr lang="en-US" sz="4400" dirty="0">
              <a:solidFill>
                <a:srgbClr val="4B51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F3EAA9D-8AEA-4E0F-841B-C571ACE62AE5}"/>
              </a:ext>
            </a:extLst>
          </p:cNvPr>
          <p:cNvSpPr txBox="1"/>
          <p:nvPr/>
        </p:nvSpPr>
        <p:spPr>
          <a:xfrm>
            <a:off x="9194314" y="2890241"/>
            <a:ext cx="190226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ar-SA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نص الى نص </a:t>
            </a:r>
            <a:endParaRPr lang="id-ID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: Rounded Corners 43">
            <a:extLst>
              <a:ext uri="{FF2B5EF4-FFF2-40B4-BE49-F238E27FC236}">
                <a16:creationId xmlns="" xmlns:a16="http://schemas.microsoft.com/office/drawing/2014/main" id="{FE84E07B-07AA-4F12-9847-1911F6B4283E}"/>
              </a:ext>
            </a:extLst>
          </p:cNvPr>
          <p:cNvSpPr/>
          <p:nvPr/>
        </p:nvSpPr>
        <p:spPr>
          <a:xfrm>
            <a:off x="6929718" y="1925871"/>
            <a:ext cx="3696288" cy="3255286"/>
          </a:xfrm>
          <a:prstGeom prst="roundRect">
            <a:avLst>
              <a:gd name="adj" fmla="val 6896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75FA389-56F8-4E9E-9898-AC23AD12AFCC}"/>
              </a:ext>
            </a:extLst>
          </p:cNvPr>
          <p:cNvSpPr txBox="1"/>
          <p:nvPr/>
        </p:nvSpPr>
        <p:spPr>
          <a:xfrm>
            <a:off x="9747518" y="2105592"/>
            <a:ext cx="1045988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ar-SA" sz="4400" dirty="0" smtClean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4400" dirty="0" smtClean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id-ID" sz="4400" dirty="0" smtClean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4400" dirty="0">
              <a:solidFill>
                <a:srgbClr val="4B51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DF3EAA9D-8AEA-4E0F-841B-C571ACE62AE5}"/>
              </a:ext>
            </a:extLst>
          </p:cNvPr>
          <p:cNvSpPr txBox="1"/>
          <p:nvPr/>
        </p:nvSpPr>
        <p:spPr>
          <a:xfrm>
            <a:off x="2034092" y="2890241"/>
            <a:ext cx="2864105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Human Evaluation 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4C463343-7F53-45AC-AE52-503960EBABAF}"/>
              </a:ext>
            </a:extLst>
          </p:cNvPr>
          <p:cNvCxnSpPr>
            <a:cxnSpLocks/>
          </p:cNvCxnSpPr>
          <p:nvPr/>
        </p:nvCxnSpPr>
        <p:spPr>
          <a:xfrm>
            <a:off x="8188928" y="2734811"/>
            <a:ext cx="427302" cy="0"/>
          </a:xfrm>
          <a:prstGeom prst="line">
            <a:avLst/>
          </a:prstGeom>
          <a:ln>
            <a:solidFill>
              <a:srgbClr val="4B51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F3EAA9D-8AEA-4E0F-841B-C571ACE62AE5}"/>
              </a:ext>
            </a:extLst>
          </p:cNvPr>
          <p:cNvSpPr txBox="1"/>
          <p:nvPr/>
        </p:nvSpPr>
        <p:spPr>
          <a:xfrm>
            <a:off x="7173973" y="2837767"/>
            <a:ext cx="3141602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Automatic Evaluation 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C817819-D861-48A4-A120-5723DA77629A}"/>
              </a:ext>
            </a:extLst>
          </p:cNvPr>
          <p:cNvSpPr txBox="1"/>
          <p:nvPr/>
        </p:nvSpPr>
        <p:spPr>
          <a:xfrm>
            <a:off x="2110556" y="3422166"/>
            <a:ext cx="293145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Using Human to decide the text generated Text has generate by machine or human</a:t>
            </a:r>
            <a:endParaRPr lang="en-ID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C817819-D861-48A4-A120-5723DA77629A}"/>
              </a:ext>
            </a:extLst>
          </p:cNvPr>
          <p:cNvSpPr txBox="1"/>
          <p:nvPr/>
        </p:nvSpPr>
        <p:spPr>
          <a:xfrm>
            <a:off x="7279045" y="3326738"/>
            <a:ext cx="293145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Using Automatic Metrics without human decision  </a:t>
            </a:r>
            <a:endParaRPr lang="en-ID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07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DC61C62-8306-44C2-8937-5A9E68B51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958918" cy="3429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2BB762D-A832-46B8-AB27-1787C1F2E8B8}"/>
              </a:ext>
            </a:extLst>
          </p:cNvPr>
          <p:cNvSpPr/>
          <p:nvPr/>
        </p:nvSpPr>
        <p:spPr>
          <a:xfrm>
            <a:off x="-233082" y="1"/>
            <a:ext cx="12192000" cy="3429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3AD59C9-EC4F-463C-AD8B-71836D60AA41}"/>
              </a:ext>
            </a:extLst>
          </p:cNvPr>
          <p:cNvSpPr txBox="1"/>
          <p:nvPr/>
        </p:nvSpPr>
        <p:spPr>
          <a:xfrm>
            <a:off x="311305" y="477176"/>
            <a:ext cx="814503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Automatic Evaluation </a:t>
            </a:r>
            <a:endParaRPr lang="id-ID" sz="4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A035466-0746-491B-B0F0-CA4CD158A30A}"/>
              </a:ext>
            </a:extLst>
          </p:cNvPr>
          <p:cNvSpPr/>
          <p:nvPr/>
        </p:nvSpPr>
        <p:spPr>
          <a:xfrm>
            <a:off x="6233406" y="1128046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Rectangle: Rounded Corners 41">
            <a:extLst>
              <a:ext uri="{FF2B5EF4-FFF2-40B4-BE49-F238E27FC236}">
                <a16:creationId xmlns="" xmlns:a16="http://schemas.microsoft.com/office/drawing/2014/main" id="{7BC5A8BF-D8E1-4F98-A7D3-AA49469FA7D4}"/>
              </a:ext>
            </a:extLst>
          </p:cNvPr>
          <p:cNvSpPr/>
          <p:nvPr/>
        </p:nvSpPr>
        <p:spPr>
          <a:xfrm>
            <a:off x="1877298" y="1993404"/>
            <a:ext cx="2437078" cy="3255286"/>
          </a:xfrm>
          <a:prstGeom prst="roundRect">
            <a:avLst>
              <a:gd name="adj" fmla="val 6896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="" xmlns:a16="http://schemas.microsoft.com/office/drawing/2014/main" id="{EE6712B6-B5D7-4886-9BB9-B4686516582E}"/>
              </a:ext>
            </a:extLst>
          </p:cNvPr>
          <p:cNvSpPr/>
          <p:nvPr/>
        </p:nvSpPr>
        <p:spPr>
          <a:xfrm>
            <a:off x="5014867" y="1993404"/>
            <a:ext cx="2437078" cy="3255286"/>
          </a:xfrm>
          <a:prstGeom prst="roundRect">
            <a:avLst>
              <a:gd name="adj" fmla="val 6896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BFBD9FEA-7EB9-4952-9057-557909F68925}"/>
              </a:ext>
            </a:extLst>
          </p:cNvPr>
          <p:cNvSpPr txBox="1"/>
          <p:nvPr/>
        </p:nvSpPr>
        <p:spPr>
          <a:xfrm>
            <a:off x="2144705" y="2170472"/>
            <a:ext cx="1902265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id-ID" sz="4400" dirty="0" smtClean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4400" dirty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id-ID" sz="4400" dirty="0" smtClean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4400" dirty="0">
              <a:solidFill>
                <a:srgbClr val="4B51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2911CE8C-06C3-4082-93DC-2C5343B1C995}"/>
              </a:ext>
            </a:extLst>
          </p:cNvPr>
          <p:cNvSpPr txBox="1"/>
          <p:nvPr/>
        </p:nvSpPr>
        <p:spPr>
          <a:xfrm>
            <a:off x="6465548" y="2162589"/>
            <a:ext cx="861040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id-ID" sz="4400" dirty="0" smtClean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ar-SA" sz="4400" dirty="0" smtClean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id-ID" sz="4400" dirty="0" smtClean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4400" dirty="0">
              <a:solidFill>
                <a:srgbClr val="4B51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375FA389-56F8-4E9E-9898-AC23AD12AFCC}"/>
              </a:ext>
            </a:extLst>
          </p:cNvPr>
          <p:cNvSpPr txBox="1"/>
          <p:nvPr/>
        </p:nvSpPr>
        <p:spPr>
          <a:xfrm>
            <a:off x="9212704" y="2098754"/>
            <a:ext cx="1902264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id-ID" sz="4400" dirty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04.</a:t>
            </a:r>
            <a:endParaRPr lang="en-US" sz="4400" dirty="0">
              <a:solidFill>
                <a:srgbClr val="4B51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DF3EAA9D-8AEA-4E0F-841B-C571ACE62AE5}"/>
              </a:ext>
            </a:extLst>
          </p:cNvPr>
          <p:cNvSpPr txBox="1"/>
          <p:nvPr/>
        </p:nvSpPr>
        <p:spPr>
          <a:xfrm>
            <a:off x="9212704" y="2886056"/>
            <a:ext cx="190226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ar-SA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نص الى نص </a:t>
            </a:r>
            <a:endParaRPr lang="id-ID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98872FAE-AF29-4811-BDD1-E74330C782D1}"/>
              </a:ext>
            </a:extLst>
          </p:cNvPr>
          <p:cNvCxnSpPr>
            <a:cxnSpLocks/>
          </p:cNvCxnSpPr>
          <p:nvPr/>
        </p:nvCxnSpPr>
        <p:spPr>
          <a:xfrm>
            <a:off x="1931054" y="2736913"/>
            <a:ext cx="427302" cy="0"/>
          </a:xfrm>
          <a:prstGeom prst="line">
            <a:avLst/>
          </a:prstGeom>
          <a:ln>
            <a:solidFill>
              <a:srgbClr val="4B51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92A16B73-029E-4394-9D8F-B4798DACD3C5}"/>
              </a:ext>
            </a:extLst>
          </p:cNvPr>
          <p:cNvCxnSpPr>
            <a:cxnSpLocks/>
          </p:cNvCxnSpPr>
          <p:nvPr/>
        </p:nvCxnSpPr>
        <p:spPr>
          <a:xfrm>
            <a:off x="5014867" y="2739591"/>
            <a:ext cx="427302" cy="0"/>
          </a:xfrm>
          <a:prstGeom prst="line">
            <a:avLst/>
          </a:prstGeom>
          <a:ln>
            <a:solidFill>
              <a:srgbClr val="4B51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="" xmlns:a16="http://schemas.microsoft.com/office/drawing/2014/main" id="{C40E4BF1-3775-4BD5-89ED-CBB7DCCCD549}"/>
              </a:ext>
            </a:extLst>
          </p:cNvPr>
          <p:cNvSpPr/>
          <p:nvPr/>
        </p:nvSpPr>
        <p:spPr>
          <a:xfrm>
            <a:off x="11046785" y="6255782"/>
            <a:ext cx="845178" cy="260228"/>
          </a:xfrm>
          <a:custGeom>
            <a:avLst/>
            <a:gdLst>
              <a:gd name="connsiteX0" fmla="*/ 1165081 w 7567987"/>
              <a:gd name="connsiteY0" fmla="*/ 0 h 2330162"/>
              <a:gd name="connsiteX1" fmla="*/ 2330162 w 7567987"/>
              <a:gd name="connsiteY1" fmla="*/ 1165081 h 2330162"/>
              <a:gd name="connsiteX2" fmla="*/ 2327544 w 7567987"/>
              <a:gd name="connsiteY2" fmla="*/ 1165081 h 2330162"/>
              <a:gd name="connsiteX3" fmla="*/ 2910085 w 7567987"/>
              <a:gd name="connsiteY3" fmla="*/ 1747622 h 2330162"/>
              <a:gd name="connsiteX4" fmla="*/ 3492626 w 7567987"/>
              <a:gd name="connsiteY4" fmla="*/ 1165081 h 2330162"/>
              <a:gd name="connsiteX5" fmla="*/ 3492822 w 7567987"/>
              <a:gd name="connsiteY5" fmla="*/ 1165081 h 2330162"/>
              <a:gd name="connsiteX6" fmla="*/ 4657903 w 7567987"/>
              <a:gd name="connsiteY6" fmla="*/ 0 h 2330162"/>
              <a:gd name="connsiteX7" fmla="*/ 5822983 w 7567987"/>
              <a:gd name="connsiteY7" fmla="*/ 1165081 h 2330162"/>
              <a:gd name="connsiteX8" fmla="*/ 5820367 w 7567987"/>
              <a:gd name="connsiteY8" fmla="*/ 1165081 h 2330162"/>
              <a:gd name="connsiteX9" fmla="*/ 6402907 w 7567987"/>
              <a:gd name="connsiteY9" fmla="*/ 1747622 h 2330162"/>
              <a:gd name="connsiteX10" fmla="*/ 6985447 w 7567987"/>
              <a:gd name="connsiteY10" fmla="*/ 1165081 h 2330162"/>
              <a:gd name="connsiteX11" fmla="*/ 7567987 w 7567987"/>
              <a:gd name="connsiteY11" fmla="*/ 1165081 h 2330162"/>
              <a:gd name="connsiteX12" fmla="*/ 6402907 w 7567987"/>
              <a:gd name="connsiteY12" fmla="*/ 2330162 h 2330162"/>
              <a:gd name="connsiteX13" fmla="*/ 5237827 w 7567987"/>
              <a:gd name="connsiteY13" fmla="*/ 1165081 h 2330162"/>
              <a:gd name="connsiteX14" fmla="*/ 5240443 w 7567987"/>
              <a:gd name="connsiteY14" fmla="*/ 1165081 h 2330162"/>
              <a:gd name="connsiteX15" fmla="*/ 4657903 w 7567987"/>
              <a:gd name="connsiteY15" fmla="*/ 582540 h 2330162"/>
              <a:gd name="connsiteX16" fmla="*/ 4075362 w 7567987"/>
              <a:gd name="connsiteY16" fmla="*/ 1165081 h 2330162"/>
              <a:gd name="connsiteX17" fmla="*/ 4075166 w 7567987"/>
              <a:gd name="connsiteY17" fmla="*/ 1165081 h 2330162"/>
              <a:gd name="connsiteX18" fmla="*/ 2910085 w 7567987"/>
              <a:gd name="connsiteY18" fmla="*/ 2330162 h 2330162"/>
              <a:gd name="connsiteX19" fmla="*/ 1745004 w 7567987"/>
              <a:gd name="connsiteY19" fmla="*/ 1165081 h 2330162"/>
              <a:gd name="connsiteX20" fmla="*/ 1747622 w 7567987"/>
              <a:gd name="connsiteY20" fmla="*/ 1165081 h 2330162"/>
              <a:gd name="connsiteX21" fmla="*/ 1165081 w 7567987"/>
              <a:gd name="connsiteY21" fmla="*/ 582540 h 2330162"/>
              <a:gd name="connsiteX22" fmla="*/ 582540 w 7567987"/>
              <a:gd name="connsiteY22" fmla="*/ 1165081 h 2330162"/>
              <a:gd name="connsiteX23" fmla="*/ 0 w 7567987"/>
              <a:gd name="connsiteY23" fmla="*/ 1165081 h 2330162"/>
              <a:gd name="connsiteX24" fmla="*/ 1165081 w 7567987"/>
              <a:gd name="connsiteY24" fmla="*/ 0 h 23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67987" h="2330162">
                <a:moveTo>
                  <a:pt x="1165081" y="0"/>
                </a:moveTo>
                <a:cubicBezTo>
                  <a:pt x="1808537" y="0"/>
                  <a:pt x="2330162" y="521625"/>
                  <a:pt x="2330162" y="1165081"/>
                </a:cubicBezTo>
                <a:lnTo>
                  <a:pt x="2327544" y="1165081"/>
                </a:lnTo>
                <a:cubicBezTo>
                  <a:pt x="2327544" y="1486810"/>
                  <a:pt x="2588356" y="1747622"/>
                  <a:pt x="2910085" y="1747622"/>
                </a:cubicBezTo>
                <a:cubicBezTo>
                  <a:pt x="3231814" y="1747622"/>
                  <a:pt x="3492626" y="1486810"/>
                  <a:pt x="3492626" y="1165081"/>
                </a:cubicBezTo>
                <a:lnTo>
                  <a:pt x="3492822" y="1165081"/>
                </a:lnTo>
                <a:cubicBezTo>
                  <a:pt x="3492822" y="521625"/>
                  <a:pt x="4014447" y="0"/>
                  <a:pt x="4657903" y="0"/>
                </a:cubicBezTo>
                <a:cubicBezTo>
                  <a:pt x="5301359" y="0"/>
                  <a:pt x="5822983" y="521625"/>
                  <a:pt x="5822983" y="1165081"/>
                </a:cubicBezTo>
                <a:lnTo>
                  <a:pt x="5820367" y="1165081"/>
                </a:lnTo>
                <a:cubicBezTo>
                  <a:pt x="5820367" y="1486810"/>
                  <a:pt x="6081179" y="1747622"/>
                  <a:pt x="6402907" y="1747622"/>
                </a:cubicBezTo>
                <a:cubicBezTo>
                  <a:pt x="6724635" y="1747622"/>
                  <a:pt x="6985447" y="1486810"/>
                  <a:pt x="6985447" y="1165081"/>
                </a:cubicBezTo>
                <a:lnTo>
                  <a:pt x="7567987" y="1165081"/>
                </a:lnTo>
                <a:cubicBezTo>
                  <a:pt x="7567987" y="1808537"/>
                  <a:pt x="7046363" y="2330162"/>
                  <a:pt x="6402907" y="2330162"/>
                </a:cubicBezTo>
                <a:cubicBezTo>
                  <a:pt x="5759451" y="2330162"/>
                  <a:pt x="5237827" y="1808537"/>
                  <a:pt x="5237827" y="1165081"/>
                </a:cubicBezTo>
                <a:lnTo>
                  <a:pt x="5240443" y="1165081"/>
                </a:lnTo>
                <a:cubicBezTo>
                  <a:pt x="5240443" y="843352"/>
                  <a:pt x="4979631" y="582540"/>
                  <a:pt x="4657903" y="582540"/>
                </a:cubicBezTo>
                <a:cubicBezTo>
                  <a:pt x="4336174" y="582540"/>
                  <a:pt x="4075362" y="843352"/>
                  <a:pt x="4075362" y="1165081"/>
                </a:cubicBezTo>
                <a:lnTo>
                  <a:pt x="4075166" y="1165081"/>
                </a:lnTo>
                <a:cubicBezTo>
                  <a:pt x="4075166" y="1808537"/>
                  <a:pt x="3553541" y="2330162"/>
                  <a:pt x="2910085" y="2330162"/>
                </a:cubicBezTo>
                <a:cubicBezTo>
                  <a:pt x="2266629" y="2330162"/>
                  <a:pt x="1745004" y="1808537"/>
                  <a:pt x="1745004" y="1165081"/>
                </a:cubicBezTo>
                <a:lnTo>
                  <a:pt x="1747622" y="1165081"/>
                </a:lnTo>
                <a:cubicBezTo>
                  <a:pt x="1747622" y="843352"/>
                  <a:pt x="1486810" y="582540"/>
                  <a:pt x="1165081" y="582540"/>
                </a:cubicBezTo>
                <a:cubicBezTo>
                  <a:pt x="843352" y="582540"/>
                  <a:pt x="582540" y="843352"/>
                  <a:pt x="582540" y="1165081"/>
                </a:cubicBezTo>
                <a:lnTo>
                  <a:pt x="0" y="1165081"/>
                </a:lnTo>
                <a:cubicBezTo>
                  <a:pt x="0" y="521625"/>
                  <a:pt x="521625" y="0"/>
                  <a:pt x="1165081" y="0"/>
                </a:cubicBezTo>
                <a:close/>
              </a:path>
            </a:pathLst>
          </a:cu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375FA389-56F8-4E9E-9898-AC23AD12AFCC}"/>
              </a:ext>
            </a:extLst>
          </p:cNvPr>
          <p:cNvSpPr txBox="1"/>
          <p:nvPr/>
        </p:nvSpPr>
        <p:spPr>
          <a:xfrm>
            <a:off x="9194314" y="2102939"/>
            <a:ext cx="1902264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id-ID" sz="4400" dirty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04.</a:t>
            </a:r>
            <a:endParaRPr lang="en-US" sz="4400" dirty="0">
              <a:solidFill>
                <a:srgbClr val="4B51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F3EAA9D-8AEA-4E0F-841B-C571ACE62AE5}"/>
              </a:ext>
            </a:extLst>
          </p:cNvPr>
          <p:cNvSpPr txBox="1"/>
          <p:nvPr/>
        </p:nvSpPr>
        <p:spPr>
          <a:xfrm>
            <a:off x="9194314" y="2890241"/>
            <a:ext cx="190226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ar-SA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نص الى نص </a:t>
            </a:r>
            <a:endParaRPr lang="id-ID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: Rounded Corners 43">
            <a:extLst>
              <a:ext uri="{FF2B5EF4-FFF2-40B4-BE49-F238E27FC236}">
                <a16:creationId xmlns="" xmlns:a16="http://schemas.microsoft.com/office/drawing/2014/main" id="{FE84E07B-07AA-4F12-9847-1911F6B4283E}"/>
              </a:ext>
            </a:extLst>
          </p:cNvPr>
          <p:cNvSpPr/>
          <p:nvPr/>
        </p:nvSpPr>
        <p:spPr>
          <a:xfrm>
            <a:off x="8188928" y="1925871"/>
            <a:ext cx="2437078" cy="3255286"/>
          </a:xfrm>
          <a:prstGeom prst="roundRect">
            <a:avLst>
              <a:gd name="adj" fmla="val 6896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75FA389-56F8-4E9E-9898-AC23AD12AFCC}"/>
              </a:ext>
            </a:extLst>
          </p:cNvPr>
          <p:cNvSpPr txBox="1"/>
          <p:nvPr/>
        </p:nvSpPr>
        <p:spPr>
          <a:xfrm>
            <a:off x="9747518" y="2105592"/>
            <a:ext cx="1045988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ar-SA" sz="4400" dirty="0" smtClean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4400" dirty="0" smtClean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id-ID" sz="4400" dirty="0" smtClean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4400" dirty="0">
              <a:solidFill>
                <a:srgbClr val="4B51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DF3EAA9D-8AEA-4E0F-841B-C571ACE62AE5}"/>
              </a:ext>
            </a:extLst>
          </p:cNvPr>
          <p:cNvSpPr txBox="1"/>
          <p:nvPr/>
        </p:nvSpPr>
        <p:spPr>
          <a:xfrm>
            <a:off x="1961602" y="2888019"/>
            <a:ext cx="1902264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N-Gram Overlap Metrics. </a:t>
            </a:r>
            <a:endParaRPr lang="id-ID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4C463343-7F53-45AC-AE52-503960EBABAF}"/>
              </a:ext>
            </a:extLst>
          </p:cNvPr>
          <p:cNvCxnSpPr>
            <a:cxnSpLocks/>
          </p:cNvCxnSpPr>
          <p:nvPr/>
        </p:nvCxnSpPr>
        <p:spPr>
          <a:xfrm>
            <a:off x="8188928" y="2734811"/>
            <a:ext cx="427302" cy="0"/>
          </a:xfrm>
          <a:prstGeom prst="line">
            <a:avLst/>
          </a:prstGeom>
          <a:ln>
            <a:solidFill>
              <a:srgbClr val="4B51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C817819-D861-48A4-A120-5723DA77629A}"/>
              </a:ext>
            </a:extLst>
          </p:cNvPr>
          <p:cNvSpPr txBox="1"/>
          <p:nvPr/>
        </p:nvSpPr>
        <p:spPr>
          <a:xfrm>
            <a:off x="1931054" y="3626424"/>
            <a:ext cx="2414193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These metrics measure the degree of “ matching “ between machine generated and ground- truth texts, </a:t>
            </a:r>
            <a:endParaRPr lang="en-ID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F3EAA9D-8AEA-4E0F-841B-C571ACE62AE5}"/>
              </a:ext>
            </a:extLst>
          </p:cNvPr>
          <p:cNvSpPr txBox="1"/>
          <p:nvPr/>
        </p:nvSpPr>
        <p:spPr>
          <a:xfrm>
            <a:off x="5196778" y="2957774"/>
            <a:ext cx="1902264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Diversity Metrics. </a:t>
            </a:r>
            <a:r>
              <a:rPr lang="ar-SA" dirty="0">
                <a:solidFill>
                  <a:schemeClr val="tx1"/>
                </a:solidFill>
              </a:rPr>
              <a:t>  </a:t>
            </a:r>
            <a:endParaRPr lang="id-ID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C817819-D861-48A4-A120-5723DA77629A}"/>
              </a:ext>
            </a:extLst>
          </p:cNvPr>
          <p:cNvSpPr txBox="1"/>
          <p:nvPr/>
        </p:nvSpPr>
        <p:spPr>
          <a:xfrm>
            <a:off x="5196778" y="3536844"/>
            <a:ext cx="225516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Lexical diversity is desirable in many text generation </a:t>
            </a:r>
            <a:r>
              <a:rPr lang="en-US" dirty="0" smtClean="0"/>
              <a:t>tasks.</a:t>
            </a:r>
            <a:endParaRPr lang="en-ID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C817819-D861-48A4-A120-5723DA77629A}"/>
              </a:ext>
            </a:extLst>
          </p:cNvPr>
          <p:cNvSpPr txBox="1"/>
          <p:nvPr/>
        </p:nvSpPr>
        <p:spPr>
          <a:xfrm>
            <a:off x="8294858" y="3627889"/>
            <a:ext cx="201169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1" fontAlgn="base"/>
            <a:r>
              <a:rPr lang="en-US" dirty="0" smtClean="0"/>
              <a:t>By utilize the neural network to capture meaning and </a:t>
            </a:r>
            <a:r>
              <a:rPr lang="en-US" dirty="0" err="1" smtClean="0"/>
              <a:t>synt</a:t>
            </a:r>
            <a:endParaRPr lang="ar-SA" dirty="0"/>
          </a:p>
        </p:txBody>
      </p:sp>
      <p:sp>
        <p:nvSpPr>
          <p:cNvPr id="2" name="Rounded Rectangle 1"/>
          <p:cNvSpPr/>
          <p:nvPr/>
        </p:nvSpPr>
        <p:spPr>
          <a:xfrm>
            <a:off x="2814433" y="4959640"/>
            <a:ext cx="1902264" cy="51905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BLEU، ROUGE، METEOR، </a:t>
            </a:r>
            <a:r>
              <a:rPr lang="en-US" sz="1400" b="1" dirty="0" err="1"/>
              <a:t>ChrF</a:t>
            </a:r>
            <a:r>
              <a:rPr lang="en-US" sz="1400" b="1" dirty="0"/>
              <a:t>++ 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944936" y="4989164"/>
            <a:ext cx="1902264" cy="51905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Distinct</a:t>
            </a:r>
            <a:endParaRPr lang="en-US" sz="1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9031068" y="4921631"/>
            <a:ext cx="1902264" cy="51905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WordVisi_MSFontService"/>
              </a:rPr>
              <a:t>BERTScore</a:t>
            </a:r>
            <a:r>
              <a:rPr lang="en-US" sz="1400" b="1" dirty="0">
                <a:solidFill>
                  <a:schemeClr val="bg1"/>
                </a:solidFill>
                <a:latin typeface="WordVisi_MSFontService"/>
              </a:rPr>
              <a:t>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16</a:t>
            </a:fld>
            <a:endParaRPr lang="en-ID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3824814A-B2DE-4069-BF4F-2403EC2D1162}"/>
              </a:ext>
            </a:extLst>
          </p:cNvPr>
          <p:cNvSpPr txBox="1"/>
          <p:nvPr/>
        </p:nvSpPr>
        <p:spPr>
          <a:xfrm>
            <a:off x="8245734" y="2696760"/>
            <a:ext cx="2249801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pPr rtl="1" fontAlgn="base"/>
            <a:r>
              <a:rPr lang="en-US" dirty="0" smtClean="0">
                <a:solidFill>
                  <a:schemeClr val="tx1"/>
                </a:solidFill>
              </a:rPr>
              <a:t>Semantic Similarity </a:t>
            </a:r>
            <a:r>
              <a:rPr lang="en-US" dirty="0" smtClean="0">
                <a:solidFill>
                  <a:schemeClr val="tx1"/>
                </a:solidFill>
              </a:rPr>
              <a:t>Metrics</a:t>
            </a:r>
            <a:endParaRPr lang="ar-S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5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" grpId="0" animBg="1"/>
      <p:bldP spid="30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5D14BC9-6CD6-4708-970C-9BA488B958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385" y="385482"/>
            <a:ext cx="5486615" cy="5800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3AD59C9-EC4F-463C-AD8B-71836D60AA41}"/>
              </a:ext>
            </a:extLst>
          </p:cNvPr>
          <p:cNvSpPr txBox="1"/>
          <p:nvPr/>
        </p:nvSpPr>
        <p:spPr>
          <a:xfrm>
            <a:off x="1396207" y="1611752"/>
            <a:ext cx="361791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References 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7DFBAE0-D7E0-437A-B8D8-039A69FE105E}"/>
              </a:ext>
            </a:extLst>
          </p:cNvPr>
          <p:cNvSpPr txBox="1"/>
          <p:nvPr/>
        </p:nvSpPr>
        <p:spPr>
          <a:xfrm>
            <a:off x="893623" y="2531329"/>
            <a:ext cx="5941876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Junyi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li,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Tiany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Tang, Wayne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Xin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Zhao 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Jian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-Yun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Nie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Ji-Rong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Wen (2022) “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Survey of Pre-trained Language Models Based Text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Generation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”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Wenhao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Yu,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Chengang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Zaitang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Li,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Zaitang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Hu,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Henq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Ji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Meng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Jiang (2020) “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 Survey of Knowledge- Enhanced Text Generation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“ 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A035466-0746-491B-B0F0-CA4CD158A30A}"/>
              </a:ext>
            </a:extLst>
          </p:cNvPr>
          <p:cNvSpPr/>
          <p:nvPr/>
        </p:nvSpPr>
        <p:spPr>
          <a:xfrm>
            <a:off x="5265234" y="4870431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6884700A-A3FF-42A5-B396-63824AAF3D5E}"/>
              </a:ext>
            </a:extLst>
          </p:cNvPr>
          <p:cNvSpPr/>
          <p:nvPr/>
        </p:nvSpPr>
        <p:spPr>
          <a:xfrm rot="16200000">
            <a:off x="6282796" y="1481638"/>
            <a:ext cx="845178" cy="260228"/>
          </a:xfrm>
          <a:custGeom>
            <a:avLst/>
            <a:gdLst>
              <a:gd name="connsiteX0" fmla="*/ 1165081 w 7567987"/>
              <a:gd name="connsiteY0" fmla="*/ 0 h 2330162"/>
              <a:gd name="connsiteX1" fmla="*/ 2330162 w 7567987"/>
              <a:gd name="connsiteY1" fmla="*/ 1165081 h 2330162"/>
              <a:gd name="connsiteX2" fmla="*/ 2327544 w 7567987"/>
              <a:gd name="connsiteY2" fmla="*/ 1165081 h 2330162"/>
              <a:gd name="connsiteX3" fmla="*/ 2910085 w 7567987"/>
              <a:gd name="connsiteY3" fmla="*/ 1747622 h 2330162"/>
              <a:gd name="connsiteX4" fmla="*/ 3492626 w 7567987"/>
              <a:gd name="connsiteY4" fmla="*/ 1165081 h 2330162"/>
              <a:gd name="connsiteX5" fmla="*/ 3492822 w 7567987"/>
              <a:gd name="connsiteY5" fmla="*/ 1165081 h 2330162"/>
              <a:gd name="connsiteX6" fmla="*/ 4657903 w 7567987"/>
              <a:gd name="connsiteY6" fmla="*/ 0 h 2330162"/>
              <a:gd name="connsiteX7" fmla="*/ 5822983 w 7567987"/>
              <a:gd name="connsiteY7" fmla="*/ 1165081 h 2330162"/>
              <a:gd name="connsiteX8" fmla="*/ 5820367 w 7567987"/>
              <a:gd name="connsiteY8" fmla="*/ 1165081 h 2330162"/>
              <a:gd name="connsiteX9" fmla="*/ 6402907 w 7567987"/>
              <a:gd name="connsiteY9" fmla="*/ 1747622 h 2330162"/>
              <a:gd name="connsiteX10" fmla="*/ 6985447 w 7567987"/>
              <a:gd name="connsiteY10" fmla="*/ 1165081 h 2330162"/>
              <a:gd name="connsiteX11" fmla="*/ 7567987 w 7567987"/>
              <a:gd name="connsiteY11" fmla="*/ 1165081 h 2330162"/>
              <a:gd name="connsiteX12" fmla="*/ 6402907 w 7567987"/>
              <a:gd name="connsiteY12" fmla="*/ 2330162 h 2330162"/>
              <a:gd name="connsiteX13" fmla="*/ 5237827 w 7567987"/>
              <a:gd name="connsiteY13" fmla="*/ 1165081 h 2330162"/>
              <a:gd name="connsiteX14" fmla="*/ 5240443 w 7567987"/>
              <a:gd name="connsiteY14" fmla="*/ 1165081 h 2330162"/>
              <a:gd name="connsiteX15" fmla="*/ 4657903 w 7567987"/>
              <a:gd name="connsiteY15" fmla="*/ 582540 h 2330162"/>
              <a:gd name="connsiteX16" fmla="*/ 4075362 w 7567987"/>
              <a:gd name="connsiteY16" fmla="*/ 1165081 h 2330162"/>
              <a:gd name="connsiteX17" fmla="*/ 4075166 w 7567987"/>
              <a:gd name="connsiteY17" fmla="*/ 1165081 h 2330162"/>
              <a:gd name="connsiteX18" fmla="*/ 2910085 w 7567987"/>
              <a:gd name="connsiteY18" fmla="*/ 2330162 h 2330162"/>
              <a:gd name="connsiteX19" fmla="*/ 1745004 w 7567987"/>
              <a:gd name="connsiteY19" fmla="*/ 1165081 h 2330162"/>
              <a:gd name="connsiteX20" fmla="*/ 1747622 w 7567987"/>
              <a:gd name="connsiteY20" fmla="*/ 1165081 h 2330162"/>
              <a:gd name="connsiteX21" fmla="*/ 1165081 w 7567987"/>
              <a:gd name="connsiteY21" fmla="*/ 582540 h 2330162"/>
              <a:gd name="connsiteX22" fmla="*/ 582540 w 7567987"/>
              <a:gd name="connsiteY22" fmla="*/ 1165081 h 2330162"/>
              <a:gd name="connsiteX23" fmla="*/ 0 w 7567987"/>
              <a:gd name="connsiteY23" fmla="*/ 1165081 h 2330162"/>
              <a:gd name="connsiteX24" fmla="*/ 1165081 w 7567987"/>
              <a:gd name="connsiteY24" fmla="*/ 0 h 23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67987" h="2330162">
                <a:moveTo>
                  <a:pt x="1165081" y="0"/>
                </a:moveTo>
                <a:cubicBezTo>
                  <a:pt x="1808537" y="0"/>
                  <a:pt x="2330162" y="521625"/>
                  <a:pt x="2330162" y="1165081"/>
                </a:cubicBezTo>
                <a:lnTo>
                  <a:pt x="2327544" y="1165081"/>
                </a:lnTo>
                <a:cubicBezTo>
                  <a:pt x="2327544" y="1486810"/>
                  <a:pt x="2588356" y="1747622"/>
                  <a:pt x="2910085" y="1747622"/>
                </a:cubicBezTo>
                <a:cubicBezTo>
                  <a:pt x="3231814" y="1747622"/>
                  <a:pt x="3492626" y="1486810"/>
                  <a:pt x="3492626" y="1165081"/>
                </a:cubicBezTo>
                <a:lnTo>
                  <a:pt x="3492822" y="1165081"/>
                </a:lnTo>
                <a:cubicBezTo>
                  <a:pt x="3492822" y="521625"/>
                  <a:pt x="4014447" y="0"/>
                  <a:pt x="4657903" y="0"/>
                </a:cubicBezTo>
                <a:cubicBezTo>
                  <a:pt x="5301359" y="0"/>
                  <a:pt x="5822983" y="521625"/>
                  <a:pt x="5822983" y="1165081"/>
                </a:cubicBezTo>
                <a:lnTo>
                  <a:pt x="5820367" y="1165081"/>
                </a:lnTo>
                <a:cubicBezTo>
                  <a:pt x="5820367" y="1486810"/>
                  <a:pt x="6081179" y="1747622"/>
                  <a:pt x="6402907" y="1747622"/>
                </a:cubicBezTo>
                <a:cubicBezTo>
                  <a:pt x="6724635" y="1747622"/>
                  <a:pt x="6985447" y="1486810"/>
                  <a:pt x="6985447" y="1165081"/>
                </a:cubicBezTo>
                <a:lnTo>
                  <a:pt x="7567987" y="1165081"/>
                </a:lnTo>
                <a:cubicBezTo>
                  <a:pt x="7567987" y="1808537"/>
                  <a:pt x="7046363" y="2330162"/>
                  <a:pt x="6402907" y="2330162"/>
                </a:cubicBezTo>
                <a:cubicBezTo>
                  <a:pt x="5759451" y="2330162"/>
                  <a:pt x="5237827" y="1808537"/>
                  <a:pt x="5237827" y="1165081"/>
                </a:cubicBezTo>
                <a:lnTo>
                  <a:pt x="5240443" y="1165081"/>
                </a:lnTo>
                <a:cubicBezTo>
                  <a:pt x="5240443" y="843352"/>
                  <a:pt x="4979631" y="582540"/>
                  <a:pt x="4657903" y="582540"/>
                </a:cubicBezTo>
                <a:cubicBezTo>
                  <a:pt x="4336174" y="582540"/>
                  <a:pt x="4075362" y="843352"/>
                  <a:pt x="4075362" y="1165081"/>
                </a:cubicBezTo>
                <a:lnTo>
                  <a:pt x="4075166" y="1165081"/>
                </a:lnTo>
                <a:cubicBezTo>
                  <a:pt x="4075166" y="1808537"/>
                  <a:pt x="3553541" y="2330162"/>
                  <a:pt x="2910085" y="2330162"/>
                </a:cubicBezTo>
                <a:cubicBezTo>
                  <a:pt x="2266629" y="2330162"/>
                  <a:pt x="1745004" y="1808537"/>
                  <a:pt x="1745004" y="1165081"/>
                </a:cubicBezTo>
                <a:lnTo>
                  <a:pt x="1747622" y="1165081"/>
                </a:lnTo>
                <a:cubicBezTo>
                  <a:pt x="1747622" y="843352"/>
                  <a:pt x="1486810" y="582540"/>
                  <a:pt x="1165081" y="582540"/>
                </a:cubicBezTo>
                <a:cubicBezTo>
                  <a:pt x="843352" y="582540"/>
                  <a:pt x="582540" y="843352"/>
                  <a:pt x="582540" y="1165081"/>
                </a:cubicBezTo>
                <a:lnTo>
                  <a:pt x="0" y="1165081"/>
                </a:lnTo>
                <a:cubicBezTo>
                  <a:pt x="0" y="521625"/>
                  <a:pt x="521625" y="0"/>
                  <a:pt x="1165081" y="0"/>
                </a:cubicBezTo>
                <a:close/>
              </a:path>
            </a:pathLst>
          </a:cu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04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9" y="538163"/>
            <a:ext cx="11942011" cy="57906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8FDDAFF-AEA3-47DC-A501-913DDE364397}"/>
              </a:ext>
            </a:extLst>
          </p:cNvPr>
          <p:cNvSpPr/>
          <p:nvPr/>
        </p:nvSpPr>
        <p:spPr>
          <a:xfrm>
            <a:off x="3693826" y="2378500"/>
            <a:ext cx="4804348" cy="210100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F8005C8-BAC6-44C5-9FCE-F1C072D19158}"/>
              </a:ext>
            </a:extLst>
          </p:cNvPr>
          <p:cNvSpPr txBox="1"/>
          <p:nvPr/>
        </p:nvSpPr>
        <p:spPr>
          <a:xfrm>
            <a:off x="4287043" y="2861203"/>
            <a:ext cx="3990181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Thank you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448D7139-9C88-4F9A-A7B5-960DC184924C}"/>
              </a:ext>
            </a:extLst>
          </p:cNvPr>
          <p:cNvSpPr/>
          <p:nvPr/>
        </p:nvSpPr>
        <p:spPr>
          <a:xfrm rot="5400000">
            <a:off x="11639297" y="1147947"/>
            <a:ext cx="845178" cy="260228"/>
          </a:xfrm>
          <a:custGeom>
            <a:avLst/>
            <a:gdLst>
              <a:gd name="connsiteX0" fmla="*/ 1165081 w 7567987"/>
              <a:gd name="connsiteY0" fmla="*/ 0 h 2330162"/>
              <a:gd name="connsiteX1" fmla="*/ 2330162 w 7567987"/>
              <a:gd name="connsiteY1" fmla="*/ 1165081 h 2330162"/>
              <a:gd name="connsiteX2" fmla="*/ 2327544 w 7567987"/>
              <a:gd name="connsiteY2" fmla="*/ 1165081 h 2330162"/>
              <a:gd name="connsiteX3" fmla="*/ 2910085 w 7567987"/>
              <a:gd name="connsiteY3" fmla="*/ 1747622 h 2330162"/>
              <a:gd name="connsiteX4" fmla="*/ 3492626 w 7567987"/>
              <a:gd name="connsiteY4" fmla="*/ 1165081 h 2330162"/>
              <a:gd name="connsiteX5" fmla="*/ 3492822 w 7567987"/>
              <a:gd name="connsiteY5" fmla="*/ 1165081 h 2330162"/>
              <a:gd name="connsiteX6" fmla="*/ 4657903 w 7567987"/>
              <a:gd name="connsiteY6" fmla="*/ 0 h 2330162"/>
              <a:gd name="connsiteX7" fmla="*/ 5822983 w 7567987"/>
              <a:gd name="connsiteY7" fmla="*/ 1165081 h 2330162"/>
              <a:gd name="connsiteX8" fmla="*/ 5820367 w 7567987"/>
              <a:gd name="connsiteY8" fmla="*/ 1165081 h 2330162"/>
              <a:gd name="connsiteX9" fmla="*/ 6402907 w 7567987"/>
              <a:gd name="connsiteY9" fmla="*/ 1747622 h 2330162"/>
              <a:gd name="connsiteX10" fmla="*/ 6985447 w 7567987"/>
              <a:gd name="connsiteY10" fmla="*/ 1165081 h 2330162"/>
              <a:gd name="connsiteX11" fmla="*/ 7567987 w 7567987"/>
              <a:gd name="connsiteY11" fmla="*/ 1165081 h 2330162"/>
              <a:gd name="connsiteX12" fmla="*/ 6402907 w 7567987"/>
              <a:gd name="connsiteY12" fmla="*/ 2330162 h 2330162"/>
              <a:gd name="connsiteX13" fmla="*/ 5237827 w 7567987"/>
              <a:gd name="connsiteY13" fmla="*/ 1165081 h 2330162"/>
              <a:gd name="connsiteX14" fmla="*/ 5240443 w 7567987"/>
              <a:gd name="connsiteY14" fmla="*/ 1165081 h 2330162"/>
              <a:gd name="connsiteX15" fmla="*/ 4657903 w 7567987"/>
              <a:gd name="connsiteY15" fmla="*/ 582540 h 2330162"/>
              <a:gd name="connsiteX16" fmla="*/ 4075362 w 7567987"/>
              <a:gd name="connsiteY16" fmla="*/ 1165081 h 2330162"/>
              <a:gd name="connsiteX17" fmla="*/ 4075166 w 7567987"/>
              <a:gd name="connsiteY17" fmla="*/ 1165081 h 2330162"/>
              <a:gd name="connsiteX18" fmla="*/ 2910085 w 7567987"/>
              <a:gd name="connsiteY18" fmla="*/ 2330162 h 2330162"/>
              <a:gd name="connsiteX19" fmla="*/ 1745004 w 7567987"/>
              <a:gd name="connsiteY19" fmla="*/ 1165081 h 2330162"/>
              <a:gd name="connsiteX20" fmla="*/ 1747622 w 7567987"/>
              <a:gd name="connsiteY20" fmla="*/ 1165081 h 2330162"/>
              <a:gd name="connsiteX21" fmla="*/ 1165081 w 7567987"/>
              <a:gd name="connsiteY21" fmla="*/ 582540 h 2330162"/>
              <a:gd name="connsiteX22" fmla="*/ 582540 w 7567987"/>
              <a:gd name="connsiteY22" fmla="*/ 1165081 h 2330162"/>
              <a:gd name="connsiteX23" fmla="*/ 0 w 7567987"/>
              <a:gd name="connsiteY23" fmla="*/ 1165081 h 2330162"/>
              <a:gd name="connsiteX24" fmla="*/ 1165081 w 7567987"/>
              <a:gd name="connsiteY24" fmla="*/ 0 h 23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67987" h="2330162">
                <a:moveTo>
                  <a:pt x="1165081" y="0"/>
                </a:moveTo>
                <a:cubicBezTo>
                  <a:pt x="1808537" y="0"/>
                  <a:pt x="2330162" y="521625"/>
                  <a:pt x="2330162" y="1165081"/>
                </a:cubicBezTo>
                <a:lnTo>
                  <a:pt x="2327544" y="1165081"/>
                </a:lnTo>
                <a:cubicBezTo>
                  <a:pt x="2327544" y="1486810"/>
                  <a:pt x="2588356" y="1747622"/>
                  <a:pt x="2910085" y="1747622"/>
                </a:cubicBezTo>
                <a:cubicBezTo>
                  <a:pt x="3231814" y="1747622"/>
                  <a:pt x="3492626" y="1486810"/>
                  <a:pt x="3492626" y="1165081"/>
                </a:cubicBezTo>
                <a:lnTo>
                  <a:pt x="3492822" y="1165081"/>
                </a:lnTo>
                <a:cubicBezTo>
                  <a:pt x="3492822" y="521625"/>
                  <a:pt x="4014447" y="0"/>
                  <a:pt x="4657903" y="0"/>
                </a:cubicBezTo>
                <a:cubicBezTo>
                  <a:pt x="5301359" y="0"/>
                  <a:pt x="5822983" y="521625"/>
                  <a:pt x="5822983" y="1165081"/>
                </a:cubicBezTo>
                <a:lnTo>
                  <a:pt x="5820367" y="1165081"/>
                </a:lnTo>
                <a:cubicBezTo>
                  <a:pt x="5820367" y="1486810"/>
                  <a:pt x="6081179" y="1747622"/>
                  <a:pt x="6402907" y="1747622"/>
                </a:cubicBezTo>
                <a:cubicBezTo>
                  <a:pt x="6724635" y="1747622"/>
                  <a:pt x="6985447" y="1486810"/>
                  <a:pt x="6985447" y="1165081"/>
                </a:cubicBezTo>
                <a:lnTo>
                  <a:pt x="7567987" y="1165081"/>
                </a:lnTo>
                <a:cubicBezTo>
                  <a:pt x="7567987" y="1808537"/>
                  <a:pt x="7046363" y="2330162"/>
                  <a:pt x="6402907" y="2330162"/>
                </a:cubicBezTo>
                <a:cubicBezTo>
                  <a:pt x="5759451" y="2330162"/>
                  <a:pt x="5237827" y="1808537"/>
                  <a:pt x="5237827" y="1165081"/>
                </a:cubicBezTo>
                <a:lnTo>
                  <a:pt x="5240443" y="1165081"/>
                </a:lnTo>
                <a:cubicBezTo>
                  <a:pt x="5240443" y="843352"/>
                  <a:pt x="4979631" y="582540"/>
                  <a:pt x="4657903" y="582540"/>
                </a:cubicBezTo>
                <a:cubicBezTo>
                  <a:pt x="4336174" y="582540"/>
                  <a:pt x="4075362" y="843352"/>
                  <a:pt x="4075362" y="1165081"/>
                </a:cubicBezTo>
                <a:lnTo>
                  <a:pt x="4075166" y="1165081"/>
                </a:lnTo>
                <a:cubicBezTo>
                  <a:pt x="4075166" y="1808537"/>
                  <a:pt x="3553541" y="2330162"/>
                  <a:pt x="2910085" y="2330162"/>
                </a:cubicBezTo>
                <a:cubicBezTo>
                  <a:pt x="2266629" y="2330162"/>
                  <a:pt x="1745004" y="1808537"/>
                  <a:pt x="1745004" y="1165081"/>
                </a:cubicBezTo>
                <a:lnTo>
                  <a:pt x="1747622" y="1165081"/>
                </a:lnTo>
                <a:cubicBezTo>
                  <a:pt x="1747622" y="843352"/>
                  <a:pt x="1486810" y="582540"/>
                  <a:pt x="1165081" y="582540"/>
                </a:cubicBezTo>
                <a:cubicBezTo>
                  <a:pt x="843352" y="582540"/>
                  <a:pt x="582540" y="843352"/>
                  <a:pt x="582540" y="1165081"/>
                </a:cubicBezTo>
                <a:lnTo>
                  <a:pt x="0" y="1165081"/>
                </a:lnTo>
                <a:cubicBezTo>
                  <a:pt x="0" y="521625"/>
                  <a:pt x="521625" y="0"/>
                  <a:pt x="1165081" y="0"/>
                </a:cubicBezTo>
                <a:close/>
              </a:path>
            </a:pathLst>
          </a:cu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833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ECB9509-B02B-4814-BAEE-D6B01F17E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13650" y="1"/>
            <a:ext cx="4578350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F94084A-DFF6-4E50-BF33-2E5F567A50C3}"/>
              </a:ext>
            </a:extLst>
          </p:cNvPr>
          <p:cNvSpPr txBox="1"/>
          <p:nvPr/>
        </p:nvSpPr>
        <p:spPr>
          <a:xfrm>
            <a:off x="447960" y="467664"/>
            <a:ext cx="326875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Definition</a:t>
            </a:r>
            <a:endParaRPr lang="en-ID" sz="48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32683F7-1459-4AC2-8090-F1DE2976A0CE}"/>
              </a:ext>
            </a:extLst>
          </p:cNvPr>
          <p:cNvSpPr txBox="1"/>
          <p:nvPr/>
        </p:nvSpPr>
        <p:spPr>
          <a:xfrm>
            <a:off x="330202" y="5517118"/>
            <a:ext cx="72389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01</a:t>
            </a:r>
            <a:endParaRPr lang="en-ID" sz="4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35AF259-6FCC-4486-A4D1-F1EB59FAE47C}"/>
              </a:ext>
            </a:extLst>
          </p:cNvPr>
          <p:cNvSpPr/>
          <p:nvPr/>
        </p:nvSpPr>
        <p:spPr>
          <a:xfrm>
            <a:off x="-9525" y="3645693"/>
            <a:ext cx="2451099" cy="1723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C08656AE-AE47-496F-B384-CB538AA97437}"/>
              </a:ext>
            </a:extLst>
          </p:cNvPr>
          <p:cNvSpPr/>
          <p:nvPr/>
        </p:nvSpPr>
        <p:spPr>
          <a:xfrm rot="16200000">
            <a:off x="7191061" y="6125668"/>
            <a:ext cx="845178" cy="260228"/>
          </a:xfrm>
          <a:custGeom>
            <a:avLst/>
            <a:gdLst>
              <a:gd name="connsiteX0" fmla="*/ 1165081 w 7567987"/>
              <a:gd name="connsiteY0" fmla="*/ 0 h 2330162"/>
              <a:gd name="connsiteX1" fmla="*/ 2330162 w 7567987"/>
              <a:gd name="connsiteY1" fmla="*/ 1165081 h 2330162"/>
              <a:gd name="connsiteX2" fmla="*/ 2327544 w 7567987"/>
              <a:gd name="connsiteY2" fmla="*/ 1165081 h 2330162"/>
              <a:gd name="connsiteX3" fmla="*/ 2910085 w 7567987"/>
              <a:gd name="connsiteY3" fmla="*/ 1747622 h 2330162"/>
              <a:gd name="connsiteX4" fmla="*/ 3492626 w 7567987"/>
              <a:gd name="connsiteY4" fmla="*/ 1165081 h 2330162"/>
              <a:gd name="connsiteX5" fmla="*/ 3492822 w 7567987"/>
              <a:gd name="connsiteY5" fmla="*/ 1165081 h 2330162"/>
              <a:gd name="connsiteX6" fmla="*/ 4657903 w 7567987"/>
              <a:gd name="connsiteY6" fmla="*/ 0 h 2330162"/>
              <a:gd name="connsiteX7" fmla="*/ 5822983 w 7567987"/>
              <a:gd name="connsiteY7" fmla="*/ 1165081 h 2330162"/>
              <a:gd name="connsiteX8" fmla="*/ 5820367 w 7567987"/>
              <a:gd name="connsiteY8" fmla="*/ 1165081 h 2330162"/>
              <a:gd name="connsiteX9" fmla="*/ 6402907 w 7567987"/>
              <a:gd name="connsiteY9" fmla="*/ 1747622 h 2330162"/>
              <a:gd name="connsiteX10" fmla="*/ 6985447 w 7567987"/>
              <a:gd name="connsiteY10" fmla="*/ 1165081 h 2330162"/>
              <a:gd name="connsiteX11" fmla="*/ 7567987 w 7567987"/>
              <a:gd name="connsiteY11" fmla="*/ 1165081 h 2330162"/>
              <a:gd name="connsiteX12" fmla="*/ 6402907 w 7567987"/>
              <a:gd name="connsiteY12" fmla="*/ 2330162 h 2330162"/>
              <a:gd name="connsiteX13" fmla="*/ 5237827 w 7567987"/>
              <a:gd name="connsiteY13" fmla="*/ 1165081 h 2330162"/>
              <a:gd name="connsiteX14" fmla="*/ 5240443 w 7567987"/>
              <a:gd name="connsiteY14" fmla="*/ 1165081 h 2330162"/>
              <a:gd name="connsiteX15" fmla="*/ 4657903 w 7567987"/>
              <a:gd name="connsiteY15" fmla="*/ 582540 h 2330162"/>
              <a:gd name="connsiteX16" fmla="*/ 4075362 w 7567987"/>
              <a:gd name="connsiteY16" fmla="*/ 1165081 h 2330162"/>
              <a:gd name="connsiteX17" fmla="*/ 4075166 w 7567987"/>
              <a:gd name="connsiteY17" fmla="*/ 1165081 h 2330162"/>
              <a:gd name="connsiteX18" fmla="*/ 2910085 w 7567987"/>
              <a:gd name="connsiteY18" fmla="*/ 2330162 h 2330162"/>
              <a:gd name="connsiteX19" fmla="*/ 1745004 w 7567987"/>
              <a:gd name="connsiteY19" fmla="*/ 1165081 h 2330162"/>
              <a:gd name="connsiteX20" fmla="*/ 1747622 w 7567987"/>
              <a:gd name="connsiteY20" fmla="*/ 1165081 h 2330162"/>
              <a:gd name="connsiteX21" fmla="*/ 1165081 w 7567987"/>
              <a:gd name="connsiteY21" fmla="*/ 582540 h 2330162"/>
              <a:gd name="connsiteX22" fmla="*/ 582540 w 7567987"/>
              <a:gd name="connsiteY22" fmla="*/ 1165081 h 2330162"/>
              <a:gd name="connsiteX23" fmla="*/ 0 w 7567987"/>
              <a:gd name="connsiteY23" fmla="*/ 1165081 h 2330162"/>
              <a:gd name="connsiteX24" fmla="*/ 1165081 w 7567987"/>
              <a:gd name="connsiteY24" fmla="*/ 0 h 23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67987" h="2330162">
                <a:moveTo>
                  <a:pt x="1165081" y="0"/>
                </a:moveTo>
                <a:cubicBezTo>
                  <a:pt x="1808537" y="0"/>
                  <a:pt x="2330162" y="521625"/>
                  <a:pt x="2330162" y="1165081"/>
                </a:cubicBezTo>
                <a:lnTo>
                  <a:pt x="2327544" y="1165081"/>
                </a:lnTo>
                <a:cubicBezTo>
                  <a:pt x="2327544" y="1486810"/>
                  <a:pt x="2588356" y="1747622"/>
                  <a:pt x="2910085" y="1747622"/>
                </a:cubicBezTo>
                <a:cubicBezTo>
                  <a:pt x="3231814" y="1747622"/>
                  <a:pt x="3492626" y="1486810"/>
                  <a:pt x="3492626" y="1165081"/>
                </a:cubicBezTo>
                <a:lnTo>
                  <a:pt x="3492822" y="1165081"/>
                </a:lnTo>
                <a:cubicBezTo>
                  <a:pt x="3492822" y="521625"/>
                  <a:pt x="4014447" y="0"/>
                  <a:pt x="4657903" y="0"/>
                </a:cubicBezTo>
                <a:cubicBezTo>
                  <a:pt x="5301359" y="0"/>
                  <a:pt x="5822983" y="521625"/>
                  <a:pt x="5822983" y="1165081"/>
                </a:cubicBezTo>
                <a:lnTo>
                  <a:pt x="5820367" y="1165081"/>
                </a:lnTo>
                <a:cubicBezTo>
                  <a:pt x="5820367" y="1486810"/>
                  <a:pt x="6081179" y="1747622"/>
                  <a:pt x="6402907" y="1747622"/>
                </a:cubicBezTo>
                <a:cubicBezTo>
                  <a:pt x="6724635" y="1747622"/>
                  <a:pt x="6985447" y="1486810"/>
                  <a:pt x="6985447" y="1165081"/>
                </a:cubicBezTo>
                <a:lnTo>
                  <a:pt x="7567987" y="1165081"/>
                </a:lnTo>
                <a:cubicBezTo>
                  <a:pt x="7567987" y="1808537"/>
                  <a:pt x="7046363" y="2330162"/>
                  <a:pt x="6402907" y="2330162"/>
                </a:cubicBezTo>
                <a:cubicBezTo>
                  <a:pt x="5759451" y="2330162"/>
                  <a:pt x="5237827" y="1808537"/>
                  <a:pt x="5237827" y="1165081"/>
                </a:cubicBezTo>
                <a:lnTo>
                  <a:pt x="5240443" y="1165081"/>
                </a:lnTo>
                <a:cubicBezTo>
                  <a:pt x="5240443" y="843352"/>
                  <a:pt x="4979631" y="582540"/>
                  <a:pt x="4657903" y="582540"/>
                </a:cubicBezTo>
                <a:cubicBezTo>
                  <a:pt x="4336174" y="582540"/>
                  <a:pt x="4075362" y="843352"/>
                  <a:pt x="4075362" y="1165081"/>
                </a:cubicBezTo>
                <a:lnTo>
                  <a:pt x="4075166" y="1165081"/>
                </a:lnTo>
                <a:cubicBezTo>
                  <a:pt x="4075166" y="1808537"/>
                  <a:pt x="3553541" y="2330162"/>
                  <a:pt x="2910085" y="2330162"/>
                </a:cubicBezTo>
                <a:cubicBezTo>
                  <a:pt x="2266629" y="2330162"/>
                  <a:pt x="1745004" y="1808537"/>
                  <a:pt x="1745004" y="1165081"/>
                </a:cubicBezTo>
                <a:lnTo>
                  <a:pt x="1747622" y="1165081"/>
                </a:lnTo>
                <a:cubicBezTo>
                  <a:pt x="1747622" y="843352"/>
                  <a:pt x="1486810" y="582540"/>
                  <a:pt x="1165081" y="582540"/>
                </a:cubicBezTo>
                <a:cubicBezTo>
                  <a:pt x="843352" y="582540"/>
                  <a:pt x="582540" y="843352"/>
                  <a:pt x="582540" y="1165081"/>
                </a:cubicBezTo>
                <a:lnTo>
                  <a:pt x="0" y="1165081"/>
                </a:lnTo>
                <a:cubicBezTo>
                  <a:pt x="0" y="521625"/>
                  <a:pt x="521625" y="0"/>
                  <a:pt x="1165081" y="0"/>
                </a:cubicBezTo>
                <a:close/>
              </a:path>
            </a:pathLst>
          </a:cu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31B45C5-4B05-4593-920C-93AC789A17CA}"/>
              </a:ext>
            </a:extLst>
          </p:cNvPr>
          <p:cNvSpPr/>
          <p:nvPr/>
        </p:nvSpPr>
        <p:spPr>
          <a:xfrm>
            <a:off x="3236934" y="1336409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C817819-D861-48A4-A120-5723DA77629A}"/>
              </a:ext>
            </a:extLst>
          </p:cNvPr>
          <p:cNvSpPr txBox="1"/>
          <p:nvPr/>
        </p:nvSpPr>
        <p:spPr>
          <a:xfrm>
            <a:off x="451607" y="1835824"/>
            <a:ext cx="653021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 </a:t>
            </a:r>
            <a:r>
              <a:rPr lang="en-US" sz="2400" dirty="0" smtClean="0"/>
              <a:t>Produce </a:t>
            </a:r>
            <a:r>
              <a:rPr lang="en-US" sz="2400" dirty="0"/>
              <a:t>plausible and readable text in human language from the input data in a variety of forms including text, image, tabular and knowledge base. 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DC61C62-8306-44C2-8937-5A9E68B51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593"/>
            <a:ext cx="11958918" cy="3429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2BB762D-A832-46B8-AB27-1787C1F2E8B8}"/>
              </a:ext>
            </a:extLst>
          </p:cNvPr>
          <p:cNvSpPr/>
          <p:nvPr/>
        </p:nvSpPr>
        <p:spPr>
          <a:xfrm>
            <a:off x="-233082" y="1"/>
            <a:ext cx="12192000" cy="3429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A035466-0746-491B-B0F0-CA4CD158A30A}"/>
              </a:ext>
            </a:extLst>
          </p:cNvPr>
          <p:cNvSpPr/>
          <p:nvPr/>
        </p:nvSpPr>
        <p:spPr>
          <a:xfrm>
            <a:off x="4273784" y="1039494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375FA389-56F8-4E9E-9898-AC23AD12AFCC}"/>
              </a:ext>
            </a:extLst>
          </p:cNvPr>
          <p:cNvSpPr txBox="1"/>
          <p:nvPr/>
        </p:nvSpPr>
        <p:spPr>
          <a:xfrm>
            <a:off x="9212704" y="2098754"/>
            <a:ext cx="1902264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id-ID" sz="4400" dirty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04.</a:t>
            </a:r>
            <a:endParaRPr lang="en-US" sz="4400" dirty="0">
              <a:solidFill>
                <a:srgbClr val="4B51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DF3EAA9D-8AEA-4E0F-841B-C571ACE62AE5}"/>
              </a:ext>
            </a:extLst>
          </p:cNvPr>
          <p:cNvSpPr txBox="1"/>
          <p:nvPr/>
        </p:nvSpPr>
        <p:spPr>
          <a:xfrm>
            <a:off x="9212704" y="2886056"/>
            <a:ext cx="190226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ar-SA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نص الى نص </a:t>
            </a:r>
            <a:endParaRPr lang="id-ID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="" xmlns:a16="http://schemas.microsoft.com/office/drawing/2014/main" id="{C40E4BF1-3775-4BD5-89ED-CBB7DCCCD549}"/>
              </a:ext>
            </a:extLst>
          </p:cNvPr>
          <p:cNvSpPr/>
          <p:nvPr/>
        </p:nvSpPr>
        <p:spPr>
          <a:xfrm>
            <a:off x="11046785" y="6255782"/>
            <a:ext cx="845178" cy="260228"/>
          </a:xfrm>
          <a:custGeom>
            <a:avLst/>
            <a:gdLst>
              <a:gd name="connsiteX0" fmla="*/ 1165081 w 7567987"/>
              <a:gd name="connsiteY0" fmla="*/ 0 h 2330162"/>
              <a:gd name="connsiteX1" fmla="*/ 2330162 w 7567987"/>
              <a:gd name="connsiteY1" fmla="*/ 1165081 h 2330162"/>
              <a:gd name="connsiteX2" fmla="*/ 2327544 w 7567987"/>
              <a:gd name="connsiteY2" fmla="*/ 1165081 h 2330162"/>
              <a:gd name="connsiteX3" fmla="*/ 2910085 w 7567987"/>
              <a:gd name="connsiteY3" fmla="*/ 1747622 h 2330162"/>
              <a:gd name="connsiteX4" fmla="*/ 3492626 w 7567987"/>
              <a:gd name="connsiteY4" fmla="*/ 1165081 h 2330162"/>
              <a:gd name="connsiteX5" fmla="*/ 3492822 w 7567987"/>
              <a:gd name="connsiteY5" fmla="*/ 1165081 h 2330162"/>
              <a:gd name="connsiteX6" fmla="*/ 4657903 w 7567987"/>
              <a:gd name="connsiteY6" fmla="*/ 0 h 2330162"/>
              <a:gd name="connsiteX7" fmla="*/ 5822983 w 7567987"/>
              <a:gd name="connsiteY7" fmla="*/ 1165081 h 2330162"/>
              <a:gd name="connsiteX8" fmla="*/ 5820367 w 7567987"/>
              <a:gd name="connsiteY8" fmla="*/ 1165081 h 2330162"/>
              <a:gd name="connsiteX9" fmla="*/ 6402907 w 7567987"/>
              <a:gd name="connsiteY9" fmla="*/ 1747622 h 2330162"/>
              <a:gd name="connsiteX10" fmla="*/ 6985447 w 7567987"/>
              <a:gd name="connsiteY10" fmla="*/ 1165081 h 2330162"/>
              <a:gd name="connsiteX11" fmla="*/ 7567987 w 7567987"/>
              <a:gd name="connsiteY11" fmla="*/ 1165081 h 2330162"/>
              <a:gd name="connsiteX12" fmla="*/ 6402907 w 7567987"/>
              <a:gd name="connsiteY12" fmla="*/ 2330162 h 2330162"/>
              <a:gd name="connsiteX13" fmla="*/ 5237827 w 7567987"/>
              <a:gd name="connsiteY13" fmla="*/ 1165081 h 2330162"/>
              <a:gd name="connsiteX14" fmla="*/ 5240443 w 7567987"/>
              <a:gd name="connsiteY14" fmla="*/ 1165081 h 2330162"/>
              <a:gd name="connsiteX15" fmla="*/ 4657903 w 7567987"/>
              <a:gd name="connsiteY15" fmla="*/ 582540 h 2330162"/>
              <a:gd name="connsiteX16" fmla="*/ 4075362 w 7567987"/>
              <a:gd name="connsiteY16" fmla="*/ 1165081 h 2330162"/>
              <a:gd name="connsiteX17" fmla="*/ 4075166 w 7567987"/>
              <a:gd name="connsiteY17" fmla="*/ 1165081 h 2330162"/>
              <a:gd name="connsiteX18" fmla="*/ 2910085 w 7567987"/>
              <a:gd name="connsiteY18" fmla="*/ 2330162 h 2330162"/>
              <a:gd name="connsiteX19" fmla="*/ 1745004 w 7567987"/>
              <a:gd name="connsiteY19" fmla="*/ 1165081 h 2330162"/>
              <a:gd name="connsiteX20" fmla="*/ 1747622 w 7567987"/>
              <a:gd name="connsiteY20" fmla="*/ 1165081 h 2330162"/>
              <a:gd name="connsiteX21" fmla="*/ 1165081 w 7567987"/>
              <a:gd name="connsiteY21" fmla="*/ 582540 h 2330162"/>
              <a:gd name="connsiteX22" fmla="*/ 582540 w 7567987"/>
              <a:gd name="connsiteY22" fmla="*/ 1165081 h 2330162"/>
              <a:gd name="connsiteX23" fmla="*/ 0 w 7567987"/>
              <a:gd name="connsiteY23" fmla="*/ 1165081 h 2330162"/>
              <a:gd name="connsiteX24" fmla="*/ 1165081 w 7567987"/>
              <a:gd name="connsiteY24" fmla="*/ 0 h 23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67987" h="2330162">
                <a:moveTo>
                  <a:pt x="1165081" y="0"/>
                </a:moveTo>
                <a:cubicBezTo>
                  <a:pt x="1808537" y="0"/>
                  <a:pt x="2330162" y="521625"/>
                  <a:pt x="2330162" y="1165081"/>
                </a:cubicBezTo>
                <a:lnTo>
                  <a:pt x="2327544" y="1165081"/>
                </a:lnTo>
                <a:cubicBezTo>
                  <a:pt x="2327544" y="1486810"/>
                  <a:pt x="2588356" y="1747622"/>
                  <a:pt x="2910085" y="1747622"/>
                </a:cubicBezTo>
                <a:cubicBezTo>
                  <a:pt x="3231814" y="1747622"/>
                  <a:pt x="3492626" y="1486810"/>
                  <a:pt x="3492626" y="1165081"/>
                </a:cubicBezTo>
                <a:lnTo>
                  <a:pt x="3492822" y="1165081"/>
                </a:lnTo>
                <a:cubicBezTo>
                  <a:pt x="3492822" y="521625"/>
                  <a:pt x="4014447" y="0"/>
                  <a:pt x="4657903" y="0"/>
                </a:cubicBezTo>
                <a:cubicBezTo>
                  <a:pt x="5301359" y="0"/>
                  <a:pt x="5822983" y="521625"/>
                  <a:pt x="5822983" y="1165081"/>
                </a:cubicBezTo>
                <a:lnTo>
                  <a:pt x="5820367" y="1165081"/>
                </a:lnTo>
                <a:cubicBezTo>
                  <a:pt x="5820367" y="1486810"/>
                  <a:pt x="6081179" y="1747622"/>
                  <a:pt x="6402907" y="1747622"/>
                </a:cubicBezTo>
                <a:cubicBezTo>
                  <a:pt x="6724635" y="1747622"/>
                  <a:pt x="6985447" y="1486810"/>
                  <a:pt x="6985447" y="1165081"/>
                </a:cubicBezTo>
                <a:lnTo>
                  <a:pt x="7567987" y="1165081"/>
                </a:lnTo>
                <a:cubicBezTo>
                  <a:pt x="7567987" y="1808537"/>
                  <a:pt x="7046363" y="2330162"/>
                  <a:pt x="6402907" y="2330162"/>
                </a:cubicBezTo>
                <a:cubicBezTo>
                  <a:pt x="5759451" y="2330162"/>
                  <a:pt x="5237827" y="1808537"/>
                  <a:pt x="5237827" y="1165081"/>
                </a:cubicBezTo>
                <a:lnTo>
                  <a:pt x="5240443" y="1165081"/>
                </a:lnTo>
                <a:cubicBezTo>
                  <a:pt x="5240443" y="843352"/>
                  <a:pt x="4979631" y="582540"/>
                  <a:pt x="4657903" y="582540"/>
                </a:cubicBezTo>
                <a:cubicBezTo>
                  <a:pt x="4336174" y="582540"/>
                  <a:pt x="4075362" y="843352"/>
                  <a:pt x="4075362" y="1165081"/>
                </a:cubicBezTo>
                <a:lnTo>
                  <a:pt x="4075166" y="1165081"/>
                </a:lnTo>
                <a:cubicBezTo>
                  <a:pt x="4075166" y="1808537"/>
                  <a:pt x="3553541" y="2330162"/>
                  <a:pt x="2910085" y="2330162"/>
                </a:cubicBezTo>
                <a:cubicBezTo>
                  <a:pt x="2266629" y="2330162"/>
                  <a:pt x="1745004" y="1808537"/>
                  <a:pt x="1745004" y="1165081"/>
                </a:cubicBezTo>
                <a:lnTo>
                  <a:pt x="1747622" y="1165081"/>
                </a:lnTo>
                <a:cubicBezTo>
                  <a:pt x="1747622" y="843352"/>
                  <a:pt x="1486810" y="582540"/>
                  <a:pt x="1165081" y="582540"/>
                </a:cubicBezTo>
                <a:cubicBezTo>
                  <a:pt x="843352" y="582540"/>
                  <a:pt x="582540" y="843352"/>
                  <a:pt x="582540" y="1165081"/>
                </a:cubicBezTo>
                <a:lnTo>
                  <a:pt x="0" y="1165081"/>
                </a:lnTo>
                <a:cubicBezTo>
                  <a:pt x="0" y="521625"/>
                  <a:pt x="521625" y="0"/>
                  <a:pt x="1165081" y="0"/>
                </a:cubicBezTo>
                <a:close/>
              </a:path>
            </a:pathLst>
          </a:cu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375FA389-56F8-4E9E-9898-AC23AD12AFCC}"/>
              </a:ext>
            </a:extLst>
          </p:cNvPr>
          <p:cNvSpPr txBox="1"/>
          <p:nvPr/>
        </p:nvSpPr>
        <p:spPr>
          <a:xfrm>
            <a:off x="9194314" y="2102939"/>
            <a:ext cx="1902264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id-ID" sz="4400" dirty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04.</a:t>
            </a:r>
            <a:endParaRPr lang="en-US" sz="4400" dirty="0">
              <a:solidFill>
                <a:srgbClr val="4B51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F3EAA9D-8AEA-4E0F-841B-C571ACE62AE5}"/>
              </a:ext>
            </a:extLst>
          </p:cNvPr>
          <p:cNvSpPr txBox="1"/>
          <p:nvPr/>
        </p:nvSpPr>
        <p:spPr>
          <a:xfrm>
            <a:off x="9194314" y="2890241"/>
            <a:ext cx="190226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ar-SA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نص الى نص </a:t>
            </a:r>
            <a:endParaRPr lang="id-ID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: Rounded Corners 43">
            <a:extLst>
              <a:ext uri="{FF2B5EF4-FFF2-40B4-BE49-F238E27FC236}">
                <a16:creationId xmlns="" xmlns:a16="http://schemas.microsoft.com/office/drawing/2014/main" id="{FE84E07B-07AA-4F12-9847-1911F6B4283E}"/>
              </a:ext>
            </a:extLst>
          </p:cNvPr>
          <p:cNvSpPr/>
          <p:nvPr/>
        </p:nvSpPr>
        <p:spPr>
          <a:xfrm>
            <a:off x="8029575" y="1925870"/>
            <a:ext cx="3371849" cy="3722454"/>
          </a:xfrm>
          <a:prstGeom prst="roundRect">
            <a:avLst>
              <a:gd name="adj" fmla="val 6896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4C463343-7F53-45AC-AE52-503960EBABAF}"/>
              </a:ext>
            </a:extLst>
          </p:cNvPr>
          <p:cNvCxnSpPr>
            <a:cxnSpLocks/>
          </p:cNvCxnSpPr>
          <p:nvPr/>
        </p:nvCxnSpPr>
        <p:spPr>
          <a:xfrm>
            <a:off x="8188928" y="2987485"/>
            <a:ext cx="427302" cy="0"/>
          </a:xfrm>
          <a:prstGeom prst="line">
            <a:avLst/>
          </a:prstGeom>
          <a:ln>
            <a:solidFill>
              <a:srgbClr val="4B51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43">
            <a:extLst>
              <a:ext uri="{FF2B5EF4-FFF2-40B4-BE49-F238E27FC236}">
                <a16:creationId xmlns="" xmlns:a16="http://schemas.microsoft.com/office/drawing/2014/main" id="{FE84E07B-07AA-4F12-9847-1911F6B4283E}"/>
              </a:ext>
            </a:extLst>
          </p:cNvPr>
          <p:cNvSpPr/>
          <p:nvPr/>
        </p:nvSpPr>
        <p:spPr>
          <a:xfrm>
            <a:off x="4224857" y="1936599"/>
            <a:ext cx="3415506" cy="3711725"/>
          </a:xfrm>
          <a:prstGeom prst="roundRect">
            <a:avLst>
              <a:gd name="adj" fmla="val 6896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4C463343-7F53-45AC-AE52-503960EBABAF}"/>
              </a:ext>
            </a:extLst>
          </p:cNvPr>
          <p:cNvCxnSpPr>
            <a:cxnSpLocks/>
          </p:cNvCxnSpPr>
          <p:nvPr/>
        </p:nvCxnSpPr>
        <p:spPr>
          <a:xfrm>
            <a:off x="4273784" y="2759456"/>
            <a:ext cx="427302" cy="0"/>
          </a:xfrm>
          <a:prstGeom prst="line">
            <a:avLst/>
          </a:prstGeom>
          <a:ln>
            <a:solidFill>
              <a:srgbClr val="4B51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43">
            <a:extLst>
              <a:ext uri="{FF2B5EF4-FFF2-40B4-BE49-F238E27FC236}">
                <a16:creationId xmlns="" xmlns:a16="http://schemas.microsoft.com/office/drawing/2014/main" id="{FE84E07B-07AA-4F12-9847-1911F6B4283E}"/>
              </a:ext>
            </a:extLst>
          </p:cNvPr>
          <p:cNvSpPr/>
          <p:nvPr/>
        </p:nvSpPr>
        <p:spPr>
          <a:xfrm>
            <a:off x="330202" y="1989955"/>
            <a:ext cx="3365498" cy="3658369"/>
          </a:xfrm>
          <a:prstGeom prst="roundRect">
            <a:avLst>
              <a:gd name="adj" fmla="val 6896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319" y="3444056"/>
            <a:ext cx="2990581" cy="115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2078" y="3133805"/>
            <a:ext cx="3233948" cy="215745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03AD59C9-EC4F-463C-AD8B-71836D60AA41}"/>
              </a:ext>
            </a:extLst>
          </p:cNvPr>
          <p:cNvSpPr txBox="1"/>
          <p:nvPr/>
        </p:nvSpPr>
        <p:spPr>
          <a:xfrm>
            <a:off x="221316" y="202958"/>
            <a:ext cx="536985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Type of Inputs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FBD9FEA-7EB9-4952-9057-557909F68925}"/>
              </a:ext>
            </a:extLst>
          </p:cNvPr>
          <p:cNvSpPr txBox="1"/>
          <p:nvPr/>
        </p:nvSpPr>
        <p:spPr>
          <a:xfrm>
            <a:off x="9212703" y="1899557"/>
            <a:ext cx="1902265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id-ID" sz="4400" dirty="0" smtClean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ar-SA" sz="4400" dirty="0" smtClean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id-ID" sz="4400" dirty="0" smtClean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4400" dirty="0">
              <a:solidFill>
                <a:srgbClr val="4B51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2911CE8C-06C3-4082-93DC-2C5343B1C995}"/>
              </a:ext>
            </a:extLst>
          </p:cNvPr>
          <p:cNvSpPr txBox="1"/>
          <p:nvPr/>
        </p:nvSpPr>
        <p:spPr>
          <a:xfrm>
            <a:off x="6708335" y="1912306"/>
            <a:ext cx="861040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id-ID" sz="4400" dirty="0" smtClean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ar-SA" sz="4400" dirty="0" smtClean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id-ID" sz="4400" dirty="0" smtClean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4400" dirty="0">
              <a:solidFill>
                <a:srgbClr val="4B51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3824814A-B2DE-4069-BF4F-2403EC2D1162}"/>
              </a:ext>
            </a:extLst>
          </p:cNvPr>
          <p:cNvSpPr txBox="1"/>
          <p:nvPr/>
        </p:nvSpPr>
        <p:spPr>
          <a:xfrm>
            <a:off x="516030" y="2363366"/>
            <a:ext cx="1902265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To Text</a:t>
            </a:r>
            <a:endParaRPr lang="id-ID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3B15FD1-ACEF-4D57-AF6C-F0243433488D}"/>
              </a:ext>
            </a:extLst>
          </p:cNvPr>
          <p:cNvSpPr txBox="1"/>
          <p:nvPr/>
        </p:nvSpPr>
        <p:spPr>
          <a:xfrm>
            <a:off x="4345871" y="2331749"/>
            <a:ext cx="190226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to Text</a:t>
            </a:r>
            <a:endParaRPr lang="id-ID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375FA389-56F8-4E9E-9898-AC23AD12AFCC}"/>
              </a:ext>
            </a:extLst>
          </p:cNvPr>
          <p:cNvSpPr txBox="1"/>
          <p:nvPr/>
        </p:nvSpPr>
        <p:spPr>
          <a:xfrm>
            <a:off x="2677788" y="1947029"/>
            <a:ext cx="1045988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ar-SA" sz="4400" dirty="0" smtClean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r>
              <a:rPr lang="id-ID" sz="4400" dirty="0" smtClean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4400" dirty="0">
              <a:solidFill>
                <a:srgbClr val="4B51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DF3EAA9D-8AEA-4E0F-841B-C571ACE62AE5}"/>
              </a:ext>
            </a:extLst>
          </p:cNvPr>
          <p:cNvSpPr txBox="1"/>
          <p:nvPr/>
        </p:nvSpPr>
        <p:spPr>
          <a:xfrm>
            <a:off x="8386410" y="2587375"/>
            <a:ext cx="190226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to Text</a:t>
            </a:r>
            <a:endParaRPr lang="id-ID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3</a:t>
            </a:fld>
            <a:endParaRPr lang="en-ID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374" y="3402407"/>
            <a:ext cx="3026250" cy="143629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4C463343-7F53-45AC-AE52-503960EBABAF}"/>
              </a:ext>
            </a:extLst>
          </p:cNvPr>
          <p:cNvCxnSpPr>
            <a:cxnSpLocks/>
          </p:cNvCxnSpPr>
          <p:nvPr/>
        </p:nvCxnSpPr>
        <p:spPr>
          <a:xfrm>
            <a:off x="348921" y="2784065"/>
            <a:ext cx="427302" cy="0"/>
          </a:xfrm>
          <a:prstGeom prst="line">
            <a:avLst/>
          </a:prstGeom>
          <a:ln>
            <a:solidFill>
              <a:srgbClr val="4B51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50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DC61C62-8306-44C2-8937-5A9E68B51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593"/>
            <a:ext cx="11958918" cy="3429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2BB762D-A832-46B8-AB27-1787C1F2E8B8}"/>
              </a:ext>
            </a:extLst>
          </p:cNvPr>
          <p:cNvSpPr/>
          <p:nvPr/>
        </p:nvSpPr>
        <p:spPr>
          <a:xfrm>
            <a:off x="-233082" y="1"/>
            <a:ext cx="12192000" cy="3429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3AD59C9-EC4F-463C-AD8B-71836D60AA41}"/>
              </a:ext>
            </a:extLst>
          </p:cNvPr>
          <p:cNvSpPr txBox="1"/>
          <p:nvPr/>
        </p:nvSpPr>
        <p:spPr>
          <a:xfrm>
            <a:off x="772069" y="300642"/>
            <a:ext cx="536985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Used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A035466-0746-491B-B0F0-CA4CD158A30A}"/>
              </a:ext>
            </a:extLst>
          </p:cNvPr>
          <p:cNvSpPr/>
          <p:nvPr/>
        </p:nvSpPr>
        <p:spPr>
          <a:xfrm>
            <a:off x="2598758" y="1049821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375FA389-56F8-4E9E-9898-AC23AD12AFCC}"/>
              </a:ext>
            </a:extLst>
          </p:cNvPr>
          <p:cNvSpPr txBox="1"/>
          <p:nvPr/>
        </p:nvSpPr>
        <p:spPr>
          <a:xfrm>
            <a:off x="9212704" y="2098754"/>
            <a:ext cx="1902264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id-ID" sz="4400" dirty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04.</a:t>
            </a:r>
            <a:endParaRPr lang="en-US" sz="4400" dirty="0">
              <a:solidFill>
                <a:srgbClr val="4B51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DF3EAA9D-8AEA-4E0F-841B-C571ACE62AE5}"/>
              </a:ext>
            </a:extLst>
          </p:cNvPr>
          <p:cNvSpPr txBox="1"/>
          <p:nvPr/>
        </p:nvSpPr>
        <p:spPr>
          <a:xfrm>
            <a:off x="9212704" y="2886056"/>
            <a:ext cx="190226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ar-SA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نص الى نص </a:t>
            </a:r>
            <a:endParaRPr lang="id-ID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="" xmlns:a16="http://schemas.microsoft.com/office/drawing/2014/main" id="{C40E4BF1-3775-4BD5-89ED-CBB7DCCCD549}"/>
              </a:ext>
            </a:extLst>
          </p:cNvPr>
          <p:cNvSpPr/>
          <p:nvPr/>
        </p:nvSpPr>
        <p:spPr>
          <a:xfrm>
            <a:off x="11046785" y="6255782"/>
            <a:ext cx="845178" cy="260228"/>
          </a:xfrm>
          <a:custGeom>
            <a:avLst/>
            <a:gdLst>
              <a:gd name="connsiteX0" fmla="*/ 1165081 w 7567987"/>
              <a:gd name="connsiteY0" fmla="*/ 0 h 2330162"/>
              <a:gd name="connsiteX1" fmla="*/ 2330162 w 7567987"/>
              <a:gd name="connsiteY1" fmla="*/ 1165081 h 2330162"/>
              <a:gd name="connsiteX2" fmla="*/ 2327544 w 7567987"/>
              <a:gd name="connsiteY2" fmla="*/ 1165081 h 2330162"/>
              <a:gd name="connsiteX3" fmla="*/ 2910085 w 7567987"/>
              <a:gd name="connsiteY3" fmla="*/ 1747622 h 2330162"/>
              <a:gd name="connsiteX4" fmla="*/ 3492626 w 7567987"/>
              <a:gd name="connsiteY4" fmla="*/ 1165081 h 2330162"/>
              <a:gd name="connsiteX5" fmla="*/ 3492822 w 7567987"/>
              <a:gd name="connsiteY5" fmla="*/ 1165081 h 2330162"/>
              <a:gd name="connsiteX6" fmla="*/ 4657903 w 7567987"/>
              <a:gd name="connsiteY6" fmla="*/ 0 h 2330162"/>
              <a:gd name="connsiteX7" fmla="*/ 5822983 w 7567987"/>
              <a:gd name="connsiteY7" fmla="*/ 1165081 h 2330162"/>
              <a:gd name="connsiteX8" fmla="*/ 5820367 w 7567987"/>
              <a:gd name="connsiteY8" fmla="*/ 1165081 h 2330162"/>
              <a:gd name="connsiteX9" fmla="*/ 6402907 w 7567987"/>
              <a:gd name="connsiteY9" fmla="*/ 1747622 h 2330162"/>
              <a:gd name="connsiteX10" fmla="*/ 6985447 w 7567987"/>
              <a:gd name="connsiteY10" fmla="*/ 1165081 h 2330162"/>
              <a:gd name="connsiteX11" fmla="*/ 7567987 w 7567987"/>
              <a:gd name="connsiteY11" fmla="*/ 1165081 h 2330162"/>
              <a:gd name="connsiteX12" fmla="*/ 6402907 w 7567987"/>
              <a:gd name="connsiteY12" fmla="*/ 2330162 h 2330162"/>
              <a:gd name="connsiteX13" fmla="*/ 5237827 w 7567987"/>
              <a:gd name="connsiteY13" fmla="*/ 1165081 h 2330162"/>
              <a:gd name="connsiteX14" fmla="*/ 5240443 w 7567987"/>
              <a:gd name="connsiteY14" fmla="*/ 1165081 h 2330162"/>
              <a:gd name="connsiteX15" fmla="*/ 4657903 w 7567987"/>
              <a:gd name="connsiteY15" fmla="*/ 582540 h 2330162"/>
              <a:gd name="connsiteX16" fmla="*/ 4075362 w 7567987"/>
              <a:gd name="connsiteY16" fmla="*/ 1165081 h 2330162"/>
              <a:gd name="connsiteX17" fmla="*/ 4075166 w 7567987"/>
              <a:gd name="connsiteY17" fmla="*/ 1165081 h 2330162"/>
              <a:gd name="connsiteX18" fmla="*/ 2910085 w 7567987"/>
              <a:gd name="connsiteY18" fmla="*/ 2330162 h 2330162"/>
              <a:gd name="connsiteX19" fmla="*/ 1745004 w 7567987"/>
              <a:gd name="connsiteY19" fmla="*/ 1165081 h 2330162"/>
              <a:gd name="connsiteX20" fmla="*/ 1747622 w 7567987"/>
              <a:gd name="connsiteY20" fmla="*/ 1165081 h 2330162"/>
              <a:gd name="connsiteX21" fmla="*/ 1165081 w 7567987"/>
              <a:gd name="connsiteY21" fmla="*/ 582540 h 2330162"/>
              <a:gd name="connsiteX22" fmla="*/ 582540 w 7567987"/>
              <a:gd name="connsiteY22" fmla="*/ 1165081 h 2330162"/>
              <a:gd name="connsiteX23" fmla="*/ 0 w 7567987"/>
              <a:gd name="connsiteY23" fmla="*/ 1165081 h 2330162"/>
              <a:gd name="connsiteX24" fmla="*/ 1165081 w 7567987"/>
              <a:gd name="connsiteY24" fmla="*/ 0 h 23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67987" h="2330162">
                <a:moveTo>
                  <a:pt x="1165081" y="0"/>
                </a:moveTo>
                <a:cubicBezTo>
                  <a:pt x="1808537" y="0"/>
                  <a:pt x="2330162" y="521625"/>
                  <a:pt x="2330162" y="1165081"/>
                </a:cubicBezTo>
                <a:lnTo>
                  <a:pt x="2327544" y="1165081"/>
                </a:lnTo>
                <a:cubicBezTo>
                  <a:pt x="2327544" y="1486810"/>
                  <a:pt x="2588356" y="1747622"/>
                  <a:pt x="2910085" y="1747622"/>
                </a:cubicBezTo>
                <a:cubicBezTo>
                  <a:pt x="3231814" y="1747622"/>
                  <a:pt x="3492626" y="1486810"/>
                  <a:pt x="3492626" y="1165081"/>
                </a:cubicBezTo>
                <a:lnTo>
                  <a:pt x="3492822" y="1165081"/>
                </a:lnTo>
                <a:cubicBezTo>
                  <a:pt x="3492822" y="521625"/>
                  <a:pt x="4014447" y="0"/>
                  <a:pt x="4657903" y="0"/>
                </a:cubicBezTo>
                <a:cubicBezTo>
                  <a:pt x="5301359" y="0"/>
                  <a:pt x="5822983" y="521625"/>
                  <a:pt x="5822983" y="1165081"/>
                </a:cubicBezTo>
                <a:lnTo>
                  <a:pt x="5820367" y="1165081"/>
                </a:lnTo>
                <a:cubicBezTo>
                  <a:pt x="5820367" y="1486810"/>
                  <a:pt x="6081179" y="1747622"/>
                  <a:pt x="6402907" y="1747622"/>
                </a:cubicBezTo>
                <a:cubicBezTo>
                  <a:pt x="6724635" y="1747622"/>
                  <a:pt x="6985447" y="1486810"/>
                  <a:pt x="6985447" y="1165081"/>
                </a:cubicBezTo>
                <a:lnTo>
                  <a:pt x="7567987" y="1165081"/>
                </a:lnTo>
                <a:cubicBezTo>
                  <a:pt x="7567987" y="1808537"/>
                  <a:pt x="7046363" y="2330162"/>
                  <a:pt x="6402907" y="2330162"/>
                </a:cubicBezTo>
                <a:cubicBezTo>
                  <a:pt x="5759451" y="2330162"/>
                  <a:pt x="5237827" y="1808537"/>
                  <a:pt x="5237827" y="1165081"/>
                </a:cubicBezTo>
                <a:lnTo>
                  <a:pt x="5240443" y="1165081"/>
                </a:lnTo>
                <a:cubicBezTo>
                  <a:pt x="5240443" y="843352"/>
                  <a:pt x="4979631" y="582540"/>
                  <a:pt x="4657903" y="582540"/>
                </a:cubicBezTo>
                <a:cubicBezTo>
                  <a:pt x="4336174" y="582540"/>
                  <a:pt x="4075362" y="843352"/>
                  <a:pt x="4075362" y="1165081"/>
                </a:cubicBezTo>
                <a:lnTo>
                  <a:pt x="4075166" y="1165081"/>
                </a:lnTo>
                <a:cubicBezTo>
                  <a:pt x="4075166" y="1808537"/>
                  <a:pt x="3553541" y="2330162"/>
                  <a:pt x="2910085" y="2330162"/>
                </a:cubicBezTo>
                <a:cubicBezTo>
                  <a:pt x="2266629" y="2330162"/>
                  <a:pt x="1745004" y="1808537"/>
                  <a:pt x="1745004" y="1165081"/>
                </a:cubicBezTo>
                <a:lnTo>
                  <a:pt x="1747622" y="1165081"/>
                </a:lnTo>
                <a:cubicBezTo>
                  <a:pt x="1747622" y="843352"/>
                  <a:pt x="1486810" y="582540"/>
                  <a:pt x="1165081" y="582540"/>
                </a:cubicBezTo>
                <a:cubicBezTo>
                  <a:pt x="843352" y="582540"/>
                  <a:pt x="582540" y="843352"/>
                  <a:pt x="582540" y="1165081"/>
                </a:cubicBezTo>
                <a:lnTo>
                  <a:pt x="0" y="1165081"/>
                </a:lnTo>
                <a:cubicBezTo>
                  <a:pt x="0" y="521625"/>
                  <a:pt x="521625" y="0"/>
                  <a:pt x="1165081" y="0"/>
                </a:cubicBezTo>
                <a:close/>
              </a:path>
            </a:pathLst>
          </a:cu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375FA389-56F8-4E9E-9898-AC23AD12AFCC}"/>
              </a:ext>
            </a:extLst>
          </p:cNvPr>
          <p:cNvSpPr txBox="1"/>
          <p:nvPr/>
        </p:nvSpPr>
        <p:spPr>
          <a:xfrm>
            <a:off x="9194314" y="2102939"/>
            <a:ext cx="1902264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id-ID" sz="4400" dirty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04.</a:t>
            </a:r>
            <a:endParaRPr lang="en-US" sz="4400" dirty="0">
              <a:solidFill>
                <a:srgbClr val="4B51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F3EAA9D-8AEA-4E0F-841B-C571ACE62AE5}"/>
              </a:ext>
            </a:extLst>
          </p:cNvPr>
          <p:cNvSpPr txBox="1"/>
          <p:nvPr/>
        </p:nvSpPr>
        <p:spPr>
          <a:xfrm>
            <a:off x="9194314" y="2890241"/>
            <a:ext cx="190226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ar-SA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نص الى نص </a:t>
            </a:r>
            <a:endParaRPr lang="id-ID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: Rounded Corners 43">
            <a:extLst>
              <a:ext uri="{FF2B5EF4-FFF2-40B4-BE49-F238E27FC236}">
                <a16:creationId xmlns="" xmlns:a16="http://schemas.microsoft.com/office/drawing/2014/main" id="{FE84E07B-07AA-4F12-9847-1911F6B4283E}"/>
              </a:ext>
            </a:extLst>
          </p:cNvPr>
          <p:cNvSpPr/>
          <p:nvPr/>
        </p:nvSpPr>
        <p:spPr>
          <a:xfrm>
            <a:off x="8188927" y="1925870"/>
            <a:ext cx="3212497" cy="3722454"/>
          </a:xfrm>
          <a:prstGeom prst="roundRect">
            <a:avLst>
              <a:gd name="adj" fmla="val 6896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4C463343-7F53-45AC-AE52-503960EBABAF}"/>
              </a:ext>
            </a:extLst>
          </p:cNvPr>
          <p:cNvCxnSpPr>
            <a:cxnSpLocks/>
          </p:cNvCxnSpPr>
          <p:nvPr/>
        </p:nvCxnSpPr>
        <p:spPr>
          <a:xfrm>
            <a:off x="10931421" y="2768410"/>
            <a:ext cx="427302" cy="0"/>
          </a:xfrm>
          <a:prstGeom prst="line">
            <a:avLst/>
          </a:prstGeom>
          <a:ln>
            <a:solidFill>
              <a:srgbClr val="4B51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3B15FD1-ACEF-4D57-AF6C-F0243433488D}"/>
              </a:ext>
            </a:extLst>
          </p:cNvPr>
          <p:cNvSpPr txBox="1"/>
          <p:nvPr/>
        </p:nvSpPr>
        <p:spPr>
          <a:xfrm>
            <a:off x="8369997" y="2270123"/>
            <a:ext cx="190226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Translation</a:t>
            </a:r>
            <a:endParaRPr lang="id-ID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: Rounded Corners 43">
            <a:extLst>
              <a:ext uri="{FF2B5EF4-FFF2-40B4-BE49-F238E27FC236}">
                <a16:creationId xmlns="" xmlns:a16="http://schemas.microsoft.com/office/drawing/2014/main" id="{FE84E07B-07AA-4F12-9847-1911F6B4283E}"/>
              </a:ext>
            </a:extLst>
          </p:cNvPr>
          <p:cNvSpPr/>
          <p:nvPr/>
        </p:nvSpPr>
        <p:spPr>
          <a:xfrm>
            <a:off x="4224857" y="1936599"/>
            <a:ext cx="3415506" cy="3711725"/>
          </a:xfrm>
          <a:prstGeom prst="roundRect">
            <a:avLst>
              <a:gd name="adj" fmla="val 6896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4C463343-7F53-45AC-AE52-503960EBABAF}"/>
              </a:ext>
            </a:extLst>
          </p:cNvPr>
          <p:cNvCxnSpPr>
            <a:cxnSpLocks/>
          </p:cNvCxnSpPr>
          <p:nvPr/>
        </p:nvCxnSpPr>
        <p:spPr>
          <a:xfrm>
            <a:off x="7190265" y="2569874"/>
            <a:ext cx="427302" cy="0"/>
          </a:xfrm>
          <a:prstGeom prst="line">
            <a:avLst/>
          </a:prstGeom>
          <a:ln>
            <a:solidFill>
              <a:srgbClr val="4B51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3B15FD1-ACEF-4D57-AF6C-F0243433488D}"/>
              </a:ext>
            </a:extLst>
          </p:cNvPr>
          <p:cNvSpPr txBox="1"/>
          <p:nvPr/>
        </p:nvSpPr>
        <p:spPr>
          <a:xfrm>
            <a:off x="4398120" y="2124029"/>
            <a:ext cx="190226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Summarization</a:t>
            </a:r>
            <a:endParaRPr lang="id-ID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: Rounded Corners 43">
            <a:extLst>
              <a:ext uri="{FF2B5EF4-FFF2-40B4-BE49-F238E27FC236}">
                <a16:creationId xmlns="" xmlns:a16="http://schemas.microsoft.com/office/drawing/2014/main" id="{FE84E07B-07AA-4F12-9847-1911F6B4283E}"/>
              </a:ext>
            </a:extLst>
          </p:cNvPr>
          <p:cNvSpPr/>
          <p:nvPr/>
        </p:nvSpPr>
        <p:spPr>
          <a:xfrm>
            <a:off x="330202" y="1989955"/>
            <a:ext cx="3365498" cy="3658369"/>
          </a:xfrm>
          <a:prstGeom prst="roundRect">
            <a:avLst>
              <a:gd name="adj" fmla="val 6896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4C463343-7F53-45AC-AE52-503960EBABAF}"/>
              </a:ext>
            </a:extLst>
          </p:cNvPr>
          <p:cNvCxnSpPr>
            <a:cxnSpLocks/>
          </p:cNvCxnSpPr>
          <p:nvPr/>
        </p:nvCxnSpPr>
        <p:spPr>
          <a:xfrm>
            <a:off x="3243347" y="2548502"/>
            <a:ext cx="427302" cy="0"/>
          </a:xfrm>
          <a:prstGeom prst="line">
            <a:avLst/>
          </a:prstGeom>
          <a:ln>
            <a:solidFill>
              <a:srgbClr val="4B51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3B15FD1-ACEF-4D57-AF6C-F0243433488D}"/>
              </a:ext>
            </a:extLst>
          </p:cNvPr>
          <p:cNvSpPr txBox="1"/>
          <p:nvPr/>
        </p:nvSpPr>
        <p:spPr>
          <a:xfrm>
            <a:off x="448743" y="2103176"/>
            <a:ext cx="190226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Storytelling</a:t>
            </a:r>
            <a:endParaRPr lang="id-ID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920" y="2552522"/>
            <a:ext cx="3081996" cy="24956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02" y="3005380"/>
            <a:ext cx="3241673" cy="2333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593" y="3099316"/>
            <a:ext cx="2619375" cy="174307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57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90727"/>
            <a:ext cx="12178399" cy="2625835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="" xmlns:a16="http://schemas.microsoft.com/office/drawing/2014/main" id="{31086D44-91DB-4645-8D08-2A9B2D87D0EC}"/>
              </a:ext>
            </a:extLst>
          </p:cNvPr>
          <p:cNvGrpSpPr/>
          <p:nvPr/>
        </p:nvGrpSpPr>
        <p:grpSpPr>
          <a:xfrm>
            <a:off x="2947757" y="2390744"/>
            <a:ext cx="6424968" cy="2258070"/>
            <a:chOff x="1463054" y="2575574"/>
            <a:chExt cx="6424968" cy="2042659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48039A8-B6F7-4086-9316-010B406D6AA1}"/>
                </a:ext>
              </a:extLst>
            </p:cNvPr>
            <p:cNvSpPr txBox="1"/>
            <p:nvPr/>
          </p:nvSpPr>
          <p:spPr>
            <a:xfrm>
              <a:off x="4805263" y="2575574"/>
              <a:ext cx="2805722" cy="75172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It map Input Text to output Text under </a:t>
              </a:r>
              <a:r>
                <a:rPr lang="en-US" sz="16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encoder – decoder</a:t>
              </a:r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Approach</a:t>
              </a:r>
              <a:endParaRPr lang="id-ID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11E1827-C2DE-412D-A1A8-C6D23C1027D0}"/>
                </a:ext>
              </a:extLst>
            </p:cNvPr>
            <p:cNvSpPr txBox="1"/>
            <p:nvPr/>
          </p:nvSpPr>
          <p:spPr>
            <a:xfrm>
              <a:off x="5221257" y="3162407"/>
              <a:ext cx="1843726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000" b="1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SeqtoSeq</a:t>
              </a:r>
              <a:endParaRPr lang="id-ID" sz="20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175B8C08-8E87-479A-9F12-DAD2C3303F83}"/>
                </a:ext>
              </a:extLst>
            </p:cNvPr>
            <p:cNvCxnSpPr>
              <a:cxnSpLocks/>
              <a:stCxn id="65" idx="6"/>
              <a:endCxn id="69" idx="2"/>
            </p:cNvCxnSpPr>
            <p:nvPr/>
          </p:nvCxnSpPr>
          <p:spPr>
            <a:xfrm>
              <a:off x="2020716" y="3734833"/>
              <a:ext cx="5309644" cy="0"/>
            </a:xfrm>
            <a:prstGeom prst="line">
              <a:avLst/>
            </a:prstGeom>
            <a:ln w="12700">
              <a:solidFill>
                <a:srgbClr val="4B511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016EBFAA-70ED-4E8B-8A80-A68599461592}"/>
                </a:ext>
              </a:extLst>
            </p:cNvPr>
            <p:cNvSpPr/>
            <p:nvPr/>
          </p:nvSpPr>
          <p:spPr>
            <a:xfrm>
              <a:off x="1512676" y="3508060"/>
              <a:ext cx="458418" cy="4584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5A37DD7E-4468-45A9-AED4-6FE31B59E99F}"/>
                </a:ext>
              </a:extLst>
            </p:cNvPr>
            <p:cNvSpPr/>
            <p:nvPr/>
          </p:nvSpPr>
          <p:spPr>
            <a:xfrm>
              <a:off x="2980258" y="3508060"/>
              <a:ext cx="458418" cy="4584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ECF9ED8B-5108-4489-869F-168AFE041A28}"/>
                </a:ext>
              </a:extLst>
            </p:cNvPr>
            <p:cNvSpPr/>
            <p:nvPr/>
          </p:nvSpPr>
          <p:spPr>
            <a:xfrm>
              <a:off x="4447840" y="3508060"/>
              <a:ext cx="458418" cy="4584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26A7C399-D5A6-44B6-971C-7C03C5440848}"/>
                </a:ext>
              </a:extLst>
            </p:cNvPr>
            <p:cNvSpPr/>
            <p:nvPr/>
          </p:nvSpPr>
          <p:spPr>
            <a:xfrm>
              <a:off x="7379982" y="3508060"/>
              <a:ext cx="458418" cy="4584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7E1ACC78-CBE3-4180-B4C4-C6278447D961}"/>
                </a:ext>
              </a:extLst>
            </p:cNvPr>
            <p:cNvGrpSpPr/>
            <p:nvPr/>
          </p:nvGrpSpPr>
          <p:grpSpPr>
            <a:xfrm>
              <a:off x="4577139" y="3635560"/>
              <a:ext cx="102156" cy="203415"/>
              <a:chOff x="8447088" y="4332288"/>
              <a:chExt cx="180975" cy="360363"/>
            </a:xfrm>
          </p:grpSpPr>
          <p:sp>
            <p:nvSpPr>
              <p:cNvPr id="32" name="Oval 103">
                <a:extLst>
                  <a:ext uri="{FF2B5EF4-FFF2-40B4-BE49-F238E27FC236}">
                    <a16:creationId xmlns="" xmlns:a16="http://schemas.microsoft.com/office/drawing/2014/main" id="{3CD611FA-1EB7-41BA-87A5-D8C847EB8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77250" y="4332288"/>
                <a:ext cx="120650" cy="12065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Freeform 104">
                <a:extLst>
                  <a:ext uri="{FF2B5EF4-FFF2-40B4-BE49-F238E27FC236}">
                    <a16:creationId xmlns="" xmlns:a16="http://schemas.microsoft.com/office/drawing/2014/main" id="{64570545-5151-40A4-B51E-FE4C5E4FA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7088" y="4467226"/>
                <a:ext cx="180975" cy="225425"/>
              </a:xfrm>
              <a:custGeom>
                <a:avLst/>
                <a:gdLst>
                  <a:gd name="T0" fmla="*/ 28 w 48"/>
                  <a:gd name="T1" fmla="*/ 0 h 60"/>
                  <a:gd name="T2" fmla="*/ 30 w 48"/>
                  <a:gd name="T3" fmla="*/ 27 h 60"/>
                  <a:gd name="T4" fmla="*/ 24 w 48"/>
                  <a:gd name="T5" fmla="*/ 33 h 60"/>
                  <a:gd name="T6" fmla="*/ 18 w 48"/>
                  <a:gd name="T7" fmla="*/ 27 h 60"/>
                  <a:gd name="T8" fmla="*/ 20 w 48"/>
                  <a:gd name="T9" fmla="*/ 0 h 60"/>
                  <a:gd name="T10" fmla="*/ 0 w 48"/>
                  <a:gd name="T11" fmla="*/ 0 h 60"/>
                  <a:gd name="T12" fmla="*/ 0 w 48"/>
                  <a:gd name="T13" fmla="*/ 2 h 60"/>
                  <a:gd name="T14" fmla="*/ 14 w 48"/>
                  <a:gd name="T15" fmla="*/ 33 h 60"/>
                  <a:gd name="T16" fmla="*/ 14 w 48"/>
                  <a:gd name="T17" fmla="*/ 60 h 60"/>
                  <a:gd name="T18" fmla="*/ 34 w 48"/>
                  <a:gd name="T19" fmla="*/ 60 h 60"/>
                  <a:gd name="T20" fmla="*/ 34 w 48"/>
                  <a:gd name="T21" fmla="*/ 33 h 60"/>
                  <a:gd name="T22" fmla="*/ 48 w 48"/>
                  <a:gd name="T23" fmla="*/ 2 h 60"/>
                  <a:gd name="T24" fmla="*/ 48 w 48"/>
                  <a:gd name="T25" fmla="*/ 0 h 60"/>
                  <a:gd name="T26" fmla="*/ 28 w 48"/>
                  <a:gd name="T2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60">
                    <a:moveTo>
                      <a:pt x="28" y="0"/>
                    </a:moveTo>
                    <a:cubicBezTo>
                      <a:pt x="30" y="27"/>
                      <a:pt x="30" y="27"/>
                      <a:pt x="30" y="27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6"/>
                      <a:pt x="5" y="27"/>
                      <a:pt x="14" y="3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43" y="27"/>
                      <a:pt x="48" y="16"/>
                      <a:pt x="48" y="2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E935E0DC-71F0-4921-8B49-73FE3A05DC73}"/>
                </a:ext>
              </a:extLst>
            </p:cNvPr>
            <p:cNvGrpSpPr/>
            <p:nvPr/>
          </p:nvGrpSpPr>
          <p:grpSpPr>
            <a:xfrm>
              <a:off x="3110000" y="3635560"/>
              <a:ext cx="198935" cy="203415"/>
              <a:chOff x="7726363" y="3609976"/>
              <a:chExt cx="352425" cy="360362"/>
            </a:xfrm>
          </p:grpSpPr>
          <p:sp>
            <p:nvSpPr>
              <p:cNvPr id="36" name="Oval 100">
                <a:extLst>
                  <a:ext uri="{FF2B5EF4-FFF2-40B4-BE49-F238E27FC236}">
                    <a16:creationId xmlns="" xmlns:a16="http://schemas.microsoft.com/office/drawing/2014/main" id="{07885B6F-6AF3-42C5-90DA-A685CD108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56525" y="3609976"/>
                <a:ext cx="120650" cy="12065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Freeform 101">
                <a:extLst>
                  <a:ext uri="{FF2B5EF4-FFF2-40B4-BE49-F238E27FC236}">
                    <a16:creationId xmlns="" xmlns:a16="http://schemas.microsoft.com/office/drawing/2014/main" id="{F43F7419-C167-4835-91CA-B71A7EDE9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744913"/>
                <a:ext cx="180975" cy="225425"/>
              </a:xfrm>
              <a:custGeom>
                <a:avLst/>
                <a:gdLst>
                  <a:gd name="T0" fmla="*/ 28 w 48"/>
                  <a:gd name="T1" fmla="*/ 0 h 60"/>
                  <a:gd name="T2" fmla="*/ 30 w 48"/>
                  <a:gd name="T3" fmla="*/ 27 h 60"/>
                  <a:gd name="T4" fmla="*/ 24 w 48"/>
                  <a:gd name="T5" fmla="*/ 33 h 60"/>
                  <a:gd name="T6" fmla="*/ 18 w 48"/>
                  <a:gd name="T7" fmla="*/ 27 h 60"/>
                  <a:gd name="T8" fmla="*/ 20 w 48"/>
                  <a:gd name="T9" fmla="*/ 0 h 60"/>
                  <a:gd name="T10" fmla="*/ 0 w 48"/>
                  <a:gd name="T11" fmla="*/ 0 h 60"/>
                  <a:gd name="T12" fmla="*/ 0 w 48"/>
                  <a:gd name="T13" fmla="*/ 2 h 60"/>
                  <a:gd name="T14" fmla="*/ 14 w 48"/>
                  <a:gd name="T15" fmla="*/ 33 h 60"/>
                  <a:gd name="T16" fmla="*/ 14 w 48"/>
                  <a:gd name="T17" fmla="*/ 60 h 60"/>
                  <a:gd name="T18" fmla="*/ 34 w 48"/>
                  <a:gd name="T19" fmla="*/ 60 h 60"/>
                  <a:gd name="T20" fmla="*/ 34 w 48"/>
                  <a:gd name="T21" fmla="*/ 33 h 60"/>
                  <a:gd name="T22" fmla="*/ 48 w 48"/>
                  <a:gd name="T23" fmla="*/ 2 h 60"/>
                  <a:gd name="T24" fmla="*/ 48 w 48"/>
                  <a:gd name="T25" fmla="*/ 0 h 60"/>
                  <a:gd name="T26" fmla="*/ 28 w 48"/>
                  <a:gd name="T2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60">
                    <a:moveTo>
                      <a:pt x="28" y="0"/>
                    </a:moveTo>
                    <a:cubicBezTo>
                      <a:pt x="30" y="27"/>
                      <a:pt x="30" y="27"/>
                      <a:pt x="30" y="27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6"/>
                      <a:pt x="5" y="27"/>
                      <a:pt x="14" y="3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43" y="27"/>
                      <a:pt x="48" y="16"/>
                      <a:pt x="48" y="2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Freeform 102">
                <a:extLst>
                  <a:ext uri="{FF2B5EF4-FFF2-40B4-BE49-F238E27FC236}">
                    <a16:creationId xmlns="" xmlns:a16="http://schemas.microsoft.com/office/drawing/2014/main" id="{D83BF17D-353F-40A7-8957-59EF8FDD84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61300" y="3624263"/>
                <a:ext cx="217488" cy="225425"/>
              </a:xfrm>
              <a:custGeom>
                <a:avLst/>
                <a:gdLst>
                  <a:gd name="T0" fmla="*/ 4 w 58"/>
                  <a:gd name="T1" fmla="*/ 0 h 60"/>
                  <a:gd name="T2" fmla="*/ 8 w 58"/>
                  <a:gd name="T3" fmla="*/ 12 h 60"/>
                  <a:gd name="T4" fmla="*/ 0 w 58"/>
                  <a:gd name="T5" fmla="*/ 28 h 60"/>
                  <a:gd name="T6" fmla="*/ 16 w 58"/>
                  <a:gd name="T7" fmla="*/ 28 h 60"/>
                  <a:gd name="T8" fmla="*/ 16 w 58"/>
                  <a:gd name="T9" fmla="*/ 34 h 60"/>
                  <a:gd name="T10" fmla="*/ 9 w 58"/>
                  <a:gd name="T11" fmla="*/ 60 h 60"/>
                  <a:gd name="T12" fmla="*/ 58 w 58"/>
                  <a:gd name="T13" fmla="*/ 60 h 60"/>
                  <a:gd name="T14" fmla="*/ 58 w 58"/>
                  <a:gd name="T15" fmla="*/ 0 h 60"/>
                  <a:gd name="T16" fmla="*/ 4 w 58"/>
                  <a:gd name="T17" fmla="*/ 0 h 60"/>
                  <a:gd name="T18" fmla="*/ 51 w 58"/>
                  <a:gd name="T19" fmla="*/ 13 h 60"/>
                  <a:gd name="T20" fmla="*/ 45 w 58"/>
                  <a:gd name="T21" fmla="*/ 31 h 60"/>
                  <a:gd name="T22" fmla="*/ 44 w 58"/>
                  <a:gd name="T23" fmla="*/ 32 h 60"/>
                  <a:gd name="T24" fmla="*/ 43 w 58"/>
                  <a:gd name="T25" fmla="*/ 32 h 60"/>
                  <a:gd name="T26" fmla="*/ 32 w 58"/>
                  <a:gd name="T27" fmla="*/ 26 h 60"/>
                  <a:gd name="T28" fmla="*/ 26 w 58"/>
                  <a:gd name="T29" fmla="*/ 44 h 60"/>
                  <a:gd name="T30" fmla="*/ 24 w 58"/>
                  <a:gd name="T31" fmla="*/ 46 h 60"/>
                  <a:gd name="T32" fmla="*/ 23 w 58"/>
                  <a:gd name="T33" fmla="*/ 46 h 60"/>
                  <a:gd name="T34" fmla="*/ 22 w 58"/>
                  <a:gd name="T35" fmla="*/ 43 h 60"/>
                  <a:gd name="T36" fmla="*/ 29 w 58"/>
                  <a:gd name="T37" fmla="*/ 23 h 60"/>
                  <a:gd name="T38" fmla="*/ 31 w 58"/>
                  <a:gd name="T39" fmla="*/ 22 h 60"/>
                  <a:gd name="T40" fmla="*/ 32 w 58"/>
                  <a:gd name="T41" fmla="*/ 22 h 60"/>
                  <a:gd name="T42" fmla="*/ 42 w 58"/>
                  <a:gd name="T43" fmla="*/ 27 h 60"/>
                  <a:gd name="T44" fmla="*/ 48 w 58"/>
                  <a:gd name="T45" fmla="*/ 11 h 60"/>
                  <a:gd name="T46" fmla="*/ 50 w 58"/>
                  <a:gd name="T47" fmla="*/ 10 h 60"/>
                  <a:gd name="T48" fmla="*/ 51 w 58"/>
                  <a:gd name="T49" fmla="*/ 1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" h="60">
                    <a:moveTo>
                      <a:pt x="4" y="0"/>
                    </a:moveTo>
                    <a:cubicBezTo>
                      <a:pt x="7" y="3"/>
                      <a:pt x="8" y="7"/>
                      <a:pt x="8" y="12"/>
                    </a:cubicBezTo>
                    <a:cubicBezTo>
                      <a:pt x="8" y="19"/>
                      <a:pt x="5" y="24"/>
                      <a:pt x="0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44"/>
                      <a:pt x="14" y="53"/>
                      <a:pt x="9" y="60"/>
                    </a:cubicBezTo>
                    <a:cubicBezTo>
                      <a:pt x="58" y="60"/>
                      <a:pt x="58" y="60"/>
                      <a:pt x="58" y="6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4" y="0"/>
                    </a:lnTo>
                    <a:close/>
                    <a:moveTo>
                      <a:pt x="51" y="13"/>
                    </a:move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1"/>
                      <a:pt x="45" y="32"/>
                      <a:pt x="44" y="32"/>
                    </a:cubicBezTo>
                    <a:cubicBezTo>
                      <a:pt x="44" y="32"/>
                      <a:pt x="43" y="32"/>
                      <a:pt x="43" y="32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5" y="45"/>
                      <a:pt x="25" y="46"/>
                      <a:pt x="24" y="46"/>
                    </a:cubicBezTo>
                    <a:cubicBezTo>
                      <a:pt x="24" y="46"/>
                      <a:pt x="23" y="46"/>
                      <a:pt x="23" y="46"/>
                    </a:cubicBezTo>
                    <a:cubicBezTo>
                      <a:pt x="22" y="45"/>
                      <a:pt x="21" y="44"/>
                      <a:pt x="22" y="4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2"/>
                      <a:pt x="30" y="22"/>
                      <a:pt x="31" y="22"/>
                    </a:cubicBezTo>
                    <a:cubicBezTo>
                      <a:pt x="31" y="22"/>
                      <a:pt x="32" y="22"/>
                      <a:pt x="32" y="22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0"/>
                      <a:pt x="49" y="10"/>
                      <a:pt x="50" y="10"/>
                    </a:cubicBezTo>
                    <a:cubicBezTo>
                      <a:pt x="51" y="10"/>
                      <a:pt x="52" y="12"/>
                      <a:pt x="51" y="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DC5B1354-8288-4FCE-8C91-2CBAF10D45F1}"/>
                </a:ext>
              </a:extLst>
            </p:cNvPr>
            <p:cNvGrpSpPr/>
            <p:nvPr/>
          </p:nvGrpSpPr>
          <p:grpSpPr>
            <a:xfrm>
              <a:off x="6041413" y="3648102"/>
              <a:ext cx="203415" cy="139792"/>
              <a:chOff x="8440738" y="2917826"/>
              <a:chExt cx="360363" cy="247650"/>
            </a:xfrm>
          </p:grpSpPr>
          <p:sp>
            <p:nvSpPr>
              <p:cNvPr id="40" name="Freeform 61">
                <a:extLst>
                  <a:ext uri="{FF2B5EF4-FFF2-40B4-BE49-F238E27FC236}">
                    <a16:creationId xmlns="" xmlns:a16="http://schemas.microsoft.com/office/drawing/2014/main" id="{1834883F-7C18-476A-8EB3-587D1AA0F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0738" y="3022601"/>
                <a:ext cx="88900" cy="142875"/>
              </a:xfrm>
              <a:custGeom>
                <a:avLst/>
                <a:gdLst>
                  <a:gd name="T0" fmla="*/ 0 w 24"/>
                  <a:gd name="T1" fmla="*/ 14 h 38"/>
                  <a:gd name="T2" fmla="*/ 4 w 24"/>
                  <a:gd name="T3" fmla="*/ 22 h 38"/>
                  <a:gd name="T4" fmla="*/ 4 w 24"/>
                  <a:gd name="T5" fmla="*/ 38 h 38"/>
                  <a:gd name="T6" fmla="*/ 20 w 24"/>
                  <a:gd name="T7" fmla="*/ 38 h 38"/>
                  <a:gd name="T8" fmla="*/ 20 w 24"/>
                  <a:gd name="T9" fmla="*/ 22 h 38"/>
                  <a:gd name="T10" fmla="*/ 24 w 24"/>
                  <a:gd name="T11" fmla="*/ 14 h 38"/>
                  <a:gd name="T12" fmla="*/ 24 w 24"/>
                  <a:gd name="T13" fmla="*/ 0 h 38"/>
                  <a:gd name="T14" fmla="*/ 0 w 24"/>
                  <a:gd name="T15" fmla="*/ 0 h 38"/>
                  <a:gd name="T16" fmla="*/ 0 w 24"/>
                  <a:gd name="T17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8">
                    <a:moveTo>
                      <a:pt x="0" y="14"/>
                    </a:moveTo>
                    <a:cubicBezTo>
                      <a:pt x="0" y="18"/>
                      <a:pt x="1" y="21"/>
                      <a:pt x="4" y="22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3" y="21"/>
                      <a:pt x="24" y="18"/>
                      <a:pt x="24" y="1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Freeform 62">
                <a:extLst>
                  <a:ext uri="{FF2B5EF4-FFF2-40B4-BE49-F238E27FC236}">
                    <a16:creationId xmlns="" xmlns:a16="http://schemas.microsoft.com/office/drawing/2014/main" id="{6F957C79-035C-4FE0-A8A4-C79B9F068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0613" y="3022601"/>
                <a:ext cx="90488" cy="142875"/>
              </a:xfrm>
              <a:custGeom>
                <a:avLst/>
                <a:gdLst>
                  <a:gd name="T0" fmla="*/ 0 w 24"/>
                  <a:gd name="T1" fmla="*/ 0 h 38"/>
                  <a:gd name="T2" fmla="*/ 0 w 24"/>
                  <a:gd name="T3" fmla="*/ 14 h 38"/>
                  <a:gd name="T4" fmla="*/ 4 w 24"/>
                  <a:gd name="T5" fmla="*/ 22 h 38"/>
                  <a:gd name="T6" fmla="*/ 4 w 24"/>
                  <a:gd name="T7" fmla="*/ 38 h 38"/>
                  <a:gd name="T8" fmla="*/ 20 w 24"/>
                  <a:gd name="T9" fmla="*/ 38 h 38"/>
                  <a:gd name="T10" fmla="*/ 20 w 24"/>
                  <a:gd name="T11" fmla="*/ 22 h 38"/>
                  <a:gd name="T12" fmla="*/ 24 w 24"/>
                  <a:gd name="T13" fmla="*/ 14 h 38"/>
                  <a:gd name="T14" fmla="*/ 24 w 24"/>
                  <a:gd name="T15" fmla="*/ 0 h 38"/>
                  <a:gd name="T16" fmla="*/ 0 w 24"/>
                  <a:gd name="T1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8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8"/>
                      <a:pt x="1" y="21"/>
                      <a:pt x="4" y="22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3" y="21"/>
                      <a:pt x="24" y="18"/>
                      <a:pt x="24" y="14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Oval 64">
                <a:extLst>
                  <a:ext uri="{FF2B5EF4-FFF2-40B4-BE49-F238E27FC236}">
                    <a16:creationId xmlns="" xmlns:a16="http://schemas.microsoft.com/office/drawing/2014/main" id="{BE517AD3-53E2-423C-BD0C-FA29971F1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4900" y="2947988"/>
                <a:ext cx="60325" cy="6032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Oval 65">
                <a:extLst>
                  <a:ext uri="{FF2B5EF4-FFF2-40B4-BE49-F238E27FC236}">
                    <a16:creationId xmlns="" xmlns:a16="http://schemas.microsoft.com/office/drawing/2014/main" id="{04B915D0-99A1-4BF7-BFFC-FA505EBA7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5025" y="2947988"/>
                <a:ext cx="60325" cy="6032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Oval 66">
                <a:extLst>
                  <a:ext uri="{FF2B5EF4-FFF2-40B4-BE49-F238E27FC236}">
                    <a16:creationId xmlns="" xmlns:a16="http://schemas.microsoft.com/office/drawing/2014/main" id="{F25ECDDB-7683-4CC1-AA5F-31EE48294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5675" y="2917826"/>
                <a:ext cx="90488" cy="9048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="" xmlns:a16="http://schemas.microsoft.com/office/drawing/2014/main" id="{D26ABAE5-A475-4A28-8068-DBDF3D8E6864}"/>
                </a:ext>
              </a:extLst>
            </p:cNvPr>
            <p:cNvGrpSpPr/>
            <p:nvPr/>
          </p:nvGrpSpPr>
          <p:grpSpPr>
            <a:xfrm>
              <a:off x="7509724" y="3635574"/>
              <a:ext cx="198935" cy="203416"/>
              <a:chOff x="2678113" y="5054601"/>
              <a:chExt cx="352425" cy="360362"/>
            </a:xfrm>
          </p:grpSpPr>
          <p:sp>
            <p:nvSpPr>
              <p:cNvPr id="47" name="Freeform 109">
                <a:extLst>
                  <a:ext uri="{FF2B5EF4-FFF2-40B4-BE49-F238E27FC236}">
                    <a16:creationId xmlns="" xmlns:a16="http://schemas.microsoft.com/office/drawing/2014/main" id="{629B0D75-447D-4979-9BDD-C278552D8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100" y="5084763"/>
                <a:ext cx="168275" cy="165100"/>
              </a:xfrm>
              <a:custGeom>
                <a:avLst/>
                <a:gdLst>
                  <a:gd name="T0" fmla="*/ 32 w 45"/>
                  <a:gd name="T1" fmla="*/ 22 h 44"/>
                  <a:gd name="T2" fmla="*/ 36 w 45"/>
                  <a:gd name="T3" fmla="*/ 18 h 44"/>
                  <a:gd name="T4" fmla="*/ 45 w 45"/>
                  <a:gd name="T5" fmla="*/ 18 h 44"/>
                  <a:gd name="T6" fmla="*/ 27 w 45"/>
                  <a:gd name="T7" fmla="*/ 0 h 44"/>
                  <a:gd name="T8" fmla="*/ 27 w 45"/>
                  <a:gd name="T9" fmla="*/ 9 h 44"/>
                  <a:gd name="T10" fmla="*/ 23 w 45"/>
                  <a:gd name="T11" fmla="*/ 13 h 44"/>
                  <a:gd name="T12" fmla="*/ 19 w 45"/>
                  <a:gd name="T13" fmla="*/ 9 h 44"/>
                  <a:gd name="T14" fmla="*/ 19 w 45"/>
                  <a:gd name="T15" fmla="*/ 0 h 44"/>
                  <a:gd name="T16" fmla="*/ 2 w 45"/>
                  <a:gd name="T17" fmla="*/ 13 h 44"/>
                  <a:gd name="T18" fmla="*/ 1 w 45"/>
                  <a:gd name="T19" fmla="*/ 16 h 44"/>
                  <a:gd name="T20" fmla="*/ 0 w 45"/>
                  <a:gd name="T21" fmla="*/ 22 h 44"/>
                  <a:gd name="T22" fmla="*/ 0 w 45"/>
                  <a:gd name="T23" fmla="*/ 24 h 44"/>
                  <a:gd name="T24" fmla="*/ 11 w 45"/>
                  <a:gd name="T25" fmla="*/ 24 h 44"/>
                  <a:gd name="T26" fmla="*/ 11 w 45"/>
                  <a:gd name="T27" fmla="*/ 30 h 44"/>
                  <a:gd name="T28" fmla="*/ 10 w 45"/>
                  <a:gd name="T29" fmla="*/ 41 h 44"/>
                  <a:gd name="T30" fmla="*/ 19 w 45"/>
                  <a:gd name="T31" fmla="*/ 44 h 44"/>
                  <a:gd name="T32" fmla="*/ 19 w 45"/>
                  <a:gd name="T33" fmla="*/ 35 h 44"/>
                  <a:gd name="T34" fmla="*/ 23 w 45"/>
                  <a:gd name="T35" fmla="*/ 31 h 44"/>
                  <a:gd name="T36" fmla="*/ 27 w 45"/>
                  <a:gd name="T37" fmla="*/ 35 h 44"/>
                  <a:gd name="T38" fmla="*/ 27 w 45"/>
                  <a:gd name="T39" fmla="*/ 44 h 44"/>
                  <a:gd name="T40" fmla="*/ 45 w 45"/>
                  <a:gd name="T41" fmla="*/ 26 h 44"/>
                  <a:gd name="T42" fmla="*/ 36 w 45"/>
                  <a:gd name="T43" fmla="*/ 26 h 44"/>
                  <a:gd name="T44" fmla="*/ 32 w 45"/>
                  <a:gd name="T4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" h="44">
                    <a:moveTo>
                      <a:pt x="32" y="22"/>
                    </a:moveTo>
                    <a:cubicBezTo>
                      <a:pt x="32" y="20"/>
                      <a:pt x="34" y="18"/>
                      <a:pt x="36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4" y="9"/>
                      <a:pt x="36" y="1"/>
                      <a:pt x="27" y="0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11"/>
                      <a:pt x="25" y="13"/>
                      <a:pt x="23" y="13"/>
                    </a:cubicBezTo>
                    <a:cubicBezTo>
                      <a:pt x="21" y="13"/>
                      <a:pt x="19" y="11"/>
                      <a:pt x="19" y="9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2" y="1"/>
                      <a:pt x="6" y="6"/>
                      <a:pt x="2" y="13"/>
                    </a:cubicBezTo>
                    <a:cubicBezTo>
                      <a:pt x="2" y="14"/>
                      <a:pt x="2" y="15"/>
                      <a:pt x="1" y="16"/>
                    </a:cubicBezTo>
                    <a:cubicBezTo>
                      <a:pt x="1" y="18"/>
                      <a:pt x="0" y="20"/>
                      <a:pt x="0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4"/>
                      <a:pt x="11" y="37"/>
                      <a:pt x="10" y="41"/>
                    </a:cubicBezTo>
                    <a:cubicBezTo>
                      <a:pt x="13" y="42"/>
                      <a:pt x="16" y="44"/>
                      <a:pt x="19" y="44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3"/>
                      <a:pt x="21" y="31"/>
                      <a:pt x="23" y="31"/>
                    </a:cubicBezTo>
                    <a:cubicBezTo>
                      <a:pt x="25" y="31"/>
                      <a:pt x="27" y="33"/>
                      <a:pt x="27" y="35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36" y="43"/>
                      <a:pt x="44" y="35"/>
                      <a:pt x="45" y="26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4" y="26"/>
                      <a:pt x="32" y="24"/>
                      <a:pt x="32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Oval 110">
                <a:extLst>
                  <a:ext uri="{FF2B5EF4-FFF2-40B4-BE49-F238E27FC236}">
                    <a16:creationId xmlns="" xmlns:a16="http://schemas.microsoft.com/office/drawing/2014/main" id="{F9DAF6D8-1493-46AE-88E6-A518050A6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5054601"/>
                <a:ext cx="119063" cy="11906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Freeform 111">
                <a:extLst>
                  <a:ext uri="{FF2B5EF4-FFF2-40B4-BE49-F238E27FC236}">
                    <a16:creationId xmlns="" xmlns:a16="http://schemas.microsoft.com/office/drawing/2014/main" id="{10142C26-C904-48BC-A0E7-CF8D4BACF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113" y="5189538"/>
                <a:ext cx="179388" cy="225425"/>
              </a:xfrm>
              <a:custGeom>
                <a:avLst/>
                <a:gdLst>
                  <a:gd name="T0" fmla="*/ 28 w 48"/>
                  <a:gd name="T1" fmla="*/ 0 h 60"/>
                  <a:gd name="T2" fmla="*/ 30 w 48"/>
                  <a:gd name="T3" fmla="*/ 27 h 60"/>
                  <a:gd name="T4" fmla="*/ 24 w 48"/>
                  <a:gd name="T5" fmla="*/ 33 h 60"/>
                  <a:gd name="T6" fmla="*/ 18 w 48"/>
                  <a:gd name="T7" fmla="*/ 27 h 60"/>
                  <a:gd name="T8" fmla="*/ 20 w 48"/>
                  <a:gd name="T9" fmla="*/ 0 h 60"/>
                  <a:gd name="T10" fmla="*/ 0 w 48"/>
                  <a:gd name="T11" fmla="*/ 0 h 60"/>
                  <a:gd name="T12" fmla="*/ 0 w 48"/>
                  <a:gd name="T13" fmla="*/ 2 h 60"/>
                  <a:gd name="T14" fmla="*/ 14 w 48"/>
                  <a:gd name="T15" fmla="*/ 33 h 60"/>
                  <a:gd name="T16" fmla="*/ 14 w 48"/>
                  <a:gd name="T17" fmla="*/ 60 h 60"/>
                  <a:gd name="T18" fmla="*/ 34 w 48"/>
                  <a:gd name="T19" fmla="*/ 60 h 60"/>
                  <a:gd name="T20" fmla="*/ 34 w 48"/>
                  <a:gd name="T21" fmla="*/ 33 h 60"/>
                  <a:gd name="T22" fmla="*/ 48 w 48"/>
                  <a:gd name="T23" fmla="*/ 2 h 60"/>
                  <a:gd name="T24" fmla="*/ 48 w 48"/>
                  <a:gd name="T25" fmla="*/ 0 h 60"/>
                  <a:gd name="T26" fmla="*/ 28 w 48"/>
                  <a:gd name="T2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60">
                    <a:moveTo>
                      <a:pt x="28" y="0"/>
                    </a:moveTo>
                    <a:cubicBezTo>
                      <a:pt x="30" y="27"/>
                      <a:pt x="30" y="27"/>
                      <a:pt x="30" y="27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6"/>
                      <a:pt x="5" y="27"/>
                      <a:pt x="14" y="3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43" y="27"/>
                      <a:pt x="48" y="16"/>
                      <a:pt x="48" y="2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Freeform 112">
                <a:extLst>
                  <a:ext uri="{FF2B5EF4-FFF2-40B4-BE49-F238E27FC236}">
                    <a16:creationId xmlns="" xmlns:a16="http://schemas.microsoft.com/office/drawing/2014/main" id="{CEC4BE98-2F51-4B96-A698-2105D1F01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5054601"/>
                <a:ext cx="14288" cy="71438"/>
              </a:xfrm>
              <a:custGeom>
                <a:avLst/>
                <a:gdLst>
                  <a:gd name="T0" fmla="*/ 2 w 4"/>
                  <a:gd name="T1" fmla="*/ 19 h 19"/>
                  <a:gd name="T2" fmla="*/ 0 w 4"/>
                  <a:gd name="T3" fmla="*/ 17 h 19"/>
                  <a:gd name="T4" fmla="*/ 0 w 4"/>
                  <a:gd name="T5" fmla="*/ 2 h 19"/>
                  <a:gd name="T6" fmla="*/ 2 w 4"/>
                  <a:gd name="T7" fmla="*/ 0 h 19"/>
                  <a:gd name="T8" fmla="*/ 4 w 4"/>
                  <a:gd name="T9" fmla="*/ 2 h 19"/>
                  <a:gd name="T10" fmla="*/ 4 w 4"/>
                  <a:gd name="T11" fmla="*/ 17 h 19"/>
                  <a:gd name="T12" fmla="*/ 2 w 4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9">
                    <a:moveTo>
                      <a:pt x="2" y="19"/>
                    </a:moveTo>
                    <a:cubicBezTo>
                      <a:pt x="1" y="19"/>
                      <a:pt x="0" y="18"/>
                      <a:pt x="0" y="1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8"/>
                      <a:pt x="3" y="19"/>
                      <a:pt x="2" y="1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Freeform 113">
                <a:extLst>
                  <a:ext uri="{FF2B5EF4-FFF2-40B4-BE49-F238E27FC236}">
                    <a16:creationId xmlns="" xmlns:a16="http://schemas.microsoft.com/office/drawing/2014/main" id="{4494D98A-416A-4CD7-825A-FD738B4040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5208588"/>
                <a:ext cx="14288" cy="71438"/>
              </a:xfrm>
              <a:custGeom>
                <a:avLst/>
                <a:gdLst>
                  <a:gd name="T0" fmla="*/ 2 w 4"/>
                  <a:gd name="T1" fmla="*/ 19 h 19"/>
                  <a:gd name="T2" fmla="*/ 0 w 4"/>
                  <a:gd name="T3" fmla="*/ 17 h 19"/>
                  <a:gd name="T4" fmla="*/ 0 w 4"/>
                  <a:gd name="T5" fmla="*/ 2 h 19"/>
                  <a:gd name="T6" fmla="*/ 2 w 4"/>
                  <a:gd name="T7" fmla="*/ 0 h 19"/>
                  <a:gd name="T8" fmla="*/ 4 w 4"/>
                  <a:gd name="T9" fmla="*/ 2 h 19"/>
                  <a:gd name="T10" fmla="*/ 4 w 4"/>
                  <a:gd name="T11" fmla="*/ 17 h 19"/>
                  <a:gd name="T12" fmla="*/ 2 w 4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9">
                    <a:moveTo>
                      <a:pt x="2" y="19"/>
                    </a:moveTo>
                    <a:cubicBezTo>
                      <a:pt x="1" y="19"/>
                      <a:pt x="0" y="18"/>
                      <a:pt x="0" y="1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8"/>
                      <a:pt x="3" y="19"/>
                      <a:pt x="2" y="1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Freeform 114">
                <a:extLst>
                  <a:ext uri="{FF2B5EF4-FFF2-40B4-BE49-F238E27FC236}">
                    <a16:creationId xmlns="" xmlns:a16="http://schemas.microsoft.com/office/drawing/2014/main" id="{2B06FC45-AF70-485E-85AB-E2C815AE0A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9100" y="5159376"/>
                <a:ext cx="71438" cy="14288"/>
              </a:xfrm>
              <a:custGeom>
                <a:avLst/>
                <a:gdLst>
                  <a:gd name="T0" fmla="*/ 17 w 19"/>
                  <a:gd name="T1" fmla="*/ 4 h 4"/>
                  <a:gd name="T2" fmla="*/ 2 w 19"/>
                  <a:gd name="T3" fmla="*/ 4 h 4"/>
                  <a:gd name="T4" fmla="*/ 0 w 19"/>
                  <a:gd name="T5" fmla="*/ 2 h 4"/>
                  <a:gd name="T6" fmla="*/ 2 w 19"/>
                  <a:gd name="T7" fmla="*/ 0 h 4"/>
                  <a:gd name="T8" fmla="*/ 17 w 19"/>
                  <a:gd name="T9" fmla="*/ 0 h 4"/>
                  <a:gd name="T10" fmla="*/ 19 w 19"/>
                  <a:gd name="T11" fmla="*/ 2 h 4"/>
                  <a:gd name="T12" fmla="*/ 17 w 19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4">
                    <a:moveTo>
                      <a:pt x="17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9" y="1"/>
                      <a:pt x="19" y="2"/>
                    </a:cubicBezTo>
                    <a:cubicBezTo>
                      <a:pt x="19" y="3"/>
                      <a:pt x="18" y="4"/>
                      <a:pt x="17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="" xmlns:a16="http://schemas.microsoft.com/office/drawing/2014/main" id="{1C499C2A-735F-4885-89F4-B5BE6635E22C}"/>
                </a:ext>
              </a:extLst>
            </p:cNvPr>
            <p:cNvGrpSpPr/>
            <p:nvPr/>
          </p:nvGrpSpPr>
          <p:grpSpPr>
            <a:xfrm>
              <a:off x="1661224" y="3635112"/>
              <a:ext cx="161297" cy="204311"/>
              <a:chOff x="3421063" y="2525713"/>
              <a:chExt cx="285750" cy="361950"/>
            </a:xfrm>
          </p:grpSpPr>
          <p:sp>
            <p:nvSpPr>
              <p:cNvPr id="63" name="Freeform 6">
                <a:extLst>
                  <a:ext uri="{FF2B5EF4-FFF2-40B4-BE49-F238E27FC236}">
                    <a16:creationId xmlns="" xmlns:a16="http://schemas.microsoft.com/office/drawing/2014/main" id="{3B3A74DF-64F9-4F99-A3F6-642A46C37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1713" y="2525713"/>
                <a:ext cx="165100" cy="361950"/>
              </a:xfrm>
              <a:custGeom>
                <a:avLst/>
                <a:gdLst>
                  <a:gd name="T0" fmla="*/ 42 w 44"/>
                  <a:gd name="T1" fmla="*/ 0 h 96"/>
                  <a:gd name="T2" fmla="*/ 2 w 44"/>
                  <a:gd name="T3" fmla="*/ 0 h 96"/>
                  <a:gd name="T4" fmla="*/ 0 w 44"/>
                  <a:gd name="T5" fmla="*/ 2 h 96"/>
                  <a:gd name="T6" fmla="*/ 0 w 44"/>
                  <a:gd name="T7" fmla="*/ 4 h 96"/>
                  <a:gd name="T8" fmla="*/ 4 w 44"/>
                  <a:gd name="T9" fmla="*/ 4 h 96"/>
                  <a:gd name="T10" fmla="*/ 26 w 44"/>
                  <a:gd name="T11" fmla="*/ 4 h 96"/>
                  <a:gd name="T12" fmla="*/ 28 w 44"/>
                  <a:gd name="T13" fmla="*/ 6 h 96"/>
                  <a:gd name="T14" fmla="*/ 26 w 44"/>
                  <a:gd name="T15" fmla="*/ 8 h 96"/>
                  <a:gd name="T16" fmla="*/ 0 w 44"/>
                  <a:gd name="T17" fmla="*/ 8 h 96"/>
                  <a:gd name="T18" fmla="*/ 0 w 44"/>
                  <a:gd name="T19" fmla="*/ 12 h 96"/>
                  <a:gd name="T20" fmla="*/ 18 w 44"/>
                  <a:gd name="T21" fmla="*/ 12 h 96"/>
                  <a:gd name="T22" fmla="*/ 20 w 44"/>
                  <a:gd name="T23" fmla="*/ 14 h 96"/>
                  <a:gd name="T24" fmla="*/ 18 w 44"/>
                  <a:gd name="T25" fmla="*/ 16 h 96"/>
                  <a:gd name="T26" fmla="*/ 0 w 44"/>
                  <a:gd name="T27" fmla="*/ 16 h 96"/>
                  <a:gd name="T28" fmla="*/ 0 w 44"/>
                  <a:gd name="T29" fmla="*/ 20 h 96"/>
                  <a:gd name="T30" fmla="*/ 14 w 44"/>
                  <a:gd name="T31" fmla="*/ 20 h 96"/>
                  <a:gd name="T32" fmla="*/ 16 w 44"/>
                  <a:gd name="T33" fmla="*/ 22 h 96"/>
                  <a:gd name="T34" fmla="*/ 14 w 44"/>
                  <a:gd name="T35" fmla="*/ 24 h 96"/>
                  <a:gd name="T36" fmla="*/ 0 w 44"/>
                  <a:gd name="T37" fmla="*/ 24 h 96"/>
                  <a:gd name="T38" fmla="*/ 0 w 44"/>
                  <a:gd name="T39" fmla="*/ 28 h 96"/>
                  <a:gd name="T40" fmla="*/ 14 w 44"/>
                  <a:gd name="T41" fmla="*/ 28 h 96"/>
                  <a:gd name="T42" fmla="*/ 16 w 44"/>
                  <a:gd name="T43" fmla="*/ 30 h 96"/>
                  <a:gd name="T44" fmla="*/ 16 w 44"/>
                  <a:gd name="T45" fmla="*/ 96 h 96"/>
                  <a:gd name="T46" fmla="*/ 20 w 44"/>
                  <a:gd name="T47" fmla="*/ 96 h 96"/>
                  <a:gd name="T48" fmla="*/ 20 w 44"/>
                  <a:gd name="T49" fmla="*/ 82 h 96"/>
                  <a:gd name="T50" fmla="*/ 22 w 44"/>
                  <a:gd name="T51" fmla="*/ 80 h 96"/>
                  <a:gd name="T52" fmla="*/ 34 w 44"/>
                  <a:gd name="T53" fmla="*/ 80 h 96"/>
                  <a:gd name="T54" fmla="*/ 36 w 44"/>
                  <a:gd name="T55" fmla="*/ 82 h 96"/>
                  <a:gd name="T56" fmla="*/ 36 w 44"/>
                  <a:gd name="T57" fmla="*/ 96 h 96"/>
                  <a:gd name="T58" fmla="*/ 42 w 44"/>
                  <a:gd name="T59" fmla="*/ 96 h 96"/>
                  <a:gd name="T60" fmla="*/ 44 w 44"/>
                  <a:gd name="T61" fmla="*/ 94 h 96"/>
                  <a:gd name="T62" fmla="*/ 44 w 44"/>
                  <a:gd name="T63" fmla="*/ 2 h 96"/>
                  <a:gd name="T64" fmla="*/ 42 w 44"/>
                  <a:gd name="T6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4" h="96">
                    <a:moveTo>
                      <a:pt x="4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8" y="5"/>
                      <a:pt x="28" y="6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9" y="12"/>
                      <a:pt x="20" y="13"/>
                      <a:pt x="20" y="14"/>
                    </a:cubicBezTo>
                    <a:cubicBezTo>
                      <a:pt x="20" y="15"/>
                      <a:pt x="19" y="16"/>
                      <a:pt x="18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0"/>
                      <a:pt x="16" y="21"/>
                      <a:pt x="16" y="22"/>
                    </a:cubicBezTo>
                    <a:cubicBezTo>
                      <a:pt x="16" y="23"/>
                      <a:pt x="15" y="24"/>
                      <a:pt x="14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5" y="28"/>
                      <a:pt x="16" y="29"/>
                      <a:pt x="16" y="30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1"/>
                      <a:pt x="21" y="80"/>
                      <a:pt x="22" y="80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5" y="80"/>
                      <a:pt x="36" y="81"/>
                      <a:pt x="36" y="82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42" y="96"/>
                      <a:pt x="42" y="96"/>
                      <a:pt x="42" y="96"/>
                    </a:cubicBezTo>
                    <a:cubicBezTo>
                      <a:pt x="43" y="96"/>
                      <a:pt x="44" y="95"/>
                      <a:pt x="44" y="94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Freeform 7">
                <a:extLst>
                  <a:ext uri="{FF2B5EF4-FFF2-40B4-BE49-F238E27FC236}">
                    <a16:creationId xmlns="" xmlns:a16="http://schemas.microsoft.com/office/drawing/2014/main" id="{350266DC-F69E-44A9-B2F1-A3FB038BE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1063" y="2646363"/>
                <a:ext cx="165100" cy="241300"/>
              </a:xfrm>
              <a:custGeom>
                <a:avLst/>
                <a:gdLst>
                  <a:gd name="T0" fmla="*/ 2 w 44"/>
                  <a:gd name="T1" fmla="*/ 0 h 64"/>
                  <a:gd name="T2" fmla="*/ 0 w 44"/>
                  <a:gd name="T3" fmla="*/ 2 h 64"/>
                  <a:gd name="T4" fmla="*/ 0 w 44"/>
                  <a:gd name="T5" fmla="*/ 8 h 64"/>
                  <a:gd name="T6" fmla="*/ 18 w 44"/>
                  <a:gd name="T7" fmla="*/ 8 h 64"/>
                  <a:gd name="T8" fmla="*/ 20 w 44"/>
                  <a:gd name="T9" fmla="*/ 10 h 64"/>
                  <a:gd name="T10" fmla="*/ 18 w 44"/>
                  <a:gd name="T11" fmla="*/ 12 h 64"/>
                  <a:gd name="T12" fmla="*/ 0 w 44"/>
                  <a:gd name="T13" fmla="*/ 12 h 64"/>
                  <a:gd name="T14" fmla="*/ 0 w 44"/>
                  <a:gd name="T15" fmla="*/ 16 h 64"/>
                  <a:gd name="T16" fmla="*/ 14 w 44"/>
                  <a:gd name="T17" fmla="*/ 16 h 64"/>
                  <a:gd name="T18" fmla="*/ 16 w 44"/>
                  <a:gd name="T19" fmla="*/ 18 h 64"/>
                  <a:gd name="T20" fmla="*/ 14 w 44"/>
                  <a:gd name="T21" fmla="*/ 20 h 64"/>
                  <a:gd name="T22" fmla="*/ 0 w 44"/>
                  <a:gd name="T23" fmla="*/ 20 h 64"/>
                  <a:gd name="T24" fmla="*/ 0 w 44"/>
                  <a:gd name="T25" fmla="*/ 24 h 64"/>
                  <a:gd name="T26" fmla="*/ 10 w 44"/>
                  <a:gd name="T27" fmla="*/ 24 h 64"/>
                  <a:gd name="T28" fmla="*/ 12 w 44"/>
                  <a:gd name="T29" fmla="*/ 26 h 64"/>
                  <a:gd name="T30" fmla="*/ 10 w 44"/>
                  <a:gd name="T31" fmla="*/ 28 h 64"/>
                  <a:gd name="T32" fmla="*/ 0 w 44"/>
                  <a:gd name="T33" fmla="*/ 28 h 64"/>
                  <a:gd name="T34" fmla="*/ 0 w 44"/>
                  <a:gd name="T35" fmla="*/ 62 h 64"/>
                  <a:gd name="T36" fmla="*/ 2 w 44"/>
                  <a:gd name="T37" fmla="*/ 64 h 64"/>
                  <a:gd name="T38" fmla="*/ 8 w 44"/>
                  <a:gd name="T39" fmla="*/ 64 h 64"/>
                  <a:gd name="T40" fmla="*/ 8 w 44"/>
                  <a:gd name="T41" fmla="*/ 50 h 64"/>
                  <a:gd name="T42" fmla="*/ 10 w 44"/>
                  <a:gd name="T43" fmla="*/ 48 h 64"/>
                  <a:gd name="T44" fmla="*/ 22 w 44"/>
                  <a:gd name="T45" fmla="*/ 48 h 64"/>
                  <a:gd name="T46" fmla="*/ 24 w 44"/>
                  <a:gd name="T47" fmla="*/ 50 h 64"/>
                  <a:gd name="T48" fmla="*/ 24 w 44"/>
                  <a:gd name="T49" fmla="*/ 64 h 64"/>
                  <a:gd name="T50" fmla="*/ 44 w 44"/>
                  <a:gd name="T51" fmla="*/ 64 h 64"/>
                  <a:gd name="T52" fmla="*/ 44 w 44"/>
                  <a:gd name="T53" fmla="*/ 2 h 64"/>
                  <a:gd name="T54" fmla="*/ 44 w 44"/>
                  <a:gd name="T55" fmla="*/ 0 h 64"/>
                  <a:gd name="T56" fmla="*/ 42 w 44"/>
                  <a:gd name="T57" fmla="*/ 0 h 64"/>
                  <a:gd name="T58" fmla="*/ 2 w 44"/>
                  <a:gd name="T5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4" h="64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0" y="9"/>
                      <a:pt x="20" y="10"/>
                    </a:cubicBezTo>
                    <a:cubicBezTo>
                      <a:pt x="20" y="11"/>
                      <a:pt x="19" y="12"/>
                      <a:pt x="18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6" y="17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4"/>
                      <a:pt x="12" y="25"/>
                      <a:pt x="12" y="26"/>
                    </a:cubicBezTo>
                    <a:cubicBezTo>
                      <a:pt x="12" y="27"/>
                      <a:pt x="11" y="28"/>
                      <a:pt x="1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3"/>
                      <a:pt x="1" y="64"/>
                      <a:pt x="2" y="64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49"/>
                      <a:pt x="9" y="48"/>
                      <a:pt x="10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3" y="48"/>
                      <a:pt x="24" y="49"/>
                      <a:pt x="24" y="5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D907491D-2F10-4851-B57C-59D724FB3D4F}"/>
                </a:ext>
              </a:extLst>
            </p:cNvPr>
            <p:cNvSpPr/>
            <p:nvPr/>
          </p:nvSpPr>
          <p:spPr>
            <a:xfrm>
              <a:off x="1463054" y="3456002"/>
              <a:ext cx="557662" cy="557662"/>
            </a:xfrm>
            <a:prstGeom prst="ellipse">
              <a:avLst/>
            </a:prstGeom>
            <a:ln w="12700">
              <a:solidFill>
                <a:srgbClr val="4B511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="" xmlns:a16="http://schemas.microsoft.com/office/drawing/2014/main" id="{6787456F-FAE7-4CC6-983A-7089DC74F87D}"/>
                </a:ext>
              </a:extLst>
            </p:cNvPr>
            <p:cNvSpPr/>
            <p:nvPr/>
          </p:nvSpPr>
          <p:spPr>
            <a:xfrm>
              <a:off x="2930636" y="3456002"/>
              <a:ext cx="557662" cy="557662"/>
            </a:xfrm>
            <a:prstGeom prst="ellipse">
              <a:avLst/>
            </a:prstGeom>
            <a:ln w="12700">
              <a:solidFill>
                <a:srgbClr val="4B511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="" xmlns:a16="http://schemas.microsoft.com/office/drawing/2014/main" id="{9D3983E3-82BF-4F90-8CEE-65AAF856FD35}"/>
                </a:ext>
              </a:extLst>
            </p:cNvPr>
            <p:cNvSpPr/>
            <p:nvPr/>
          </p:nvSpPr>
          <p:spPr>
            <a:xfrm>
              <a:off x="4398218" y="3456002"/>
              <a:ext cx="557662" cy="557662"/>
            </a:xfrm>
            <a:prstGeom prst="ellipse">
              <a:avLst/>
            </a:prstGeom>
            <a:ln w="12700">
              <a:solidFill>
                <a:srgbClr val="4B511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1CDB0BD5-97AD-4A6D-80F2-AD61179BA580}"/>
                </a:ext>
              </a:extLst>
            </p:cNvPr>
            <p:cNvSpPr/>
            <p:nvPr/>
          </p:nvSpPr>
          <p:spPr>
            <a:xfrm>
              <a:off x="7330360" y="3456002"/>
              <a:ext cx="557662" cy="557662"/>
            </a:xfrm>
            <a:prstGeom prst="ellipse">
              <a:avLst/>
            </a:prstGeom>
            <a:ln w="12700">
              <a:solidFill>
                <a:srgbClr val="4B511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011C060B-D438-4C6C-9E9F-AA1EF131F7A7}"/>
                </a:ext>
              </a:extLst>
            </p:cNvPr>
            <p:cNvSpPr txBox="1"/>
            <p:nvPr/>
          </p:nvSpPr>
          <p:spPr>
            <a:xfrm>
              <a:off x="5523829" y="3971902"/>
              <a:ext cx="1328193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ar-SA" sz="3600" b="1" dirty="0" smtClean="0">
                  <a:solidFill>
                    <a:srgbClr val="4B511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2014</a:t>
              </a:r>
              <a:endParaRPr lang="en-US" sz="4400" b="1" dirty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110AD021-6D1F-4B01-B537-4ACDF8973FE9}"/>
              </a:ext>
            </a:extLst>
          </p:cNvPr>
          <p:cNvSpPr txBox="1"/>
          <p:nvPr/>
        </p:nvSpPr>
        <p:spPr>
          <a:xfrm>
            <a:off x="136972" y="-106283"/>
            <a:ext cx="376543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Technology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A21B6D34-DF16-4DF1-B4A9-78F14258ED4A}"/>
              </a:ext>
            </a:extLst>
          </p:cNvPr>
          <p:cNvSpPr/>
          <p:nvPr/>
        </p:nvSpPr>
        <p:spPr>
          <a:xfrm>
            <a:off x="3603501" y="749550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0" name="Freeform: Shape 79">
            <a:extLst>
              <a:ext uri="{FF2B5EF4-FFF2-40B4-BE49-F238E27FC236}">
                <a16:creationId xmlns="" xmlns:a16="http://schemas.microsoft.com/office/drawing/2014/main" id="{73FC8AD5-1F45-4368-9120-8F9E08742CAB}"/>
              </a:ext>
            </a:extLst>
          </p:cNvPr>
          <p:cNvSpPr/>
          <p:nvPr/>
        </p:nvSpPr>
        <p:spPr>
          <a:xfrm>
            <a:off x="11046785" y="6255782"/>
            <a:ext cx="845178" cy="260228"/>
          </a:xfrm>
          <a:custGeom>
            <a:avLst/>
            <a:gdLst>
              <a:gd name="connsiteX0" fmla="*/ 1165081 w 7567987"/>
              <a:gd name="connsiteY0" fmla="*/ 0 h 2330162"/>
              <a:gd name="connsiteX1" fmla="*/ 2330162 w 7567987"/>
              <a:gd name="connsiteY1" fmla="*/ 1165081 h 2330162"/>
              <a:gd name="connsiteX2" fmla="*/ 2327544 w 7567987"/>
              <a:gd name="connsiteY2" fmla="*/ 1165081 h 2330162"/>
              <a:gd name="connsiteX3" fmla="*/ 2910085 w 7567987"/>
              <a:gd name="connsiteY3" fmla="*/ 1747622 h 2330162"/>
              <a:gd name="connsiteX4" fmla="*/ 3492626 w 7567987"/>
              <a:gd name="connsiteY4" fmla="*/ 1165081 h 2330162"/>
              <a:gd name="connsiteX5" fmla="*/ 3492822 w 7567987"/>
              <a:gd name="connsiteY5" fmla="*/ 1165081 h 2330162"/>
              <a:gd name="connsiteX6" fmla="*/ 4657903 w 7567987"/>
              <a:gd name="connsiteY6" fmla="*/ 0 h 2330162"/>
              <a:gd name="connsiteX7" fmla="*/ 5822983 w 7567987"/>
              <a:gd name="connsiteY7" fmla="*/ 1165081 h 2330162"/>
              <a:gd name="connsiteX8" fmla="*/ 5820367 w 7567987"/>
              <a:gd name="connsiteY8" fmla="*/ 1165081 h 2330162"/>
              <a:gd name="connsiteX9" fmla="*/ 6402907 w 7567987"/>
              <a:gd name="connsiteY9" fmla="*/ 1747622 h 2330162"/>
              <a:gd name="connsiteX10" fmla="*/ 6985447 w 7567987"/>
              <a:gd name="connsiteY10" fmla="*/ 1165081 h 2330162"/>
              <a:gd name="connsiteX11" fmla="*/ 7567987 w 7567987"/>
              <a:gd name="connsiteY11" fmla="*/ 1165081 h 2330162"/>
              <a:gd name="connsiteX12" fmla="*/ 6402907 w 7567987"/>
              <a:gd name="connsiteY12" fmla="*/ 2330162 h 2330162"/>
              <a:gd name="connsiteX13" fmla="*/ 5237827 w 7567987"/>
              <a:gd name="connsiteY13" fmla="*/ 1165081 h 2330162"/>
              <a:gd name="connsiteX14" fmla="*/ 5240443 w 7567987"/>
              <a:gd name="connsiteY14" fmla="*/ 1165081 h 2330162"/>
              <a:gd name="connsiteX15" fmla="*/ 4657903 w 7567987"/>
              <a:gd name="connsiteY15" fmla="*/ 582540 h 2330162"/>
              <a:gd name="connsiteX16" fmla="*/ 4075362 w 7567987"/>
              <a:gd name="connsiteY16" fmla="*/ 1165081 h 2330162"/>
              <a:gd name="connsiteX17" fmla="*/ 4075166 w 7567987"/>
              <a:gd name="connsiteY17" fmla="*/ 1165081 h 2330162"/>
              <a:gd name="connsiteX18" fmla="*/ 2910085 w 7567987"/>
              <a:gd name="connsiteY18" fmla="*/ 2330162 h 2330162"/>
              <a:gd name="connsiteX19" fmla="*/ 1745004 w 7567987"/>
              <a:gd name="connsiteY19" fmla="*/ 1165081 h 2330162"/>
              <a:gd name="connsiteX20" fmla="*/ 1747622 w 7567987"/>
              <a:gd name="connsiteY20" fmla="*/ 1165081 h 2330162"/>
              <a:gd name="connsiteX21" fmla="*/ 1165081 w 7567987"/>
              <a:gd name="connsiteY21" fmla="*/ 582540 h 2330162"/>
              <a:gd name="connsiteX22" fmla="*/ 582540 w 7567987"/>
              <a:gd name="connsiteY22" fmla="*/ 1165081 h 2330162"/>
              <a:gd name="connsiteX23" fmla="*/ 0 w 7567987"/>
              <a:gd name="connsiteY23" fmla="*/ 1165081 h 2330162"/>
              <a:gd name="connsiteX24" fmla="*/ 1165081 w 7567987"/>
              <a:gd name="connsiteY24" fmla="*/ 0 h 23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67987" h="2330162">
                <a:moveTo>
                  <a:pt x="1165081" y="0"/>
                </a:moveTo>
                <a:cubicBezTo>
                  <a:pt x="1808537" y="0"/>
                  <a:pt x="2330162" y="521625"/>
                  <a:pt x="2330162" y="1165081"/>
                </a:cubicBezTo>
                <a:lnTo>
                  <a:pt x="2327544" y="1165081"/>
                </a:lnTo>
                <a:cubicBezTo>
                  <a:pt x="2327544" y="1486810"/>
                  <a:pt x="2588356" y="1747622"/>
                  <a:pt x="2910085" y="1747622"/>
                </a:cubicBezTo>
                <a:cubicBezTo>
                  <a:pt x="3231814" y="1747622"/>
                  <a:pt x="3492626" y="1486810"/>
                  <a:pt x="3492626" y="1165081"/>
                </a:cubicBezTo>
                <a:lnTo>
                  <a:pt x="3492822" y="1165081"/>
                </a:lnTo>
                <a:cubicBezTo>
                  <a:pt x="3492822" y="521625"/>
                  <a:pt x="4014447" y="0"/>
                  <a:pt x="4657903" y="0"/>
                </a:cubicBezTo>
                <a:cubicBezTo>
                  <a:pt x="5301359" y="0"/>
                  <a:pt x="5822983" y="521625"/>
                  <a:pt x="5822983" y="1165081"/>
                </a:cubicBezTo>
                <a:lnTo>
                  <a:pt x="5820367" y="1165081"/>
                </a:lnTo>
                <a:cubicBezTo>
                  <a:pt x="5820367" y="1486810"/>
                  <a:pt x="6081179" y="1747622"/>
                  <a:pt x="6402907" y="1747622"/>
                </a:cubicBezTo>
                <a:cubicBezTo>
                  <a:pt x="6724635" y="1747622"/>
                  <a:pt x="6985447" y="1486810"/>
                  <a:pt x="6985447" y="1165081"/>
                </a:cubicBezTo>
                <a:lnTo>
                  <a:pt x="7567987" y="1165081"/>
                </a:lnTo>
                <a:cubicBezTo>
                  <a:pt x="7567987" y="1808537"/>
                  <a:pt x="7046363" y="2330162"/>
                  <a:pt x="6402907" y="2330162"/>
                </a:cubicBezTo>
                <a:cubicBezTo>
                  <a:pt x="5759451" y="2330162"/>
                  <a:pt x="5237827" y="1808537"/>
                  <a:pt x="5237827" y="1165081"/>
                </a:cubicBezTo>
                <a:lnTo>
                  <a:pt x="5240443" y="1165081"/>
                </a:lnTo>
                <a:cubicBezTo>
                  <a:pt x="5240443" y="843352"/>
                  <a:pt x="4979631" y="582540"/>
                  <a:pt x="4657903" y="582540"/>
                </a:cubicBezTo>
                <a:cubicBezTo>
                  <a:pt x="4336174" y="582540"/>
                  <a:pt x="4075362" y="843352"/>
                  <a:pt x="4075362" y="1165081"/>
                </a:cubicBezTo>
                <a:lnTo>
                  <a:pt x="4075166" y="1165081"/>
                </a:lnTo>
                <a:cubicBezTo>
                  <a:pt x="4075166" y="1808537"/>
                  <a:pt x="3553541" y="2330162"/>
                  <a:pt x="2910085" y="2330162"/>
                </a:cubicBezTo>
                <a:cubicBezTo>
                  <a:pt x="2266629" y="2330162"/>
                  <a:pt x="1745004" y="1808537"/>
                  <a:pt x="1745004" y="1165081"/>
                </a:cubicBezTo>
                <a:lnTo>
                  <a:pt x="1747622" y="1165081"/>
                </a:lnTo>
                <a:cubicBezTo>
                  <a:pt x="1747622" y="843352"/>
                  <a:pt x="1486810" y="582540"/>
                  <a:pt x="1165081" y="582540"/>
                </a:cubicBezTo>
                <a:cubicBezTo>
                  <a:pt x="843352" y="582540"/>
                  <a:pt x="582540" y="843352"/>
                  <a:pt x="582540" y="1165081"/>
                </a:cubicBezTo>
                <a:lnTo>
                  <a:pt x="0" y="1165081"/>
                </a:lnTo>
                <a:cubicBezTo>
                  <a:pt x="0" y="521625"/>
                  <a:pt x="521625" y="0"/>
                  <a:pt x="1165081" y="0"/>
                </a:cubicBezTo>
                <a:close/>
              </a:path>
            </a:pathLst>
          </a:cu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="" xmlns:a16="http://schemas.microsoft.com/office/drawing/2014/main" id="{ECF9ED8B-5108-4489-869F-168AFE041A28}"/>
              </a:ext>
            </a:extLst>
          </p:cNvPr>
          <p:cNvSpPr/>
          <p:nvPr/>
        </p:nvSpPr>
        <p:spPr>
          <a:xfrm>
            <a:off x="7402596" y="3508946"/>
            <a:ext cx="458418" cy="45841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9D3983E3-82BF-4F90-8CEE-65AAF856FD35}"/>
              </a:ext>
            </a:extLst>
          </p:cNvPr>
          <p:cNvSpPr/>
          <p:nvPr/>
        </p:nvSpPr>
        <p:spPr>
          <a:xfrm>
            <a:off x="7352974" y="3456888"/>
            <a:ext cx="557662" cy="557662"/>
          </a:xfrm>
          <a:prstGeom prst="ellipse">
            <a:avLst/>
          </a:prstGeom>
          <a:ln w="12700">
            <a:solidFill>
              <a:srgbClr val="4B51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Freeform 6">
            <a:extLst>
              <a:ext uri="{FF2B5EF4-FFF2-40B4-BE49-F238E27FC236}">
                <a16:creationId xmlns="" xmlns:a16="http://schemas.microsoft.com/office/drawing/2014/main" id="{3B3A74DF-64F9-4F99-A3F6-642A46C379AA}"/>
              </a:ext>
            </a:extLst>
          </p:cNvPr>
          <p:cNvSpPr>
            <a:spLocks/>
          </p:cNvSpPr>
          <p:nvPr/>
        </p:nvSpPr>
        <p:spPr bwMode="auto">
          <a:xfrm>
            <a:off x="7604841" y="3627503"/>
            <a:ext cx="93194" cy="204311"/>
          </a:xfrm>
          <a:custGeom>
            <a:avLst/>
            <a:gdLst>
              <a:gd name="T0" fmla="*/ 42 w 44"/>
              <a:gd name="T1" fmla="*/ 0 h 96"/>
              <a:gd name="T2" fmla="*/ 2 w 44"/>
              <a:gd name="T3" fmla="*/ 0 h 96"/>
              <a:gd name="T4" fmla="*/ 0 w 44"/>
              <a:gd name="T5" fmla="*/ 2 h 96"/>
              <a:gd name="T6" fmla="*/ 0 w 44"/>
              <a:gd name="T7" fmla="*/ 4 h 96"/>
              <a:gd name="T8" fmla="*/ 4 w 44"/>
              <a:gd name="T9" fmla="*/ 4 h 96"/>
              <a:gd name="T10" fmla="*/ 26 w 44"/>
              <a:gd name="T11" fmla="*/ 4 h 96"/>
              <a:gd name="T12" fmla="*/ 28 w 44"/>
              <a:gd name="T13" fmla="*/ 6 h 96"/>
              <a:gd name="T14" fmla="*/ 26 w 44"/>
              <a:gd name="T15" fmla="*/ 8 h 96"/>
              <a:gd name="T16" fmla="*/ 0 w 44"/>
              <a:gd name="T17" fmla="*/ 8 h 96"/>
              <a:gd name="T18" fmla="*/ 0 w 44"/>
              <a:gd name="T19" fmla="*/ 12 h 96"/>
              <a:gd name="T20" fmla="*/ 18 w 44"/>
              <a:gd name="T21" fmla="*/ 12 h 96"/>
              <a:gd name="T22" fmla="*/ 20 w 44"/>
              <a:gd name="T23" fmla="*/ 14 h 96"/>
              <a:gd name="T24" fmla="*/ 18 w 44"/>
              <a:gd name="T25" fmla="*/ 16 h 96"/>
              <a:gd name="T26" fmla="*/ 0 w 44"/>
              <a:gd name="T27" fmla="*/ 16 h 96"/>
              <a:gd name="T28" fmla="*/ 0 w 44"/>
              <a:gd name="T29" fmla="*/ 20 h 96"/>
              <a:gd name="T30" fmla="*/ 14 w 44"/>
              <a:gd name="T31" fmla="*/ 20 h 96"/>
              <a:gd name="T32" fmla="*/ 16 w 44"/>
              <a:gd name="T33" fmla="*/ 22 h 96"/>
              <a:gd name="T34" fmla="*/ 14 w 44"/>
              <a:gd name="T35" fmla="*/ 24 h 96"/>
              <a:gd name="T36" fmla="*/ 0 w 44"/>
              <a:gd name="T37" fmla="*/ 24 h 96"/>
              <a:gd name="T38" fmla="*/ 0 w 44"/>
              <a:gd name="T39" fmla="*/ 28 h 96"/>
              <a:gd name="T40" fmla="*/ 14 w 44"/>
              <a:gd name="T41" fmla="*/ 28 h 96"/>
              <a:gd name="T42" fmla="*/ 16 w 44"/>
              <a:gd name="T43" fmla="*/ 30 h 96"/>
              <a:gd name="T44" fmla="*/ 16 w 44"/>
              <a:gd name="T45" fmla="*/ 96 h 96"/>
              <a:gd name="T46" fmla="*/ 20 w 44"/>
              <a:gd name="T47" fmla="*/ 96 h 96"/>
              <a:gd name="T48" fmla="*/ 20 w 44"/>
              <a:gd name="T49" fmla="*/ 82 h 96"/>
              <a:gd name="T50" fmla="*/ 22 w 44"/>
              <a:gd name="T51" fmla="*/ 80 h 96"/>
              <a:gd name="T52" fmla="*/ 34 w 44"/>
              <a:gd name="T53" fmla="*/ 80 h 96"/>
              <a:gd name="T54" fmla="*/ 36 w 44"/>
              <a:gd name="T55" fmla="*/ 82 h 96"/>
              <a:gd name="T56" fmla="*/ 36 w 44"/>
              <a:gd name="T57" fmla="*/ 96 h 96"/>
              <a:gd name="T58" fmla="*/ 42 w 44"/>
              <a:gd name="T59" fmla="*/ 96 h 96"/>
              <a:gd name="T60" fmla="*/ 44 w 44"/>
              <a:gd name="T61" fmla="*/ 94 h 96"/>
              <a:gd name="T62" fmla="*/ 44 w 44"/>
              <a:gd name="T63" fmla="*/ 2 h 96"/>
              <a:gd name="T64" fmla="*/ 42 w 44"/>
              <a:gd name="T6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" h="96">
                <a:moveTo>
                  <a:pt x="42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0" y="4"/>
                  <a:pt x="0" y="4"/>
                </a:cubicBezTo>
                <a:cubicBezTo>
                  <a:pt x="4" y="4"/>
                  <a:pt x="4" y="4"/>
                  <a:pt x="4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7" y="4"/>
                  <a:pt x="28" y="5"/>
                  <a:pt x="28" y="6"/>
                </a:cubicBezTo>
                <a:cubicBezTo>
                  <a:pt x="28" y="7"/>
                  <a:pt x="27" y="8"/>
                  <a:pt x="26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12"/>
                  <a:pt x="0" y="12"/>
                  <a:pt x="0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9" y="12"/>
                  <a:pt x="20" y="13"/>
                  <a:pt x="20" y="14"/>
                </a:cubicBezTo>
                <a:cubicBezTo>
                  <a:pt x="20" y="15"/>
                  <a:pt x="19" y="16"/>
                  <a:pt x="18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20"/>
                  <a:pt x="0" y="20"/>
                  <a:pt x="0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5" y="20"/>
                  <a:pt x="16" y="21"/>
                  <a:pt x="16" y="22"/>
                </a:cubicBezTo>
                <a:cubicBezTo>
                  <a:pt x="16" y="23"/>
                  <a:pt x="15" y="24"/>
                  <a:pt x="14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0" y="28"/>
                  <a:pt x="0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5" y="28"/>
                  <a:pt x="16" y="29"/>
                  <a:pt x="16" y="30"/>
                </a:cubicBezTo>
                <a:cubicBezTo>
                  <a:pt x="16" y="96"/>
                  <a:pt x="16" y="96"/>
                  <a:pt x="16" y="96"/>
                </a:cubicBezTo>
                <a:cubicBezTo>
                  <a:pt x="20" y="96"/>
                  <a:pt x="20" y="96"/>
                  <a:pt x="20" y="96"/>
                </a:cubicBezTo>
                <a:cubicBezTo>
                  <a:pt x="20" y="82"/>
                  <a:pt x="20" y="82"/>
                  <a:pt x="20" y="82"/>
                </a:cubicBezTo>
                <a:cubicBezTo>
                  <a:pt x="20" y="81"/>
                  <a:pt x="21" y="80"/>
                  <a:pt x="22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5" y="80"/>
                  <a:pt x="36" y="81"/>
                  <a:pt x="36" y="82"/>
                </a:cubicBezTo>
                <a:cubicBezTo>
                  <a:pt x="36" y="96"/>
                  <a:pt x="36" y="96"/>
                  <a:pt x="36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43" y="96"/>
                  <a:pt x="44" y="95"/>
                  <a:pt x="44" y="94"/>
                </a:cubicBezTo>
                <a:cubicBezTo>
                  <a:pt x="44" y="2"/>
                  <a:pt x="44" y="2"/>
                  <a:pt x="44" y="2"/>
                </a:cubicBezTo>
                <a:cubicBezTo>
                  <a:pt x="44" y="1"/>
                  <a:pt x="43" y="0"/>
                  <a:pt x="4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id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Freeform 7">
            <a:extLst>
              <a:ext uri="{FF2B5EF4-FFF2-40B4-BE49-F238E27FC236}">
                <a16:creationId xmlns="" xmlns:a16="http://schemas.microsoft.com/office/drawing/2014/main" id="{350266DC-F69E-44A9-B2F1-A3FB038BE066}"/>
              </a:ext>
            </a:extLst>
          </p:cNvPr>
          <p:cNvSpPr>
            <a:spLocks/>
          </p:cNvSpPr>
          <p:nvPr/>
        </p:nvSpPr>
        <p:spPr bwMode="auto">
          <a:xfrm>
            <a:off x="7536738" y="3695607"/>
            <a:ext cx="93194" cy="136207"/>
          </a:xfrm>
          <a:custGeom>
            <a:avLst/>
            <a:gdLst>
              <a:gd name="T0" fmla="*/ 2 w 44"/>
              <a:gd name="T1" fmla="*/ 0 h 64"/>
              <a:gd name="T2" fmla="*/ 0 w 44"/>
              <a:gd name="T3" fmla="*/ 2 h 64"/>
              <a:gd name="T4" fmla="*/ 0 w 44"/>
              <a:gd name="T5" fmla="*/ 8 h 64"/>
              <a:gd name="T6" fmla="*/ 18 w 44"/>
              <a:gd name="T7" fmla="*/ 8 h 64"/>
              <a:gd name="T8" fmla="*/ 20 w 44"/>
              <a:gd name="T9" fmla="*/ 10 h 64"/>
              <a:gd name="T10" fmla="*/ 18 w 44"/>
              <a:gd name="T11" fmla="*/ 12 h 64"/>
              <a:gd name="T12" fmla="*/ 0 w 44"/>
              <a:gd name="T13" fmla="*/ 12 h 64"/>
              <a:gd name="T14" fmla="*/ 0 w 44"/>
              <a:gd name="T15" fmla="*/ 16 h 64"/>
              <a:gd name="T16" fmla="*/ 14 w 44"/>
              <a:gd name="T17" fmla="*/ 16 h 64"/>
              <a:gd name="T18" fmla="*/ 16 w 44"/>
              <a:gd name="T19" fmla="*/ 18 h 64"/>
              <a:gd name="T20" fmla="*/ 14 w 44"/>
              <a:gd name="T21" fmla="*/ 20 h 64"/>
              <a:gd name="T22" fmla="*/ 0 w 44"/>
              <a:gd name="T23" fmla="*/ 20 h 64"/>
              <a:gd name="T24" fmla="*/ 0 w 44"/>
              <a:gd name="T25" fmla="*/ 24 h 64"/>
              <a:gd name="T26" fmla="*/ 10 w 44"/>
              <a:gd name="T27" fmla="*/ 24 h 64"/>
              <a:gd name="T28" fmla="*/ 12 w 44"/>
              <a:gd name="T29" fmla="*/ 26 h 64"/>
              <a:gd name="T30" fmla="*/ 10 w 44"/>
              <a:gd name="T31" fmla="*/ 28 h 64"/>
              <a:gd name="T32" fmla="*/ 0 w 44"/>
              <a:gd name="T33" fmla="*/ 28 h 64"/>
              <a:gd name="T34" fmla="*/ 0 w 44"/>
              <a:gd name="T35" fmla="*/ 62 h 64"/>
              <a:gd name="T36" fmla="*/ 2 w 44"/>
              <a:gd name="T37" fmla="*/ 64 h 64"/>
              <a:gd name="T38" fmla="*/ 8 w 44"/>
              <a:gd name="T39" fmla="*/ 64 h 64"/>
              <a:gd name="T40" fmla="*/ 8 w 44"/>
              <a:gd name="T41" fmla="*/ 50 h 64"/>
              <a:gd name="T42" fmla="*/ 10 w 44"/>
              <a:gd name="T43" fmla="*/ 48 h 64"/>
              <a:gd name="T44" fmla="*/ 22 w 44"/>
              <a:gd name="T45" fmla="*/ 48 h 64"/>
              <a:gd name="T46" fmla="*/ 24 w 44"/>
              <a:gd name="T47" fmla="*/ 50 h 64"/>
              <a:gd name="T48" fmla="*/ 24 w 44"/>
              <a:gd name="T49" fmla="*/ 64 h 64"/>
              <a:gd name="T50" fmla="*/ 44 w 44"/>
              <a:gd name="T51" fmla="*/ 64 h 64"/>
              <a:gd name="T52" fmla="*/ 44 w 44"/>
              <a:gd name="T53" fmla="*/ 2 h 64"/>
              <a:gd name="T54" fmla="*/ 44 w 44"/>
              <a:gd name="T55" fmla="*/ 0 h 64"/>
              <a:gd name="T56" fmla="*/ 42 w 44"/>
              <a:gd name="T57" fmla="*/ 0 h 64"/>
              <a:gd name="T58" fmla="*/ 2 w 44"/>
              <a:gd name="T5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4" h="64">
                <a:moveTo>
                  <a:pt x="2" y="0"/>
                </a:moveTo>
                <a:cubicBezTo>
                  <a:pt x="1" y="0"/>
                  <a:pt x="0" y="1"/>
                  <a:pt x="0" y="2"/>
                </a:cubicBezTo>
                <a:cubicBezTo>
                  <a:pt x="0" y="8"/>
                  <a:pt x="0" y="8"/>
                  <a:pt x="0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9" y="8"/>
                  <a:pt x="20" y="9"/>
                  <a:pt x="20" y="10"/>
                </a:cubicBezTo>
                <a:cubicBezTo>
                  <a:pt x="20" y="11"/>
                  <a:pt x="19" y="12"/>
                  <a:pt x="18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6"/>
                  <a:pt x="0" y="16"/>
                  <a:pt x="0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6" y="17"/>
                  <a:pt x="16" y="18"/>
                </a:cubicBezTo>
                <a:cubicBezTo>
                  <a:pt x="16" y="19"/>
                  <a:pt x="15" y="20"/>
                  <a:pt x="14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4"/>
                  <a:pt x="0" y="24"/>
                  <a:pt x="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1" y="24"/>
                  <a:pt x="12" y="25"/>
                  <a:pt x="12" y="26"/>
                </a:cubicBezTo>
                <a:cubicBezTo>
                  <a:pt x="12" y="27"/>
                  <a:pt x="11" y="28"/>
                  <a:pt x="1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3"/>
                  <a:pt x="1" y="64"/>
                  <a:pt x="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50"/>
                  <a:pt x="8" y="50"/>
                  <a:pt x="8" y="50"/>
                </a:cubicBezTo>
                <a:cubicBezTo>
                  <a:pt x="8" y="49"/>
                  <a:pt x="9" y="48"/>
                  <a:pt x="10" y="48"/>
                </a:cubicBezTo>
                <a:cubicBezTo>
                  <a:pt x="22" y="48"/>
                  <a:pt x="22" y="48"/>
                  <a:pt x="22" y="48"/>
                </a:cubicBezTo>
                <a:cubicBezTo>
                  <a:pt x="23" y="48"/>
                  <a:pt x="24" y="49"/>
                  <a:pt x="24" y="50"/>
                </a:cubicBezTo>
                <a:cubicBezTo>
                  <a:pt x="24" y="64"/>
                  <a:pt x="24" y="64"/>
                  <a:pt x="24" y="64"/>
                </a:cubicBezTo>
                <a:cubicBezTo>
                  <a:pt x="44" y="64"/>
                  <a:pt x="44" y="64"/>
                  <a:pt x="44" y="64"/>
                </a:cubicBezTo>
                <a:cubicBezTo>
                  <a:pt x="44" y="2"/>
                  <a:pt x="44" y="2"/>
                  <a:pt x="44" y="2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2" y="0"/>
                  <a:pt x="42" y="0"/>
                </a:cubicBezTo>
                <a:lnTo>
                  <a:pt x="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id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A11E1827-C2DE-412D-A1A8-C6D23C1027D0}"/>
              </a:ext>
            </a:extLst>
          </p:cNvPr>
          <p:cNvSpPr txBox="1"/>
          <p:nvPr/>
        </p:nvSpPr>
        <p:spPr>
          <a:xfrm>
            <a:off x="8420847" y="4053232"/>
            <a:ext cx="1461425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Deep learning</a:t>
            </a:r>
            <a:endParaRPr lang="id-ID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848039A8-B6F7-4086-9316-010B406D6AA1}"/>
              </a:ext>
            </a:extLst>
          </p:cNvPr>
          <p:cNvSpPr txBox="1"/>
          <p:nvPr/>
        </p:nvSpPr>
        <p:spPr>
          <a:xfrm>
            <a:off x="8077907" y="4719898"/>
            <a:ext cx="2230909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After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the speed of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CPUs had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increased significantly</a:t>
            </a:r>
            <a:endParaRPr lang="id-ID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335AF259-6FCC-4486-A4D1-F1EB59FAE47C}"/>
              </a:ext>
            </a:extLst>
          </p:cNvPr>
          <p:cNvSpPr/>
          <p:nvPr/>
        </p:nvSpPr>
        <p:spPr>
          <a:xfrm>
            <a:off x="1703260" y="939981"/>
            <a:ext cx="4596061" cy="1917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SeqtoSeq</a:t>
            </a:r>
            <a:r>
              <a:rPr lang="ar-SA" dirty="0" smtClean="0">
                <a:solidFill>
                  <a:schemeClr val="tx1"/>
                </a:solidFill>
              </a:rPr>
              <a:t> ) </a:t>
            </a:r>
            <a:r>
              <a:rPr lang="en-US" dirty="0" smtClean="0">
                <a:solidFill>
                  <a:schemeClr val="tx1"/>
                </a:solidFill>
              </a:rPr>
              <a:t>encoder – decoder Approach 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encoder</a:t>
            </a:r>
            <a:r>
              <a:rPr lang="ar-SA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map input sequence to a fixed- size vector</a:t>
            </a:r>
            <a:endParaRPr lang="ar-SA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decoder maps the vector to the target sequence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335AF259-6FCC-4486-A4D1-F1EB59FAE47C}"/>
              </a:ext>
            </a:extLst>
          </p:cNvPr>
          <p:cNvSpPr/>
          <p:nvPr/>
        </p:nvSpPr>
        <p:spPr>
          <a:xfrm>
            <a:off x="1693904" y="2818839"/>
            <a:ext cx="4596061" cy="2991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For Example</a:t>
            </a:r>
            <a:endParaRPr lang="ar-SA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sentence “ I love to read science books”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         love    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chemeClr val="tx1"/>
                </a:solidFill>
              </a:rPr>
              <a:t>    read     science    books</a:t>
            </a:r>
            <a:endParaRPr lang="ar-SA" dirty="0" smtClean="0">
              <a:solidFill>
                <a:schemeClr val="tx1"/>
              </a:solidFill>
            </a:endParaRPr>
          </a:p>
          <a:p>
            <a:pPr marL="342900" indent="-342900">
              <a:buAutoNum type="arabicPlain" startAt="10"/>
            </a:pPr>
            <a:r>
              <a:rPr lang="ar-SA" dirty="0" smtClean="0">
                <a:solidFill>
                  <a:schemeClr val="tx1"/>
                </a:solidFill>
              </a:rPr>
              <a:t>4       </a:t>
            </a:r>
            <a:r>
              <a:rPr lang="ar-SA" dirty="0" smtClean="0">
                <a:solidFill>
                  <a:schemeClr val="tx1"/>
                </a:solidFill>
              </a:rPr>
              <a:t>15    30    </a:t>
            </a:r>
            <a:r>
              <a:rPr lang="en-US" dirty="0" smtClean="0">
                <a:solidFill>
                  <a:schemeClr val="tx1"/>
                </a:solidFill>
              </a:rPr>
              <a:t>              3            6</a:t>
            </a:r>
            <a:endParaRPr lang="en-US" dirty="0" smtClean="0">
              <a:solidFill>
                <a:schemeClr val="tx1"/>
              </a:solidFill>
            </a:endParaRPr>
          </a:p>
          <a:p>
            <a:pPr algn="r"/>
            <a:endParaRPr lang="ar-SA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word vector will be [X,Y]</a:t>
            </a:r>
            <a:endParaRPr lang="ar-SA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X= I   love   to          Y = read</a:t>
            </a:r>
          </a:p>
          <a:p>
            <a:r>
              <a:rPr lang="en-US" dirty="0">
                <a:solidFill>
                  <a:schemeClr val="tx1"/>
                </a:solidFill>
              </a:rPr>
              <a:t>X= </a:t>
            </a:r>
            <a:r>
              <a:rPr lang="en-US" dirty="0" smtClean="0">
                <a:solidFill>
                  <a:schemeClr val="tx1"/>
                </a:solidFill>
              </a:rPr>
              <a:t>love   </a:t>
            </a:r>
            <a:r>
              <a:rPr lang="en-US" dirty="0">
                <a:solidFill>
                  <a:schemeClr val="tx1"/>
                </a:solidFill>
              </a:rPr>
              <a:t>to   </a:t>
            </a:r>
            <a:r>
              <a:rPr lang="en-US" dirty="0" smtClean="0">
                <a:solidFill>
                  <a:schemeClr val="tx1"/>
                </a:solidFill>
              </a:rPr>
              <a:t>read    Y </a:t>
            </a:r>
            <a:r>
              <a:rPr lang="en-US" dirty="0">
                <a:solidFill>
                  <a:schemeClr val="tx1"/>
                </a:solidFill>
              </a:rPr>
              <a:t>= science </a:t>
            </a:r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-27710" y="2735021"/>
            <a:ext cx="1797668" cy="1850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The words will be convert to number depend on the sequence of the words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86" name="Right Arrow 85"/>
          <p:cNvSpPr/>
          <p:nvPr/>
        </p:nvSpPr>
        <p:spPr>
          <a:xfrm>
            <a:off x="-33112" y="3762891"/>
            <a:ext cx="1797668" cy="1836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The vector will be consist of X,Y depend on “ length number N”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Let N = 3 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153358" y="5423776"/>
            <a:ext cx="2214537" cy="1167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This is the Feature the Model will used </a:t>
            </a:r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394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7" grpId="0" animBg="1"/>
      <p:bldP spid="13" grpId="0" animBg="1"/>
      <p:bldP spid="86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90727"/>
            <a:ext cx="12178399" cy="2493266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="" xmlns:a16="http://schemas.microsoft.com/office/drawing/2014/main" id="{31086D44-91DB-4645-8D08-2A9B2D87D0EC}"/>
              </a:ext>
            </a:extLst>
          </p:cNvPr>
          <p:cNvGrpSpPr/>
          <p:nvPr/>
        </p:nvGrpSpPr>
        <p:grpSpPr>
          <a:xfrm>
            <a:off x="4415339" y="2195966"/>
            <a:ext cx="4957386" cy="2179669"/>
            <a:chOff x="2930636" y="2165385"/>
            <a:chExt cx="4957386" cy="2179669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48039A8-B6F7-4086-9316-010B406D6AA1}"/>
                </a:ext>
              </a:extLst>
            </p:cNvPr>
            <p:cNvSpPr txBox="1"/>
            <p:nvPr/>
          </p:nvSpPr>
          <p:spPr>
            <a:xfrm>
              <a:off x="4983177" y="2165385"/>
              <a:ext cx="2526547" cy="107721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It map Input Text to output Text under </a:t>
              </a:r>
              <a:r>
                <a:rPr lang="en-US" sz="1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encoder – decoder</a:t>
              </a:r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Approach</a:t>
              </a:r>
              <a:endParaRPr lang="id-ID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I</a:t>
              </a:r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t used RNN </a:t>
              </a:r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Models</a:t>
              </a:r>
              <a:endParaRPr lang="id-ID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11E1827-C2DE-412D-A1A8-C6D23C1027D0}"/>
                </a:ext>
              </a:extLst>
            </p:cNvPr>
            <p:cNvSpPr txBox="1"/>
            <p:nvPr/>
          </p:nvSpPr>
          <p:spPr>
            <a:xfrm>
              <a:off x="5195718" y="3037289"/>
              <a:ext cx="1843726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000" b="1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SeqtoSeq</a:t>
              </a:r>
              <a:endParaRPr lang="id-ID" sz="20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175B8C08-8E87-479A-9F12-DAD2C3303F83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3453011" y="3734833"/>
              <a:ext cx="3877349" cy="2434"/>
            </a:xfrm>
            <a:prstGeom prst="line">
              <a:avLst/>
            </a:prstGeom>
            <a:ln w="12700">
              <a:solidFill>
                <a:srgbClr val="4B511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5A37DD7E-4468-45A9-AED4-6FE31B59E99F}"/>
                </a:ext>
              </a:extLst>
            </p:cNvPr>
            <p:cNvSpPr/>
            <p:nvPr/>
          </p:nvSpPr>
          <p:spPr>
            <a:xfrm>
              <a:off x="2994593" y="3508060"/>
              <a:ext cx="458418" cy="4584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ECF9ED8B-5108-4489-869F-168AFE041A28}"/>
                </a:ext>
              </a:extLst>
            </p:cNvPr>
            <p:cNvSpPr/>
            <p:nvPr/>
          </p:nvSpPr>
          <p:spPr>
            <a:xfrm>
              <a:off x="4447840" y="3508060"/>
              <a:ext cx="458418" cy="4584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26A7C399-D5A6-44B6-971C-7C03C5440848}"/>
                </a:ext>
              </a:extLst>
            </p:cNvPr>
            <p:cNvSpPr/>
            <p:nvPr/>
          </p:nvSpPr>
          <p:spPr>
            <a:xfrm>
              <a:off x="7379982" y="3508060"/>
              <a:ext cx="458418" cy="4584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7E1ACC78-CBE3-4180-B4C4-C6278447D961}"/>
                </a:ext>
              </a:extLst>
            </p:cNvPr>
            <p:cNvGrpSpPr/>
            <p:nvPr/>
          </p:nvGrpSpPr>
          <p:grpSpPr>
            <a:xfrm>
              <a:off x="4577141" y="3635560"/>
              <a:ext cx="102156" cy="203415"/>
              <a:chOff x="8447091" y="4332288"/>
              <a:chExt cx="180975" cy="360363"/>
            </a:xfrm>
          </p:grpSpPr>
          <p:sp>
            <p:nvSpPr>
              <p:cNvPr id="32" name="Oval 103">
                <a:extLst>
                  <a:ext uri="{FF2B5EF4-FFF2-40B4-BE49-F238E27FC236}">
                    <a16:creationId xmlns="" xmlns:a16="http://schemas.microsoft.com/office/drawing/2014/main" id="{3CD611FA-1EB7-41BA-87A5-D8C847EB8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77250" y="4332288"/>
                <a:ext cx="120650" cy="12065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Freeform 104">
                <a:extLst>
                  <a:ext uri="{FF2B5EF4-FFF2-40B4-BE49-F238E27FC236}">
                    <a16:creationId xmlns="" xmlns:a16="http://schemas.microsoft.com/office/drawing/2014/main" id="{64570545-5151-40A4-B51E-FE4C5E4FA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7091" y="4467226"/>
                <a:ext cx="180975" cy="225425"/>
              </a:xfrm>
              <a:custGeom>
                <a:avLst/>
                <a:gdLst>
                  <a:gd name="T0" fmla="*/ 28 w 48"/>
                  <a:gd name="T1" fmla="*/ 0 h 60"/>
                  <a:gd name="T2" fmla="*/ 30 w 48"/>
                  <a:gd name="T3" fmla="*/ 27 h 60"/>
                  <a:gd name="T4" fmla="*/ 24 w 48"/>
                  <a:gd name="T5" fmla="*/ 33 h 60"/>
                  <a:gd name="T6" fmla="*/ 18 w 48"/>
                  <a:gd name="T7" fmla="*/ 27 h 60"/>
                  <a:gd name="T8" fmla="*/ 20 w 48"/>
                  <a:gd name="T9" fmla="*/ 0 h 60"/>
                  <a:gd name="T10" fmla="*/ 0 w 48"/>
                  <a:gd name="T11" fmla="*/ 0 h 60"/>
                  <a:gd name="T12" fmla="*/ 0 w 48"/>
                  <a:gd name="T13" fmla="*/ 2 h 60"/>
                  <a:gd name="T14" fmla="*/ 14 w 48"/>
                  <a:gd name="T15" fmla="*/ 33 h 60"/>
                  <a:gd name="T16" fmla="*/ 14 w 48"/>
                  <a:gd name="T17" fmla="*/ 60 h 60"/>
                  <a:gd name="T18" fmla="*/ 34 w 48"/>
                  <a:gd name="T19" fmla="*/ 60 h 60"/>
                  <a:gd name="T20" fmla="*/ 34 w 48"/>
                  <a:gd name="T21" fmla="*/ 33 h 60"/>
                  <a:gd name="T22" fmla="*/ 48 w 48"/>
                  <a:gd name="T23" fmla="*/ 2 h 60"/>
                  <a:gd name="T24" fmla="*/ 48 w 48"/>
                  <a:gd name="T25" fmla="*/ 0 h 60"/>
                  <a:gd name="T26" fmla="*/ 28 w 48"/>
                  <a:gd name="T2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60">
                    <a:moveTo>
                      <a:pt x="28" y="0"/>
                    </a:moveTo>
                    <a:cubicBezTo>
                      <a:pt x="30" y="27"/>
                      <a:pt x="30" y="27"/>
                      <a:pt x="30" y="27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6"/>
                      <a:pt x="5" y="27"/>
                      <a:pt x="14" y="3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43" y="27"/>
                      <a:pt x="48" y="16"/>
                      <a:pt x="48" y="2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DC5B1354-8288-4FCE-8C91-2CBAF10D45F1}"/>
                </a:ext>
              </a:extLst>
            </p:cNvPr>
            <p:cNvGrpSpPr/>
            <p:nvPr/>
          </p:nvGrpSpPr>
          <p:grpSpPr>
            <a:xfrm>
              <a:off x="6041413" y="3648102"/>
              <a:ext cx="203415" cy="139792"/>
              <a:chOff x="8440738" y="2917826"/>
              <a:chExt cx="360363" cy="247650"/>
            </a:xfrm>
          </p:grpSpPr>
          <p:sp>
            <p:nvSpPr>
              <p:cNvPr id="40" name="Freeform 61">
                <a:extLst>
                  <a:ext uri="{FF2B5EF4-FFF2-40B4-BE49-F238E27FC236}">
                    <a16:creationId xmlns="" xmlns:a16="http://schemas.microsoft.com/office/drawing/2014/main" id="{1834883F-7C18-476A-8EB3-587D1AA0F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0738" y="3022601"/>
                <a:ext cx="88900" cy="142875"/>
              </a:xfrm>
              <a:custGeom>
                <a:avLst/>
                <a:gdLst>
                  <a:gd name="T0" fmla="*/ 0 w 24"/>
                  <a:gd name="T1" fmla="*/ 14 h 38"/>
                  <a:gd name="T2" fmla="*/ 4 w 24"/>
                  <a:gd name="T3" fmla="*/ 22 h 38"/>
                  <a:gd name="T4" fmla="*/ 4 w 24"/>
                  <a:gd name="T5" fmla="*/ 38 h 38"/>
                  <a:gd name="T6" fmla="*/ 20 w 24"/>
                  <a:gd name="T7" fmla="*/ 38 h 38"/>
                  <a:gd name="T8" fmla="*/ 20 w 24"/>
                  <a:gd name="T9" fmla="*/ 22 h 38"/>
                  <a:gd name="T10" fmla="*/ 24 w 24"/>
                  <a:gd name="T11" fmla="*/ 14 h 38"/>
                  <a:gd name="T12" fmla="*/ 24 w 24"/>
                  <a:gd name="T13" fmla="*/ 0 h 38"/>
                  <a:gd name="T14" fmla="*/ 0 w 24"/>
                  <a:gd name="T15" fmla="*/ 0 h 38"/>
                  <a:gd name="T16" fmla="*/ 0 w 24"/>
                  <a:gd name="T17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8">
                    <a:moveTo>
                      <a:pt x="0" y="14"/>
                    </a:moveTo>
                    <a:cubicBezTo>
                      <a:pt x="0" y="18"/>
                      <a:pt x="1" y="21"/>
                      <a:pt x="4" y="22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3" y="21"/>
                      <a:pt x="24" y="18"/>
                      <a:pt x="24" y="1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Freeform 62">
                <a:extLst>
                  <a:ext uri="{FF2B5EF4-FFF2-40B4-BE49-F238E27FC236}">
                    <a16:creationId xmlns="" xmlns:a16="http://schemas.microsoft.com/office/drawing/2014/main" id="{6F957C79-035C-4FE0-A8A4-C79B9F068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0613" y="3022601"/>
                <a:ext cx="90488" cy="142875"/>
              </a:xfrm>
              <a:custGeom>
                <a:avLst/>
                <a:gdLst>
                  <a:gd name="T0" fmla="*/ 0 w 24"/>
                  <a:gd name="T1" fmla="*/ 0 h 38"/>
                  <a:gd name="T2" fmla="*/ 0 w 24"/>
                  <a:gd name="T3" fmla="*/ 14 h 38"/>
                  <a:gd name="T4" fmla="*/ 4 w 24"/>
                  <a:gd name="T5" fmla="*/ 22 h 38"/>
                  <a:gd name="T6" fmla="*/ 4 w 24"/>
                  <a:gd name="T7" fmla="*/ 38 h 38"/>
                  <a:gd name="T8" fmla="*/ 20 w 24"/>
                  <a:gd name="T9" fmla="*/ 38 h 38"/>
                  <a:gd name="T10" fmla="*/ 20 w 24"/>
                  <a:gd name="T11" fmla="*/ 22 h 38"/>
                  <a:gd name="T12" fmla="*/ 24 w 24"/>
                  <a:gd name="T13" fmla="*/ 14 h 38"/>
                  <a:gd name="T14" fmla="*/ 24 w 24"/>
                  <a:gd name="T15" fmla="*/ 0 h 38"/>
                  <a:gd name="T16" fmla="*/ 0 w 24"/>
                  <a:gd name="T1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8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8"/>
                      <a:pt x="1" y="21"/>
                      <a:pt x="4" y="22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3" y="21"/>
                      <a:pt x="24" y="18"/>
                      <a:pt x="24" y="14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Oval 64">
                <a:extLst>
                  <a:ext uri="{FF2B5EF4-FFF2-40B4-BE49-F238E27FC236}">
                    <a16:creationId xmlns="" xmlns:a16="http://schemas.microsoft.com/office/drawing/2014/main" id="{BE517AD3-53E2-423C-BD0C-FA29971F1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4900" y="2947988"/>
                <a:ext cx="60325" cy="6032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Oval 65">
                <a:extLst>
                  <a:ext uri="{FF2B5EF4-FFF2-40B4-BE49-F238E27FC236}">
                    <a16:creationId xmlns="" xmlns:a16="http://schemas.microsoft.com/office/drawing/2014/main" id="{04B915D0-99A1-4BF7-BFFC-FA505EBA7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5025" y="2947988"/>
                <a:ext cx="60325" cy="6032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Oval 66">
                <a:extLst>
                  <a:ext uri="{FF2B5EF4-FFF2-40B4-BE49-F238E27FC236}">
                    <a16:creationId xmlns="" xmlns:a16="http://schemas.microsoft.com/office/drawing/2014/main" id="{F25ECDDB-7683-4CC1-AA5F-31EE48294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5675" y="2917826"/>
                <a:ext cx="90488" cy="9048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="" xmlns:a16="http://schemas.microsoft.com/office/drawing/2014/main" id="{D26ABAE5-A475-4A28-8068-DBDF3D8E6864}"/>
                </a:ext>
              </a:extLst>
            </p:cNvPr>
            <p:cNvGrpSpPr/>
            <p:nvPr/>
          </p:nvGrpSpPr>
          <p:grpSpPr>
            <a:xfrm>
              <a:off x="7509724" y="3635574"/>
              <a:ext cx="198935" cy="203416"/>
              <a:chOff x="2678113" y="5054601"/>
              <a:chExt cx="352425" cy="360362"/>
            </a:xfrm>
          </p:grpSpPr>
          <p:sp>
            <p:nvSpPr>
              <p:cNvPr id="47" name="Freeform 109">
                <a:extLst>
                  <a:ext uri="{FF2B5EF4-FFF2-40B4-BE49-F238E27FC236}">
                    <a16:creationId xmlns="" xmlns:a16="http://schemas.microsoft.com/office/drawing/2014/main" id="{629B0D75-447D-4979-9BDD-C278552D8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100" y="5084763"/>
                <a:ext cx="168275" cy="165100"/>
              </a:xfrm>
              <a:custGeom>
                <a:avLst/>
                <a:gdLst>
                  <a:gd name="T0" fmla="*/ 32 w 45"/>
                  <a:gd name="T1" fmla="*/ 22 h 44"/>
                  <a:gd name="T2" fmla="*/ 36 w 45"/>
                  <a:gd name="T3" fmla="*/ 18 h 44"/>
                  <a:gd name="T4" fmla="*/ 45 w 45"/>
                  <a:gd name="T5" fmla="*/ 18 h 44"/>
                  <a:gd name="T6" fmla="*/ 27 w 45"/>
                  <a:gd name="T7" fmla="*/ 0 h 44"/>
                  <a:gd name="T8" fmla="*/ 27 w 45"/>
                  <a:gd name="T9" fmla="*/ 9 h 44"/>
                  <a:gd name="T10" fmla="*/ 23 w 45"/>
                  <a:gd name="T11" fmla="*/ 13 h 44"/>
                  <a:gd name="T12" fmla="*/ 19 w 45"/>
                  <a:gd name="T13" fmla="*/ 9 h 44"/>
                  <a:gd name="T14" fmla="*/ 19 w 45"/>
                  <a:gd name="T15" fmla="*/ 0 h 44"/>
                  <a:gd name="T16" fmla="*/ 2 w 45"/>
                  <a:gd name="T17" fmla="*/ 13 h 44"/>
                  <a:gd name="T18" fmla="*/ 1 w 45"/>
                  <a:gd name="T19" fmla="*/ 16 h 44"/>
                  <a:gd name="T20" fmla="*/ 0 w 45"/>
                  <a:gd name="T21" fmla="*/ 22 h 44"/>
                  <a:gd name="T22" fmla="*/ 0 w 45"/>
                  <a:gd name="T23" fmla="*/ 24 h 44"/>
                  <a:gd name="T24" fmla="*/ 11 w 45"/>
                  <a:gd name="T25" fmla="*/ 24 h 44"/>
                  <a:gd name="T26" fmla="*/ 11 w 45"/>
                  <a:gd name="T27" fmla="*/ 30 h 44"/>
                  <a:gd name="T28" fmla="*/ 10 w 45"/>
                  <a:gd name="T29" fmla="*/ 41 h 44"/>
                  <a:gd name="T30" fmla="*/ 19 w 45"/>
                  <a:gd name="T31" fmla="*/ 44 h 44"/>
                  <a:gd name="T32" fmla="*/ 19 w 45"/>
                  <a:gd name="T33" fmla="*/ 35 h 44"/>
                  <a:gd name="T34" fmla="*/ 23 w 45"/>
                  <a:gd name="T35" fmla="*/ 31 h 44"/>
                  <a:gd name="T36" fmla="*/ 27 w 45"/>
                  <a:gd name="T37" fmla="*/ 35 h 44"/>
                  <a:gd name="T38" fmla="*/ 27 w 45"/>
                  <a:gd name="T39" fmla="*/ 44 h 44"/>
                  <a:gd name="T40" fmla="*/ 45 w 45"/>
                  <a:gd name="T41" fmla="*/ 26 h 44"/>
                  <a:gd name="T42" fmla="*/ 36 w 45"/>
                  <a:gd name="T43" fmla="*/ 26 h 44"/>
                  <a:gd name="T44" fmla="*/ 32 w 45"/>
                  <a:gd name="T4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" h="44">
                    <a:moveTo>
                      <a:pt x="32" y="22"/>
                    </a:moveTo>
                    <a:cubicBezTo>
                      <a:pt x="32" y="20"/>
                      <a:pt x="34" y="18"/>
                      <a:pt x="36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4" y="9"/>
                      <a:pt x="36" y="1"/>
                      <a:pt x="27" y="0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11"/>
                      <a:pt x="25" y="13"/>
                      <a:pt x="23" y="13"/>
                    </a:cubicBezTo>
                    <a:cubicBezTo>
                      <a:pt x="21" y="13"/>
                      <a:pt x="19" y="11"/>
                      <a:pt x="19" y="9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2" y="1"/>
                      <a:pt x="6" y="6"/>
                      <a:pt x="2" y="13"/>
                    </a:cubicBezTo>
                    <a:cubicBezTo>
                      <a:pt x="2" y="14"/>
                      <a:pt x="2" y="15"/>
                      <a:pt x="1" y="16"/>
                    </a:cubicBezTo>
                    <a:cubicBezTo>
                      <a:pt x="1" y="18"/>
                      <a:pt x="0" y="20"/>
                      <a:pt x="0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4"/>
                      <a:pt x="11" y="37"/>
                      <a:pt x="10" y="41"/>
                    </a:cubicBezTo>
                    <a:cubicBezTo>
                      <a:pt x="13" y="42"/>
                      <a:pt x="16" y="44"/>
                      <a:pt x="19" y="44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3"/>
                      <a:pt x="21" y="31"/>
                      <a:pt x="23" y="31"/>
                    </a:cubicBezTo>
                    <a:cubicBezTo>
                      <a:pt x="25" y="31"/>
                      <a:pt x="27" y="33"/>
                      <a:pt x="27" y="35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36" y="43"/>
                      <a:pt x="44" y="35"/>
                      <a:pt x="45" y="26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4" y="26"/>
                      <a:pt x="32" y="24"/>
                      <a:pt x="32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Oval 110">
                <a:extLst>
                  <a:ext uri="{FF2B5EF4-FFF2-40B4-BE49-F238E27FC236}">
                    <a16:creationId xmlns="" xmlns:a16="http://schemas.microsoft.com/office/drawing/2014/main" id="{F9DAF6D8-1493-46AE-88E6-A518050A6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5054601"/>
                <a:ext cx="119063" cy="11906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Freeform 111">
                <a:extLst>
                  <a:ext uri="{FF2B5EF4-FFF2-40B4-BE49-F238E27FC236}">
                    <a16:creationId xmlns="" xmlns:a16="http://schemas.microsoft.com/office/drawing/2014/main" id="{10142C26-C904-48BC-A0E7-CF8D4BACF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113" y="5189538"/>
                <a:ext cx="179388" cy="225425"/>
              </a:xfrm>
              <a:custGeom>
                <a:avLst/>
                <a:gdLst>
                  <a:gd name="T0" fmla="*/ 28 w 48"/>
                  <a:gd name="T1" fmla="*/ 0 h 60"/>
                  <a:gd name="T2" fmla="*/ 30 w 48"/>
                  <a:gd name="T3" fmla="*/ 27 h 60"/>
                  <a:gd name="T4" fmla="*/ 24 w 48"/>
                  <a:gd name="T5" fmla="*/ 33 h 60"/>
                  <a:gd name="T6" fmla="*/ 18 w 48"/>
                  <a:gd name="T7" fmla="*/ 27 h 60"/>
                  <a:gd name="T8" fmla="*/ 20 w 48"/>
                  <a:gd name="T9" fmla="*/ 0 h 60"/>
                  <a:gd name="T10" fmla="*/ 0 w 48"/>
                  <a:gd name="T11" fmla="*/ 0 h 60"/>
                  <a:gd name="T12" fmla="*/ 0 w 48"/>
                  <a:gd name="T13" fmla="*/ 2 h 60"/>
                  <a:gd name="T14" fmla="*/ 14 w 48"/>
                  <a:gd name="T15" fmla="*/ 33 h 60"/>
                  <a:gd name="T16" fmla="*/ 14 w 48"/>
                  <a:gd name="T17" fmla="*/ 60 h 60"/>
                  <a:gd name="T18" fmla="*/ 34 w 48"/>
                  <a:gd name="T19" fmla="*/ 60 h 60"/>
                  <a:gd name="T20" fmla="*/ 34 w 48"/>
                  <a:gd name="T21" fmla="*/ 33 h 60"/>
                  <a:gd name="T22" fmla="*/ 48 w 48"/>
                  <a:gd name="T23" fmla="*/ 2 h 60"/>
                  <a:gd name="T24" fmla="*/ 48 w 48"/>
                  <a:gd name="T25" fmla="*/ 0 h 60"/>
                  <a:gd name="T26" fmla="*/ 28 w 48"/>
                  <a:gd name="T2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60">
                    <a:moveTo>
                      <a:pt x="28" y="0"/>
                    </a:moveTo>
                    <a:cubicBezTo>
                      <a:pt x="30" y="27"/>
                      <a:pt x="30" y="27"/>
                      <a:pt x="30" y="27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6"/>
                      <a:pt x="5" y="27"/>
                      <a:pt x="14" y="3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43" y="27"/>
                      <a:pt x="48" y="16"/>
                      <a:pt x="48" y="2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Freeform 112">
                <a:extLst>
                  <a:ext uri="{FF2B5EF4-FFF2-40B4-BE49-F238E27FC236}">
                    <a16:creationId xmlns="" xmlns:a16="http://schemas.microsoft.com/office/drawing/2014/main" id="{CEC4BE98-2F51-4B96-A698-2105D1F01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5054601"/>
                <a:ext cx="14288" cy="71438"/>
              </a:xfrm>
              <a:custGeom>
                <a:avLst/>
                <a:gdLst>
                  <a:gd name="T0" fmla="*/ 2 w 4"/>
                  <a:gd name="T1" fmla="*/ 19 h 19"/>
                  <a:gd name="T2" fmla="*/ 0 w 4"/>
                  <a:gd name="T3" fmla="*/ 17 h 19"/>
                  <a:gd name="T4" fmla="*/ 0 w 4"/>
                  <a:gd name="T5" fmla="*/ 2 h 19"/>
                  <a:gd name="T6" fmla="*/ 2 w 4"/>
                  <a:gd name="T7" fmla="*/ 0 h 19"/>
                  <a:gd name="T8" fmla="*/ 4 w 4"/>
                  <a:gd name="T9" fmla="*/ 2 h 19"/>
                  <a:gd name="T10" fmla="*/ 4 w 4"/>
                  <a:gd name="T11" fmla="*/ 17 h 19"/>
                  <a:gd name="T12" fmla="*/ 2 w 4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9">
                    <a:moveTo>
                      <a:pt x="2" y="19"/>
                    </a:moveTo>
                    <a:cubicBezTo>
                      <a:pt x="1" y="19"/>
                      <a:pt x="0" y="18"/>
                      <a:pt x="0" y="1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8"/>
                      <a:pt x="3" y="19"/>
                      <a:pt x="2" y="1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Freeform 113">
                <a:extLst>
                  <a:ext uri="{FF2B5EF4-FFF2-40B4-BE49-F238E27FC236}">
                    <a16:creationId xmlns="" xmlns:a16="http://schemas.microsoft.com/office/drawing/2014/main" id="{4494D98A-416A-4CD7-825A-FD738B4040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5208588"/>
                <a:ext cx="14288" cy="71438"/>
              </a:xfrm>
              <a:custGeom>
                <a:avLst/>
                <a:gdLst>
                  <a:gd name="T0" fmla="*/ 2 w 4"/>
                  <a:gd name="T1" fmla="*/ 19 h 19"/>
                  <a:gd name="T2" fmla="*/ 0 w 4"/>
                  <a:gd name="T3" fmla="*/ 17 h 19"/>
                  <a:gd name="T4" fmla="*/ 0 w 4"/>
                  <a:gd name="T5" fmla="*/ 2 h 19"/>
                  <a:gd name="T6" fmla="*/ 2 w 4"/>
                  <a:gd name="T7" fmla="*/ 0 h 19"/>
                  <a:gd name="T8" fmla="*/ 4 w 4"/>
                  <a:gd name="T9" fmla="*/ 2 h 19"/>
                  <a:gd name="T10" fmla="*/ 4 w 4"/>
                  <a:gd name="T11" fmla="*/ 17 h 19"/>
                  <a:gd name="T12" fmla="*/ 2 w 4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9">
                    <a:moveTo>
                      <a:pt x="2" y="19"/>
                    </a:moveTo>
                    <a:cubicBezTo>
                      <a:pt x="1" y="19"/>
                      <a:pt x="0" y="18"/>
                      <a:pt x="0" y="1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8"/>
                      <a:pt x="3" y="19"/>
                      <a:pt x="2" y="1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Freeform 114">
                <a:extLst>
                  <a:ext uri="{FF2B5EF4-FFF2-40B4-BE49-F238E27FC236}">
                    <a16:creationId xmlns="" xmlns:a16="http://schemas.microsoft.com/office/drawing/2014/main" id="{2B06FC45-AF70-485E-85AB-E2C815AE0A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9100" y="5159376"/>
                <a:ext cx="71438" cy="14288"/>
              </a:xfrm>
              <a:custGeom>
                <a:avLst/>
                <a:gdLst>
                  <a:gd name="T0" fmla="*/ 17 w 19"/>
                  <a:gd name="T1" fmla="*/ 4 h 4"/>
                  <a:gd name="T2" fmla="*/ 2 w 19"/>
                  <a:gd name="T3" fmla="*/ 4 h 4"/>
                  <a:gd name="T4" fmla="*/ 0 w 19"/>
                  <a:gd name="T5" fmla="*/ 2 h 4"/>
                  <a:gd name="T6" fmla="*/ 2 w 19"/>
                  <a:gd name="T7" fmla="*/ 0 h 4"/>
                  <a:gd name="T8" fmla="*/ 17 w 19"/>
                  <a:gd name="T9" fmla="*/ 0 h 4"/>
                  <a:gd name="T10" fmla="*/ 19 w 19"/>
                  <a:gd name="T11" fmla="*/ 2 h 4"/>
                  <a:gd name="T12" fmla="*/ 17 w 19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4">
                    <a:moveTo>
                      <a:pt x="17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9" y="1"/>
                      <a:pt x="19" y="2"/>
                    </a:cubicBezTo>
                    <a:cubicBezTo>
                      <a:pt x="19" y="3"/>
                      <a:pt x="18" y="4"/>
                      <a:pt x="17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="" xmlns:a16="http://schemas.microsoft.com/office/drawing/2014/main" id="{6787456F-FAE7-4CC6-983A-7089DC74F87D}"/>
                </a:ext>
              </a:extLst>
            </p:cNvPr>
            <p:cNvSpPr/>
            <p:nvPr/>
          </p:nvSpPr>
          <p:spPr>
            <a:xfrm>
              <a:off x="2930636" y="3456002"/>
              <a:ext cx="557662" cy="557662"/>
            </a:xfrm>
            <a:prstGeom prst="ellipse">
              <a:avLst/>
            </a:prstGeom>
            <a:ln w="12700">
              <a:solidFill>
                <a:srgbClr val="4B511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="" xmlns:a16="http://schemas.microsoft.com/office/drawing/2014/main" id="{9D3983E3-82BF-4F90-8CEE-65AAF856FD35}"/>
                </a:ext>
              </a:extLst>
            </p:cNvPr>
            <p:cNvSpPr/>
            <p:nvPr/>
          </p:nvSpPr>
          <p:spPr>
            <a:xfrm>
              <a:off x="4398218" y="3456002"/>
              <a:ext cx="557662" cy="557662"/>
            </a:xfrm>
            <a:prstGeom prst="ellipse">
              <a:avLst/>
            </a:prstGeom>
            <a:ln w="12700">
              <a:solidFill>
                <a:srgbClr val="4B511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1CDB0BD5-97AD-4A6D-80F2-AD61179BA580}"/>
                </a:ext>
              </a:extLst>
            </p:cNvPr>
            <p:cNvSpPr/>
            <p:nvPr/>
          </p:nvSpPr>
          <p:spPr>
            <a:xfrm>
              <a:off x="7330360" y="3456002"/>
              <a:ext cx="557662" cy="557662"/>
            </a:xfrm>
            <a:prstGeom prst="ellipse">
              <a:avLst/>
            </a:prstGeom>
            <a:ln w="12700">
              <a:solidFill>
                <a:srgbClr val="4B511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011C060B-D438-4C6C-9E9F-AA1EF131F7A7}"/>
                </a:ext>
              </a:extLst>
            </p:cNvPr>
            <p:cNvSpPr txBox="1"/>
            <p:nvPr/>
          </p:nvSpPr>
          <p:spPr>
            <a:xfrm>
              <a:off x="5522431" y="3944944"/>
              <a:ext cx="1328193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ar-SA" sz="2000" b="1" dirty="0" smtClean="0">
                  <a:solidFill>
                    <a:srgbClr val="4B511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2014</a:t>
              </a:r>
              <a:endParaRPr lang="en-US" sz="2800" b="1" dirty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0" name="Freeform: Shape 79">
            <a:extLst>
              <a:ext uri="{FF2B5EF4-FFF2-40B4-BE49-F238E27FC236}">
                <a16:creationId xmlns="" xmlns:a16="http://schemas.microsoft.com/office/drawing/2014/main" id="{73FC8AD5-1F45-4368-9120-8F9E08742CAB}"/>
              </a:ext>
            </a:extLst>
          </p:cNvPr>
          <p:cNvSpPr/>
          <p:nvPr/>
        </p:nvSpPr>
        <p:spPr>
          <a:xfrm>
            <a:off x="11046785" y="6255782"/>
            <a:ext cx="845178" cy="260228"/>
          </a:xfrm>
          <a:custGeom>
            <a:avLst/>
            <a:gdLst>
              <a:gd name="connsiteX0" fmla="*/ 1165081 w 7567987"/>
              <a:gd name="connsiteY0" fmla="*/ 0 h 2330162"/>
              <a:gd name="connsiteX1" fmla="*/ 2330162 w 7567987"/>
              <a:gd name="connsiteY1" fmla="*/ 1165081 h 2330162"/>
              <a:gd name="connsiteX2" fmla="*/ 2327544 w 7567987"/>
              <a:gd name="connsiteY2" fmla="*/ 1165081 h 2330162"/>
              <a:gd name="connsiteX3" fmla="*/ 2910085 w 7567987"/>
              <a:gd name="connsiteY3" fmla="*/ 1747622 h 2330162"/>
              <a:gd name="connsiteX4" fmla="*/ 3492626 w 7567987"/>
              <a:gd name="connsiteY4" fmla="*/ 1165081 h 2330162"/>
              <a:gd name="connsiteX5" fmla="*/ 3492822 w 7567987"/>
              <a:gd name="connsiteY5" fmla="*/ 1165081 h 2330162"/>
              <a:gd name="connsiteX6" fmla="*/ 4657903 w 7567987"/>
              <a:gd name="connsiteY6" fmla="*/ 0 h 2330162"/>
              <a:gd name="connsiteX7" fmla="*/ 5822983 w 7567987"/>
              <a:gd name="connsiteY7" fmla="*/ 1165081 h 2330162"/>
              <a:gd name="connsiteX8" fmla="*/ 5820367 w 7567987"/>
              <a:gd name="connsiteY8" fmla="*/ 1165081 h 2330162"/>
              <a:gd name="connsiteX9" fmla="*/ 6402907 w 7567987"/>
              <a:gd name="connsiteY9" fmla="*/ 1747622 h 2330162"/>
              <a:gd name="connsiteX10" fmla="*/ 6985447 w 7567987"/>
              <a:gd name="connsiteY10" fmla="*/ 1165081 h 2330162"/>
              <a:gd name="connsiteX11" fmla="*/ 7567987 w 7567987"/>
              <a:gd name="connsiteY11" fmla="*/ 1165081 h 2330162"/>
              <a:gd name="connsiteX12" fmla="*/ 6402907 w 7567987"/>
              <a:gd name="connsiteY12" fmla="*/ 2330162 h 2330162"/>
              <a:gd name="connsiteX13" fmla="*/ 5237827 w 7567987"/>
              <a:gd name="connsiteY13" fmla="*/ 1165081 h 2330162"/>
              <a:gd name="connsiteX14" fmla="*/ 5240443 w 7567987"/>
              <a:gd name="connsiteY14" fmla="*/ 1165081 h 2330162"/>
              <a:gd name="connsiteX15" fmla="*/ 4657903 w 7567987"/>
              <a:gd name="connsiteY15" fmla="*/ 582540 h 2330162"/>
              <a:gd name="connsiteX16" fmla="*/ 4075362 w 7567987"/>
              <a:gd name="connsiteY16" fmla="*/ 1165081 h 2330162"/>
              <a:gd name="connsiteX17" fmla="*/ 4075166 w 7567987"/>
              <a:gd name="connsiteY17" fmla="*/ 1165081 h 2330162"/>
              <a:gd name="connsiteX18" fmla="*/ 2910085 w 7567987"/>
              <a:gd name="connsiteY18" fmla="*/ 2330162 h 2330162"/>
              <a:gd name="connsiteX19" fmla="*/ 1745004 w 7567987"/>
              <a:gd name="connsiteY19" fmla="*/ 1165081 h 2330162"/>
              <a:gd name="connsiteX20" fmla="*/ 1747622 w 7567987"/>
              <a:gd name="connsiteY20" fmla="*/ 1165081 h 2330162"/>
              <a:gd name="connsiteX21" fmla="*/ 1165081 w 7567987"/>
              <a:gd name="connsiteY21" fmla="*/ 582540 h 2330162"/>
              <a:gd name="connsiteX22" fmla="*/ 582540 w 7567987"/>
              <a:gd name="connsiteY22" fmla="*/ 1165081 h 2330162"/>
              <a:gd name="connsiteX23" fmla="*/ 0 w 7567987"/>
              <a:gd name="connsiteY23" fmla="*/ 1165081 h 2330162"/>
              <a:gd name="connsiteX24" fmla="*/ 1165081 w 7567987"/>
              <a:gd name="connsiteY24" fmla="*/ 0 h 23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67987" h="2330162">
                <a:moveTo>
                  <a:pt x="1165081" y="0"/>
                </a:moveTo>
                <a:cubicBezTo>
                  <a:pt x="1808537" y="0"/>
                  <a:pt x="2330162" y="521625"/>
                  <a:pt x="2330162" y="1165081"/>
                </a:cubicBezTo>
                <a:lnTo>
                  <a:pt x="2327544" y="1165081"/>
                </a:lnTo>
                <a:cubicBezTo>
                  <a:pt x="2327544" y="1486810"/>
                  <a:pt x="2588356" y="1747622"/>
                  <a:pt x="2910085" y="1747622"/>
                </a:cubicBezTo>
                <a:cubicBezTo>
                  <a:pt x="3231814" y="1747622"/>
                  <a:pt x="3492626" y="1486810"/>
                  <a:pt x="3492626" y="1165081"/>
                </a:cubicBezTo>
                <a:lnTo>
                  <a:pt x="3492822" y="1165081"/>
                </a:lnTo>
                <a:cubicBezTo>
                  <a:pt x="3492822" y="521625"/>
                  <a:pt x="4014447" y="0"/>
                  <a:pt x="4657903" y="0"/>
                </a:cubicBezTo>
                <a:cubicBezTo>
                  <a:pt x="5301359" y="0"/>
                  <a:pt x="5822983" y="521625"/>
                  <a:pt x="5822983" y="1165081"/>
                </a:cubicBezTo>
                <a:lnTo>
                  <a:pt x="5820367" y="1165081"/>
                </a:lnTo>
                <a:cubicBezTo>
                  <a:pt x="5820367" y="1486810"/>
                  <a:pt x="6081179" y="1747622"/>
                  <a:pt x="6402907" y="1747622"/>
                </a:cubicBezTo>
                <a:cubicBezTo>
                  <a:pt x="6724635" y="1747622"/>
                  <a:pt x="6985447" y="1486810"/>
                  <a:pt x="6985447" y="1165081"/>
                </a:cubicBezTo>
                <a:lnTo>
                  <a:pt x="7567987" y="1165081"/>
                </a:lnTo>
                <a:cubicBezTo>
                  <a:pt x="7567987" y="1808537"/>
                  <a:pt x="7046363" y="2330162"/>
                  <a:pt x="6402907" y="2330162"/>
                </a:cubicBezTo>
                <a:cubicBezTo>
                  <a:pt x="5759451" y="2330162"/>
                  <a:pt x="5237827" y="1808537"/>
                  <a:pt x="5237827" y="1165081"/>
                </a:cubicBezTo>
                <a:lnTo>
                  <a:pt x="5240443" y="1165081"/>
                </a:lnTo>
                <a:cubicBezTo>
                  <a:pt x="5240443" y="843352"/>
                  <a:pt x="4979631" y="582540"/>
                  <a:pt x="4657903" y="582540"/>
                </a:cubicBezTo>
                <a:cubicBezTo>
                  <a:pt x="4336174" y="582540"/>
                  <a:pt x="4075362" y="843352"/>
                  <a:pt x="4075362" y="1165081"/>
                </a:cubicBezTo>
                <a:lnTo>
                  <a:pt x="4075166" y="1165081"/>
                </a:lnTo>
                <a:cubicBezTo>
                  <a:pt x="4075166" y="1808537"/>
                  <a:pt x="3553541" y="2330162"/>
                  <a:pt x="2910085" y="2330162"/>
                </a:cubicBezTo>
                <a:cubicBezTo>
                  <a:pt x="2266629" y="2330162"/>
                  <a:pt x="1745004" y="1808537"/>
                  <a:pt x="1745004" y="1165081"/>
                </a:cubicBezTo>
                <a:lnTo>
                  <a:pt x="1747622" y="1165081"/>
                </a:lnTo>
                <a:cubicBezTo>
                  <a:pt x="1747622" y="843352"/>
                  <a:pt x="1486810" y="582540"/>
                  <a:pt x="1165081" y="582540"/>
                </a:cubicBezTo>
                <a:cubicBezTo>
                  <a:pt x="843352" y="582540"/>
                  <a:pt x="582540" y="843352"/>
                  <a:pt x="582540" y="1165081"/>
                </a:cubicBezTo>
                <a:lnTo>
                  <a:pt x="0" y="1165081"/>
                </a:lnTo>
                <a:cubicBezTo>
                  <a:pt x="0" y="521625"/>
                  <a:pt x="521625" y="0"/>
                  <a:pt x="1165081" y="0"/>
                </a:cubicBezTo>
                <a:close/>
              </a:path>
            </a:pathLst>
          </a:cu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="" xmlns:a16="http://schemas.microsoft.com/office/drawing/2014/main" id="{ECF9ED8B-5108-4489-869F-168AFE041A28}"/>
              </a:ext>
            </a:extLst>
          </p:cNvPr>
          <p:cNvSpPr/>
          <p:nvPr/>
        </p:nvSpPr>
        <p:spPr>
          <a:xfrm>
            <a:off x="7402596" y="3508946"/>
            <a:ext cx="458418" cy="45841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9D3983E3-82BF-4F90-8CEE-65AAF856FD35}"/>
              </a:ext>
            </a:extLst>
          </p:cNvPr>
          <p:cNvSpPr/>
          <p:nvPr/>
        </p:nvSpPr>
        <p:spPr>
          <a:xfrm>
            <a:off x="7352974" y="3456888"/>
            <a:ext cx="557662" cy="557662"/>
          </a:xfrm>
          <a:prstGeom prst="ellipse">
            <a:avLst/>
          </a:prstGeom>
          <a:ln w="12700">
            <a:solidFill>
              <a:srgbClr val="4B51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Freeform 6">
            <a:extLst>
              <a:ext uri="{FF2B5EF4-FFF2-40B4-BE49-F238E27FC236}">
                <a16:creationId xmlns="" xmlns:a16="http://schemas.microsoft.com/office/drawing/2014/main" id="{3B3A74DF-64F9-4F99-A3F6-642A46C379AA}"/>
              </a:ext>
            </a:extLst>
          </p:cNvPr>
          <p:cNvSpPr>
            <a:spLocks/>
          </p:cNvSpPr>
          <p:nvPr/>
        </p:nvSpPr>
        <p:spPr bwMode="auto">
          <a:xfrm>
            <a:off x="7604841" y="3627503"/>
            <a:ext cx="93194" cy="204311"/>
          </a:xfrm>
          <a:custGeom>
            <a:avLst/>
            <a:gdLst>
              <a:gd name="T0" fmla="*/ 42 w 44"/>
              <a:gd name="T1" fmla="*/ 0 h 96"/>
              <a:gd name="T2" fmla="*/ 2 w 44"/>
              <a:gd name="T3" fmla="*/ 0 h 96"/>
              <a:gd name="T4" fmla="*/ 0 w 44"/>
              <a:gd name="T5" fmla="*/ 2 h 96"/>
              <a:gd name="T6" fmla="*/ 0 w 44"/>
              <a:gd name="T7" fmla="*/ 4 h 96"/>
              <a:gd name="T8" fmla="*/ 4 w 44"/>
              <a:gd name="T9" fmla="*/ 4 h 96"/>
              <a:gd name="T10" fmla="*/ 26 w 44"/>
              <a:gd name="T11" fmla="*/ 4 h 96"/>
              <a:gd name="T12" fmla="*/ 28 w 44"/>
              <a:gd name="T13" fmla="*/ 6 h 96"/>
              <a:gd name="T14" fmla="*/ 26 w 44"/>
              <a:gd name="T15" fmla="*/ 8 h 96"/>
              <a:gd name="T16" fmla="*/ 0 w 44"/>
              <a:gd name="T17" fmla="*/ 8 h 96"/>
              <a:gd name="T18" fmla="*/ 0 w 44"/>
              <a:gd name="T19" fmla="*/ 12 h 96"/>
              <a:gd name="T20" fmla="*/ 18 w 44"/>
              <a:gd name="T21" fmla="*/ 12 h 96"/>
              <a:gd name="T22" fmla="*/ 20 w 44"/>
              <a:gd name="T23" fmla="*/ 14 h 96"/>
              <a:gd name="T24" fmla="*/ 18 w 44"/>
              <a:gd name="T25" fmla="*/ 16 h 96"/>
              <a:gd name="T26" fmla="*/ 0 w 44"/>
              <a:gd name="T27" fmla="*/ 16 h 96"/>
              <a:gd name="T28" fmla="*/ 0 w 44"/>
              <a:gd name="T29" fmla="*/ 20 h 96"/>
              <a:gd name="T30" fmla="*/ 14 w 44"/>
              <a:gd name="T31" fmla="*/ 20 h 96"/>
              <a:gd name="T32" fmla="*/ 16 w 44"/>
              <a:gd name="T33" fmla="*/ 22 h 96"/>
              <a:gd name="T34" fmla="*/ 14 w 44"/>
              <a:gd name="T35" fmla="*/ 24 h 96"/>
              <a:gd name="T36" fmla="*/ 0 w 44"/>
              <a:gd name="T37" fmla="*/ 24 h 96"/>
              <a:gd name="T38" fmla="*/ 0 w 44"/>
              <a:gd name="T39" fmla="*/ 28 h 96"/>
              <a:gd name="T40" fmla="*/ 14 w 44"/>
              <a:gd name="T41" fmla="*/ 28 h 96"/>
              <a:gd name="T42" fmla="*/ 16 w 44"/>
              <a:gd name="T43" fmla="*/ 30 h 96"/>
              <a:gd name="T44" fmla="*/ 16 w 44"/>
              <a:gd name="T45" fmla="*/ 96 h 96"/>
              <a:gd name="T46" fmla="*/ 20 w 44"/>
              <a:gd name="T47" fmla="*/ 96 h 96"/>
              <a:gd name="T48" fmla="*/ 20 w 44"/>
              <a:gd name="T49" fmla="*/ 82 h 96"/>
              <a:gd name="T50" fmla="*/ 22 w 44"/>
              <a:gd name="T51" fmla="*/ 80 h 96"/>
              <a:gd name="T52" fmla="*/ 34 w 44"/>
              <a:gd name="T53" fmla="*/ 80 h 96"/>
              <a:gd name="T54" fmla="*/ 36 w 44"/>
              <a:gd name="T55" fmla="*/ 82 h 96"/>
              <a:gd name="T56" fmla="*/ 36 w 44"/>
              <a:gd name="T57" fmla="*/ 96 h 96"/>
              <a:gd name="T58" fmla="*/ 42 w 44"/>
              <a:gd name="T59" fmla="*/ 96 h 96"/>
              <a:gd name="T60" fmla="*/ 44 w 44"/>
              <a:gd name="T61" fmla="*/ 94 h 96"/>
              <a:gd name="T62" fmla="*/ 44 w 44"/>
              <a:gd name="T63" fmla="*/ 2 h 96"/>
              <a:gd name="T64" fmla="*/ 42 w 44"/>
              <a:gd name="T6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" h="96">
                <a:moveTo>
                  <a:pt x="42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0" y="4"/>
                  <a:pt x="0" y="4"/>
                </a:cubicBezTo>
                <a:cubicBezTo>
                  <a:pt x="4" y="4"/>
                  <a:pt x="4" y="4"/>
                  <a:pt x="4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7" y="4"/>
                  <a:pt x="28" y="5"/>
                  <a:pt x="28" y="6"/>
                </a:cubicBezTo>
                <a:cubicBezTo>
                  <a:pt x="28" y="7"/>
                  <a:pt x="27" y="8"/>
                  <a:pt x="26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12"/>
                  <a:pt x="0" y="12"/>
                  <a:pt x="0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9" y="12"/>
                  <a:pt x="20" y="13"/>
                  <a:pt x="20" y="14"/>
                </a:cubicBezTo>
                <a:cubicBezTo>
                  <a:pt x="20" y="15"/>
                  <a:pt x="19" y="16"/>
                  <a:pt x="18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20"/>
                  <a:pt x="0" y="20"/>
                  <a:pt x="0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5" y="20"/>
                  <a:pt x="16" y="21"/>
                  <a:pt x="16" y="22"/>
                </a:cubicBezTo>
                <a:cubicBezTo>
                  <a:pt x="16" y="23"/>
                  <a:pt x="15" y="24"/>
                  <a:pt x="14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0" y="28"/>
                  <a:pt x="0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5" y="28"/>
                  <a:pt x="16" y="29"/>
                  <a:pt x="16" y="30"/>
                </a:cubicBezTo>
                <a:cubicBezTo>
                  <a:pt x="16" y="96"/>
                  <a:pt x="16" y="96"/>
                  <a:pt x="16" y="96"/>
                </a:cubicBezTo>
                <a:cubicBezTo>
                  <a:pt x="20" y="96"/>
                  <a:pt x="20" y="96"/>
                  <a:pt x="20" y="96"/>
                </a:cubicBezTo>
                <a:cubicBezTo>
                  <a:pt x="20" y="82"/>
                  <a:pt x="20" y="82"/>
                  <a:pt x="20" y="82"/>
                </a:cubicBezTo>
                <a:cubicBezTo>
                  <a:pt x="20" y="81"/>
                  <a:pt x="21" y="80"/>
                  <a:pt x="22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5" y="80"/>
                  <a:pt x="36" y="81"/>
                  <a:pt x="36" y="82"/>
                </a:cubicBezTo>
                <a:cubicBezTo>
                  <a:pt x="36" y="96"/>
                  <a:pt x="36" y="96"/>
                  <a:pt x="36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43" y="96"/>
                  <a:pt x="44" y="95"/>
                  <a:pt x="44" y="94"/>
                </a:cubicBezTo>
                <a:cubicBezTo>
                  <a:pt x="44" y="2"/>
                  <a:pt x="44" y="2"/>
                  <a:pt x="44" y="2"/>
                </a:cubicBezTo>
                <a:cubicBezTo>
                  <a:pt x="44" y="1"/>
                  <a:pt x="43" y="0"/>
                  <a:pt x="4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id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Freeform 7">
            <a:extLst>
              <a:ext uri="{FF2B5EF4-FFF2-40B4-BE49-F238E27FC236}">
                <a16:creationId xmlns="" xmlns:a16="http://schemas.microsoft.com/office/drawing/2014/main" id="{350266DC-F69E-44A9-B2F1-A3FB038BE066}"/>
              </a:ext>
            </a:extLst>
          </p:cNvPr>
          <p:cNvSpPr>
            <a:spLocks/>
          </p:cNvSpPr>
          <p:nvPr/>
        </p:nvSpPr>
        <p:spPr bwMode="auto">
          <a:xfrm>
            <a:off x="7536738" y="3695607"/>
            <a:ext cx="93194" cy="136207"/>
          </a:xfrm>
          <a:custGeom>
            <a:avLst/>
            <a:gdLst>
              <a:gd name="T0" fmla="*/ 2 w 44"/>
              <a:gd name="T1" fmla="*/ 0 h 64"/>
              <a:gd name="T2" fmla="*/ 0 w 44"/>
              <a:gd name="T3" fmla="*/ 2 h 64"/>
              <a:gd name="T4" fmla="*/ 0 w 44"/>
              <a:gd name="T5" fmla="*/ 8 h 64"/>
              <a:gd name="T6" fmla="*/ 18 w 44"/>
              <a:gd name="T7" fmla="*/ 8 h 64"/>
              <a:gd name="T8" fmla="*/ 20 w 44"/>
              <a:gd name="T9" fmla="*/ 10 h 64"/>
              <a:gd name="T10" fmla="*/ 18 w 44"/>
              <a:gd name="T11" fmla="*/ 12 h 64"/>
              <a:gd name="T12" fmla="*/ 0 w 44"/>
              <a:gd name="T13" fmla="*/ 12 h 64"/>
              <a:gd name="T14" fmla="*/ 0 w 44"/>
              <a:gd name="T15" fmla="*/ 16 h 64"/>
              <a:gd name="T16" fmla="*/ 14 w 44"/>
              <a:gd name="T17" fmla="*/ 16 h 64"/>
              <a:gd name="T18" fmla="*/ 16 w 44"/>
              <a:gd name="T19" fmla="*/ 18 h 64"/>
              <a:gd name="T20" fmla="*/ 14 w 44"/>
              <a:gd name="T21" fmla="*/ 20 h 64"/>
              <a:gd name="T22" fmla="*/ 0 w 44"/>
              <a:gd name="T23" fmla="*/ 20 h 64"/>
              <a:gd name="T24" fmla="*/ 0 w 44"/>
              <a:gd name="T25" fmla="*/ 24 h 64"/>
              <a:gd name="T26" fmla="*/ 10 w 44"/>
              <a:gd name="T27" fmla="*/ 24 h 64"/>
              <a:gd name="T28" fmla="*/ 12 w 44"/>
              <a:gd name="T29" fmla="*/ 26 h 64"/>
              <a:gd name="T30" fmla="*/ 10 w 44"/>
              <a:gd name="T31" fmla="*/ 28 h 64"/>
              <a:gd name="T32" fmla="*/ 0 w 44"/>
              <a:gd name="T33" fmla="*/ 28 h 64"/>
              <a:gd name="T34" fmla="*/ 0 w 44"/>
              <a:gd name="T35" fmla="*/ 62 h 64"/>
              <a:gd name="T36" fmla="*/ 2 w 44"/>
              <a:gd name="T37" fmla="*/ 64 h 64"/>
              <a:gd name="T38" fmla="*/ 8 w 44"/>
              <a:gd name="T39" fmla="*/ 64 h 64"/>
              <a:gd name="T40" fmla="*/ 8 w 44"/>
              <a:gd name="T41" fmla="*/ 50 h 64"/>
              <a:gd name="T42" fmla="*/ 10 w 44"/>
              <a:gd name="T43" fmla="*/ 48 h 64"/>
              <a:gd name="T44" fmla="*/ 22 w 44"/>
              <a:gd name="T45" fmla="*/ 48 h 64"/>
              <a:gd name="T46" fmla="*/ 24 w 44"/>
              <a:gd name="T47" fmla="*/ 50 h 64"/>
              <a:gd name="T48" fmla="*/ 24 w 44"/>
              <a:gd name="T49" fmla="*/ 64 h 64"/>
              <a:gd name="T50" fmla="*/ 44 w 44"/>
              <a:gd name="T51" fmla="*/ 64 h 64"/>
              <a:gd name="T52" fmla="*/ 44 w 44"/>
              <a:gd name="T53" fmla="*/ 2 h 64"/>
              <a:gd name="T54" fmla="*/ 44 w 44"/>
              <a:gd name="T55" fmla="*/ 0 h 64"/>
              <a:gd name="T56" fmla="*/ 42 w 44"/>
              <a:gd name="T57" fmla="*/ 0 h 64"/>
              <a:gd name="T58" fmla="*/ 2 w 44"/>
              <a:gd name="T5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4" h="64">
                <a:moveTo>
                  <a:pt x="2" y="0"/>
                </a:moveTo>
                <a:cubicBezTo>
                  <a:pt x="1" y="0"/>
                  <a:pt x="0" y="1"/>
                  <a:pt x="0" y="2"/>
                </a:cubicBezTo>
                <a:cubicBezTo>
                  <a:pt x="0" y="8"/>
                  <a:pt x="0" y="8"/>
                  <a:pt x="0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9" y="8"/>
                  <a:pt x="20" y="9"/>
                  <a:pt x="20" y="10"/>
                </a:cubicBezTo>
                <a:cubicBezTo>
                  <a:pt x="20" y="11"/>
                  <a:pt x="19" y="12"/>
                  <a:pt x="18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6"/>
                  <a:pt x="0" y="16"/>
                  <a:pt x="0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6" y="17"/>
                  <a:pt x="16" y="18"/>
                </a:cubicBezTo>
                <a:cubicBezTo>
                  <a:pt x="16" y="19"/>
                  <a:pt x="15" y="20"/>
                  <a:pt x="14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4"/>
                  <a:pt x="0" y="24"/>
                  <a:pt x="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1" y="24"/>
                  <a:pt x="12" y="25"/>
                  <a:pt x="12" y="26"/>
                </a:cubicBezTo>
                <a:cubicBezTo>
                  <a:pt x="12" y="27"/>
                  <a:pt x="11" y="28"/>
                  <a:pt x="1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3"/>
                  <a:pt x="1" y="64"/>
                  <a:pt x="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50"/>
                  <a:pt x="8" y="50"/>
                  <a:pt x="8" y="50"/>
                </a:cubicBezTo>
                <a:cubicBezTo>
                  <a:pt x="8" y="49"/>
                  <a:pt x="9" y="48"/>
                  <a:pt x="10" y="48"/>
                </a:cubicBezTo>
                <a:cubicBezTo>
                  <a:pt x="22" y="48"/>
                  <a:pt x="22" y="48"/>
                  <a:pt x="22" y="48"/>
                </a:cubicBezTo>
                <a:cubicBezTo>
                  <a:pt x="23" y="48"/>
                  <a:pt x="24" y="49"/>
                  <a:pt x="24" y="50"/>
                </a:cubicBezTo>
                <a:cubicBezTo>
                  <a:pt x="24" y="64"/>
                  <a:pt x="24" y="64"/>
                  <a:pt x="24" y="64"/>
                </a:cubicBezTo>
                <a:cubicBezTo>
                  <a:pt x="44" y="64"/>
                  <a:pt x="44" y="64"/>
                  <a:pt x="44" y="64"/>
                </a:cubicBezTo>
                <a:cubicBezTo>
                  <a:pt x="44" y="2"/>
                  <a:pt x="44" y="2"/>
                  <a:pt x="44" y="2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2" y="0"/>
                  <a:pt x="42" y="0"/>
                </a:cubicBezTo>
                <a:lnTo>
                  <a:pt x="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id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A11E1827-C2DE-412D-A1A8-C6D23C1027D0}"/>
              </a:ext>
            </a:extLst>
          </p:cNvPr>
          <p:cNvSpPr txBox="1"/>
          <p:nvPr/>
        </p:nvSpPr>
        <p:spPr>
          <a:xfrm>
            <a:off x="8420847" y="4053232"/>
            <a:ext cx="1461425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Deep learning</a:t>
            </a:r>
            <a:endParaRPr lang="id-ID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848039A8-B6F7-4086-9316-010B406D6AA1}"/>
              </a:ext>
            </a:extLst>
          </p:cNvPr>
          <p:cNvSpPr txBox="1"/>
          <p:nvPr/>
        </p:nvSpPr>
        <p:spPr>
          <a:xfrm>
            <a:off x="8077907" y="4719898"/>
            <a:ext cx="2230909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After the speed of CPUs had increased significantly</a:t>
            </a:r>
            <a:endParaRPr lang="id-ID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11E1827-C2DE-412D-A1A8-C6D23C1027D0}"/>
              </a:ext>
            </a:extLst>
          </p:cNvPr>
          <p:cNvSpPr txBox="1"/>
          <p:nvPr/>
        </p:nvSpPr>
        <p:spPr>
          <a:xfrm>
            <a:off x="3963457" y="2777287"/>
            <a:ext cx="146142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Transformers Model </a:t>
            </a:r>
            <a:endParaRPr lang="id-ID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A11E1827-C2DE-412D-A1A8-C6D23C1027D0}"/>
              </a:ext>
            </a:extLst>
          </p:cNvPr>
          <p:cNvSpPr txBox="1"/>
          <p:nvPr/>
        </p:nvSpPr>
        <p:spPr>
          <a:xfrm>
            <a:off x="5307528" y="4140163"/>
            <a:ext cx="1843726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Attention</a:t>
            </a:r>
          </a:p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Approach</a:t>
            </a:r>
            <a:endParaRPr lang="id-ID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011C060B-D438-4C6C-9E9F-AA1EF131F7A7}"/>
              </a:ext>
            </a:extLst>
          </p:cNvPr>
          <p:cNvSpPr txBox="1"/>
          <p:nvPr/>
        </p:nvSpPr>
        <p:spPr>
          <a:xfrm>
            <a:off x="4075644" y="4134201"/>
            <a:ext cx="132819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2017</a:t>
            </a:r>
            <a:endParaRPr lang="en-US" sz="3200" b="1" dirty="0">
              <a:solidFill>
                <a:srgbClr val="4B51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848039A8-B6F7-4086-9316-010B406D6AA1}"/>
              </a:ext>
            </a:extLst>
          </p:cNvPr>
          <p:cNvSpPr txBox="1"/>
          <p:nvPr/>
        </p:nvSpPr>
        <p:spPr>
          <a:xfrm>
            <a:off x="3475887" y="4621900"/>
            <a:ext cx="2230909" cy="107721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That depend on</a:t>
            </a:r>
            <a:endParaRPr lang="ar-SA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1- </a:t>
            </a:r>
            <a:r>
              <a:rPr lang="ar-SA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encoder</a:t>
            </a:r>
          </a:p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2- Attention</a:t>
            </a:r>
          </a:p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3- self Attention</a:t>
            </a:r>
            <a:r>
              <a:rPr lang="ar-SA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id-ID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Freeform 6">
            <a:extLst>
              <a:ext uri="{FF2B5EF4-FFF2-40B4-BE49-F238E27FC236}">
                <a16:creationId xmlns="" xmlns:a16="http://schemas.microsoft.com/office/drawing/2014/main" id="{3B3A74DF-64F9-4F99-A3F6-642A46C379AA}"/>
              </a:ext>
            </a:extLst>
          </p:cNvPr>
          <p:cNvSpPr>
            <a:spLocks/>
          </p:cNvSpPr>
          <p:nvPr/>
        </p:nvSpPr>
        <p:spPr bwMode="auto">
          <a:xfrm>
            <a:off x="4683414" y="3695606"/>
            <a:ext cx="93194" cy="204311"/>
          </a:xfrm>
          <a:custGeom>
            <a:avLst/>
            <a:gdLst>
              <a:gd name="T0" fmla="*/ 42 w 44"/>
              <a:gd name="T1" fmla="*/ 0 h 96"/>
              <a:gd name="T2" fmla="*/ 2 w 44"/>
              <a:gd name="T3" fmla="*/ 0 h 96"/>
              <a:gd name="T4" fmla="*/ 0 w 44"/>
              <a:gd name="T5" fmla="*/ 2 h 96"/>
              <a:gd name="T6" fmla="*/ 0 w 44"/>
              <a:gd name="T7" fmla="*/ 4 h 96"/>
              <a:gd name="T8" fmla="*/ 4 w 44"/>
              <a:gd name="T9" fmla="*/ 4 h 96"/>
              <a:gd name="T10" fmla="*/ 26 w 44"/>
              <a:gd name="T11" fmla="*/ 4 h 96"/>
              <a:gd name="T12" fmla="*/ 28 w 44"/>
              <a:gd name="T13" fmla="*/ 6 h 96"/>
              <a:gd name="T14" fmla="*/ 26 w 44"/>
              <a:gd name="T15" fmla="*/ 8 h 96"/>
              <a:gd name="T16" fmla="*/ 0 w 44"/>
              <a:gd name="T17" fmla="*/ 8 h 96"/>
              <a:gd name="T18" fmla="*/ 0 w 44"/>
              <a:gd name="T19" fmla="*/ 12 h 96"/>
              <a:gd name="T20" fmla="*/ 18 w 44"/>
              <a:gd name="T21" fmla="*/ 12 h 96"/>
              <a:gd name="T22" fmla="*/ 20 w 44"/>
              <a:gd name="T23" fmla="*/ 14 h 96"/>
              <a:gd name="T24" fmla="*/ 18 w 44"/>
              <a:gd name="T25" fmla="*/ 16 h 96"/>
              <a:gd name="T26" fmla="*/ 0 w 44"/>
              <a:gd name="T27" fmla="*/ 16 h 96"/>
              <a:gd name="T28" fmla="*/ 0 w 44"/>
              <a:gd name="T29" fmla="*/ 20 h 96"/>
              <a:gd name="T30" fmla="*/ 14 w 44"/>
              <a:gd name="T31" fmla="*/ 20 h 96"/>
              <a:gd name="T32" fmla="*/ 16 w 44"/>
              <a:gd name="T33" fmla="*/ 22 h 96"/>
              <a:gd name="T34" fmla="*/ 14 w 44"/>
              <a:gd name="T35" fmla="*/ 24 h 96"/>
              <a:gd name="T36" fmla="*/ 0 w 44"/>
              <a:gd name="T37" fmla="*/ 24 h 96"/>
              <a:gd name="T38" fmla="*/ 0 w 44"/>
              <a:gd name="T39" fmla="*/ 28 h 96"/>
              <a:gd name="T40" fmla="*/ 14 w 44"/>
              <a:gd name="T41" fmla="*/ 28 h 96"/>
              <a:gd name="T42" fmla="*/ 16 w 44"/>
              <a:gd name="T43" fmla="*/ 30 h 96"/>
              <a:gd name="T44" fmla="*/ 16 w 44"/>
              <a:gd name="T45" fmla="*/ 96 h 96"/>
              <a:gd name="T46" fmla="*/ 20 w 44"/>
              <a:gd name="T47" fmla="*/ 96 h 96"/>
              <a:gd name="T48" fmla="*/ 20 w 44"/>
              <a:gd name="T49" fmla="*/ 82 h 96"/>
              <a:gd name="T50" fmla="*/ 22 w 44"/>
              <a:gd name="T51" fmla="*/ 80 h 96"/>
              <a:gd name="T52" fmla="*/ 34 w 44"/>
              <a:gd name="T53" fmla="*/ 80 h 96"/>
              <a:gd name="T54" fmla="*/ 36 w 44"/>
              <a:gd name="T55" fmla="*/ 82 h 96"/>
              <a:gd name="T56" fmla="*/ 36 w 44"/>
              <a:gd name="T57" fmla="*/ 96 h 96"/>
              <a:gd name="T58" fmla="*/ 42 w 44"/>
              <a:gd name="T59" fmla="*/ 96 h 96"/>
              <a:gd name="T60" fmla="*/ 44 w 44"/>
              <a:gd name="T61" fmla="*/ 94 h 96"/>
              <a:gd name="T62" fmla="*/ 44 w 44"/>
              <a:gd name="T63" fmla="*/ 2 h 96"/>
              <a:gd name="T64" fmla="*/ 42 w 44"/>
              <a:gd name="T6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" h="96">
                <a:moveTo>
                  <a:pt x="42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0" y="4"/>
                  <a:pt x="0" y="4"/>
                </a:cubicBezTo>
                <a:cubicBezTo>
                  <a:pt x="4" y="4"/>
                  <a:pt x="4" y="4"/>
                  <a:pt x="4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7" y="4"/>
                  <a:pt x="28" y="5"/>
                  <a:pt x="28" y="6"/>
                </a:cubicBezTo>
                <a:cubicBezTo>
                  <a:pt x="28" y="7"/>
                  <a:pt x="27" y="8"/>
                  <a:pt x="26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12"/>
                  <a:pt x="0" y="12"/>
                  <a:pt x="0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9" y="12"/>
                  <a:pt x="20" y="13"/>
                  <a:pt x="20" y="14"/>
                </a:cubicBezTo>
                <a:cubicBezTo>
                  <a:pt x="20" y="15"/>
                  <a:pt x="19" y="16"/>
                  <a:pt x="18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20"/>
                  <a:pt x="0" y="20"/>
                  <a:pt x="0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5" y="20"/>
                  <a:pt x="16" y="21"/>
                  <a:pt x="16" y="22"/>
                </a:cubicBezTo>
                <a:cubicBezTo>
                  <a:pt x="16" y="23"/>
                  <a:pt x="15" y="24"/>
                  <a:pt x="14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0" y="28"/>
                  <a:pt x="0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5" y="28"/>
                  <a:pt x="16" y="29"/>
                  <a:pt x="16" y="30"/>
                </a:cubicBezTo>
                <a:cubicBezTo>
                  <a:pt x="16" y="96"/>
                  <a:pt x="16" y="96"/>
                  <a:pt x="16" y="96"/>
                </a:cubicBezTo>
                <a:cubicBezTo>
                  <a:pt x="20" y="96"/>
                  <a:pt x="20" y="96"/>
                  <a:pt x="20" y="96"/>
                </a:cubicBezTo>
                <a:cubicBezTo>
                  <a:pt x="20" y="82"/>
                  <a:pt x="20" y="82"/>
                  <a:pt x="20" y="82"/>
                </a:cubicBezTo>
                <a:cubicBezTo>
                  <a:pt x="20" y="81"/>
                  <a:pt x="21" y="80"/>
                  <a:pt x="22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5" y="80"/>
                  <a:pt x="36" y="81"/>
                  <a:pt x="36" y="82"/>
                </a:cubicBezTo>
                <a:cubicBezTo>
                  <a:pt x="36" y="96"/>
                  <a:pt x="36" y="96"/>
                  <a:pt x="36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43" y="96"/>
                  <a:pt x="44" y="95"/>
                  <a:pt x="44" y="94"/>
                </a:cubicBezTo>
                <a:cubicBezTo>
                  <a:pt x="44" y="2"/>
                  <a:pt x="44" y="2"/>
                  <a:pt x="44" y="2"/>
                </a:cubicBezTo>
                <a:cubicBezTo>
                  <a:pt x="44" y="1"/>
                  <a:pt x="43" y="0"/>
                  <a:pt x="4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id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Freeform 7">
            <a:extLst>
              <a:ext uri="{FF2B5EF4-FFF2-40B4-BE49-F238E27FC236}">
                <a16:creationId xmlns="" xmlns:a16="http://schemas.microsoft.com/office/drawing/2014/main" id="{350266DC-F69E-44A9-B2F1-A3FB038BE066}"/>
              </a:ext>
            </a:extLst>
          </p:cNvPr>
          <p:cNvSpPr>
            <a:spLocks/>
          </p:cNvSpPr>
          <p:nvPr/>
        </p:nvSpPr>
        <p:spPr bwMode="auto">
          <a:xfrm>
            <a:off x="4615311" y="3763710"/>
            <a:ext cx="93194" cy="136207"/>
          </a:xfrm>
          <a:custGeom>
            <a:avLst/>
            <a:gdLst>
              <a:gd name="T0" fmla="*/ 2 w 44"/>
              <a:gd name="T1" fmla="*/ 0 h 64"/>
              <a:gd name="T2" fmla="*/ 0 w 44"/>
              <a:gd name="T3" fmla="*/ 2 h 64"/>
              <a:gd name="T4" fmla="*/ 0 w 44"/>
              <a:gd name="T5" fmla="*/ 8 h 64"/>
              <a:gd name="T6" fmla="*/ 18 w 44"/>
              <a:gd name="T7" fmla="*/ 8 h 64"/>
              <a:gd name="T8" fmla="*/ 20 w 44"/>
              <a:gd name="T9" fmla="*/ 10 h 64"/>
              <a:gd name="T10" fmla="*/ 18 w 44"/>
              <a:gd name="T11" fmla="*/ 12 h 64"/>
              <a:gd name="T12" fmla="*/ 0 w 44"/>
              <a:gd name="T13" fmla="*/ 12 h 64"/>
              <a:gd name="T14" fmla="*/ 0 w 44"/>
              <a:gd name="T15" fmla="*/ 16 h 64"/>
              <a:gd name="T16" fmla="*/ 14 w 44"/>
              <a:gd name="T17" fmla="*/ 16 h 64"/>
              <a:gd name="T18" fmla="*/ 16 w 44"/>
              <a:gd name="T19" fmla="*/ 18 h 64"/>
              <a:gd name="T20" fmla="*/ 14 w 44"/>
              <a:gd name="T21" fmla="*/ 20 h 64"/>
              <a:gd name="T22" fmla="*/ 0 w 44"/>
              <a:gd name="T23" fmla="*/ 20 h 64"/>
              <a:gd name="T24" fmla="*/ 0 w 44"/>
              <a:gd name="T25" fmla="*/ 24 h 64"/>
              <a:gd name="T26" fmla="*/ 10 w 44"/>
              <a:gd name="T27" fmla="*/ 24 h 64"/>
              <a:gd name="T28" fmla="*/ 12 w 44"/>
              <a:gd name="T29" fmla="*/ 26 h 64"/>
              <a:gd name="T30" fmla="*/ 10 w 44"/>
              <a:gd name="T31" fmla="*/ 28 h 64"/>
              <a:gd name="T32" fmla="*/ 0 w 44"/>
              <a:gd name="T33" fmla="*/ 28 h 64"/>
              <a:gd name="T34" fmla="*/ 0 w 44"/>
              <a:gd name="T35" fmla="*/ 62 h 64"/>
              <a:gd name="T36" fmla="*/ 2 w 44"/>
              <a:gd name="T37" fmla="*/ 64 h 64"/>
              <a:gd name="T38" fmla="*/ 8 w 44"/>
              <a:gd name="T39" fmla="*/ 64 h 64"/>
              <a:gd name="T40" fmla="*/ 8 w 44"/>
              <a:gd name="T41" fmla="*/ 50 h 64"/>
              <a:gd name="T42" fmla="*/ 10 w 44"/>
              <a:gd name="T43" fmla="*/ 48 h 64"/>
              <a:gd name="T44" fmla="*/ 22 w 44"/>
              <a:gd name="T45" fmla="*/ 48 h 64"/>
              <a:gd name="T46" fmla="*/ 24 w 44"/>
              <a:gd name="T47" fmla="*/ 50 h 64"/>
              <a:gd name="T48" fmla="*/ 24 w 44"/>
              <a:gd name="T49" fmla="*/ 64 h 64"/>
              <a:gd name="T50" fmla="*/ 44 w 44"/>
              <a:gd name="T51" fmla="*/ 64 h 64"/>
              <a:gd name="T52" fmla="*/ 44 w 44"/>
              <a:gd name="T53" fmla="*/ 2 h 64"/>
              <a:gd name="T54" fmla="*/ 44 w 44"/>
              <a:gd name="T55" fmla="*/ 0 h 64"/>
              <a:gd name="T56" fmla="*/ 42 w 44"/>
              <a:gd name="T57" fmla="*/ 0 h 64"/>
              <a:gd name="T58" fmla="*/ 2 w 44"/>
              <a:gd name="T5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4" h="64">
                <a:moveTo>
                  <a:pt x="2" y="0"/>
                </a:moveTo>
                <a:cubicBezTo>
                  <a:pt x="1" y="0"/>
                  <a:pt x="0" y="1"/>
                  <a:pt x="0" y="2"/>
                </a:cubicBezTo>
                <a:cubicBezTo>
                  <a:pt x="0" y="8"/>
                  <a:pt x="0" y="8"/>
                  <a:pt x="0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9" y="8"/>
                  <a:pt x="20" y="9"/>
                  <a:pt x="20" y="10"/>
                </a:cubicBezTo>
                <a:cubicBezTo>
                  <a:pt x="20" y="11"/>
                  <a:pt x="19" y="12"/>
                  <a:pt x="18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6"/>
                  <a:pt x="0" y="16"/>
                  <a:pt x="0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6" y="17"/>
                  <a:pt x="16" y="18"/>
                </a:cubicBezTo>
                <a:cubicBezTo>
                  <a:pt x="16" y="19"/>
                  <a:pt x="15" y="20"/>
                  <a:pt x="14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4"/>
                  <a:pt x="0" y="24"/>
                  <a:pt x="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1" y="24"/>
                  <a:pt x="12" y="25"/>
                  <a:pt x="12" y="26"/>
                </a:cubicBezTo>
                <a:cubicBezTo>
                  <a:pt x="12" y="27"/>
                  <a:pt x="11" y="28"/>
                  <a:pt x="1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3"/>
                  <a:pt x="1" y="64"/>
                  <a:pt x="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50"/>
                  <a:pt x="8" y="50"/>
                  <a:pt x="8" y="50"/>
                </a:cubicBezTo>
                <a:cubicBezTo>
                  <a:pt x="8" y="49"/>
                  <a:pt x="9" y="48"/>
                  <a:pt x="10" y="48"/>
                </a:cubicBezTo>
                <a:cubicBezTo>
                  <a:pt x="22" y="48"/>
                  <a:pt x="22" y="48"/>
                  <a:pt x="22" y="48"/>
                </a:cubicBezTo>
                <a:cubicBezTo>
                  <a:pt x="23" y="48"/>
                  <a:pt x="24" y="49"/>
                  <a:pt x="24" y="50"/>
                </a:cubicBezTo>
                <a:cubicBezTo>
                  <a:pt x="24" y="64"/>
                  <a:pt x="24" y="64"/>
                  <a:pt x="24" y="64"/>
                </a:cubicBezTo>
                <a:cubicBezTo>
                  <a:pt x="44" y="64"/>
                  <a:pt x="44" y="64"/>
                  <a:pt x="44" y="64"/>
                </a:cubicBezTo>
                <a:cubicBezTo>
                  <a:pt x="44" y="2"/>
                  <a:pt x="44" y="2"/>
                  <a:pt x="44" y="2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2" y="0"/>
                  <a:pt x="42" y="0"/>
                </a:cubicBezTo>
                <a:lnTo>
                  <a:pt x="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id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="" xmlns:a16="http://schemas.microsoft.com/office/drawing/2014/main" id="{175B8C08-8E87-479A-9F12-DAD2C3303F83}"/>
              </a:ext>
            </a:extLst>
          </p:cNvPr>
          <p:cNvCxnSpPr>
            <a:cxnSpLocks/>
            <a:stCxn id="94" idx="6"/>
            <a:endCxn id="66" idx="2"/>
          </p:cNvCxnSpPr>
          <p:nvPr/>
        </p:nvCxnSpPr>
        <p:spPr>
          <a:xfrm>
            <a:off x="2582893" y="3140569"/>
            <a:ext cx="1832446" cy="624845"/>
          </a:xfrm>
          <a:prstGeom prst="line">
            <a:avLst/>
          </a:prstGeom>
          <a:ln w="12700">
            <a:solidFill>
              <a:srgbClr val="4B511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="" xmlns:a16="http://schemas.microsoft.com/office/drawing/2014/main" id="{D907491D-2F10-4851-B57C-59D724FB3D4F}"/>
              </a:ext>
            </a:extLst>
          </p:cNvPr>
          <p:cNvSpPr/>
          <p:nvPr/>
        </p:nvSpPr>
        <p:spPr>
          <a:xfrm>
            <a:off x="2025231" y="2861738"/>
            <a:ext cx="557662" cy="557662"/>
          </a:xfrm>
          <a:prstGeom prst="ellipse">
            <a:avLst/>
          </a:prstGeom>
          <a:ln w="12700">
            <a:solidFill>
              <a:srgbClr val="4B51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Oval 100">
            <a:extLst>
              <a:ext uri="{FF2B5EF4-FFF2-40B4-BE49-F238E27FC236}">
                <a16:creationId xmlns="" xmlns:a16="http://schemas.microsoft.com/office/drawing/2014/main" id="{07885B6F-6AF3-42C5-90DA-A685CD108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594" y="3031759"/>
            <a:ext cx="68104" cy="68104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id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Freeform 101">
            <a:extLst>
              <a:ext uri="{FF2B5EF4-FFF2-40B4-BE49-F238E27FC236}">
                <a16:creationId xmlns="" xmlns:a16="http://schemas.microsoft.com/office/drawing/2014/main" id="{F43F7419-C167-4835-91CA-B71A7EDE9882}"/>
              </a:ext>
            </a:extLst>
          </p:cNvPr>
          <p:cNvSpPr>
            <a:spLocks/>
          </p:cNvSpPr>
          <p:nvPr/>
        </p:nvSpPr>
        <p:spPr bwMode="auto">
          <a:xfrm>
            <a:off x="2241568" y="3117148"/>
            <a:ext cx="102156" cy="127247"/>
          </a:xfrm>
          <a:custGeom>
            <a:avLst/>
            <a:gdLst>
              <a:gd name="T0" fmla="*/ 28 w 48"/>
              <a:gd name="T1" fmla="*/ 0 h 60"/>
              <a:gd name="T2" fmla="*/ 30 w 48"/>
              <a:gd name="T3" fmla="*/ 27 h 60"/>
              <a:gd name="T4" fmla="*/ 24 w 48"/>
              <a:gd name="T5" fmla="*/ 33 h 60"/>
              <a:gd name="T6" fmla="*/ 18 w 48"/>
              <a:gd name="T7" fmla="*/ 27 h 60"/>
              <a:gd name="T8" fmla="*/ 20 w 48"/>
              <a:gd name="T9" fmla="*/ 0 h 60"/>
              <a:gd name="T10" fmla="*/ 0 w 48"/>
              <a:gd name="T11" fmla="*/ 0 h 60"/>
              <a:gd name="T12" fmla="*/ 0 w 48"/>
              <a:gd name="T13" fmla="*/ 2 h 60"/>
              <a:gd name="T14" fmla="*/ 14 w 48"/>
              <a:gd name="T15" fmla="*/ 33 h 60"/>
              <a:gd name="T16" fmla="*/ 14 w 48"/>
              <a:gd name="T17" fmla="*/ 60 h 60"/>
              <a:gd name="T18" fmla="*/ 34 w 48"/>
              <a:gd name="T19" fmla="*/ 60 h 60"/>
              <a:gd name="T20" fmla="*/ 34 w 48"/>
              <a:gd name="T21" fmla="*/ 33 h 60"/>
              <a:gd name="T22" fmla="*/ 48 w 48"/>
              <a:gd name="T23" fmla="*/ 2 h 60"/>
              <a:gd name="T24" fmla="*/ 48 w 48"/>
              <a:gd name="T25" fmla="*/ 0 h 60"/>
              <a:gd name="T26" fmla="*/ 28 w 48"/>
              <a:gd name="T2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" h="60">
                <a:moveTo>
                  <a:pt x="28" y="0"/>
                </a:moveTo>
                <a:cubicBezTo>
                  <a:pt x="30" y="27"/>
                  <a:pt x="30" y="27"/>
                  <a:pt x="30" y="27"/>
                </a:cubicBezTo>
                <a:cubicBezTo>
                  <a:pt x="24" y="33"/>
                  <a:pt x="24" y="33"/>
                  <a:pt x="24" y="33"/>
                </a:cubicBezTo>
                <a:cubicBezTo>
                  <a:pt x="18" y="27"/>
                  <a:pt x="18" y="27"/>
                  <a:pt x="18" y="27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0" y="16"/>
                  <a:pt x="5" y="27"/>
                  <a:pt x="14" y="33"/>
                </a:cubicBezTo>
                <a:cubicBezTo>
                  <a:pt x="14" y="60"/>
                  <a:pt x="14" y="60"/>
                  <a:pt x="14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34" y="33"/>
                  <a:pt x="34" y="33"/>
                  <a:pt x="34" y="33"/>
                </a:cubicBezTo>
                <a:cubicBezTo>
                  <a:pt x="43" y="27"/>
                  <a:pt x="48" y="16"/>
                  <a:pt x="48" y="2"/>
                </a:cubicBezTo>
                <a:cubicBezTo>
                  <a:pt x="48" y="0"/>
                  <a:pt x="48" y="0"/>
                  <a:pt x="48" y="0"/>
                </a:cubicBez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id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="" xmlns:a16="http://schemas.microsoft.com/office/drawing/2014/main" id="{175B8C08-8E87-479A-9F12-DAD2C3303F83}"/>
              </a:ext>
            </a:extLst>
          </p:cNvPr>
          <p:cNvCxnSpPr>
            <a:cxnSpLocks/>
            <a:stCxn id="100" idx="6"/>
            <a:endCxn id="66" idx="2"/>
          </p:cNvCxnSpPr>
          <p:nvPr/>
        </p:nvCxnSpPr>
        <p:spPr>
          <a:xfrm flipV="1">
            <a:off x="2637575" y="3765414"/>
            <a:ext cx="1777764" cy="665335"/>
          </a:xfrm>
          <a:prstGeom prst="line">
            <a:avLst/>
          </a:prstGeom>
          <a:ln w="12700">
            <a:solidFill>
              <a:srgbClr val="4B511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="" xmlns:a16="http://schemas.microsoft.com/office/drawing/2014/main" id="{D907491D-2F10-4851-B57C-59D724FB3D4F}"/>
              </a:ext>
            </a:extLst>
          </p:cNvPr>
          <p:cNvSpPr/>
          <p:nvPr/>
        </p:nvSpPr>
        <p:spPr>
          <a:xfrm>
            <a:off x="2079913" y="4151918"/>
            <a:ext cx="557662" cy="557662"/>
          </a:xfrm>
          <a:prstGeom prst="ellipse">
            <a:avLst/>
          </a:prstGeom>
          <a:ln w="12700">
            <a:solidFill>
              <a:srgbClr val="4B51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="" xmlns:a16="http://schemas.microsoft.com/office/drawing/2014/main" id="{07885B6F-6AF3-42C5-90DA-A685CD108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276" y="4321939"/>
            <a:ext cx="68104" cy="68104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id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Freeform 101">
            <a:extLst>
              <a:ext uri="{FF2B5EF4-FFF2-40B4-BE49-F238E27FC236}">
                <a16:creationId xmlns="" xmlns:a16="http://schemas.microsoft.com/office/drawing/2014/main" id="{F43F7419-C167-4835-91CA-B71A7EDE9882}"/>
              </a:ext>
            </a:extLst>
          </p:cNvPr>
          <p:cNvSpPr>
            <a:spLocks/>
          </p:cNvSpPr>
          <p:nvPr/>
        </p:nvSpPr>
        <p:spPr bwMode="auto">
          <a:xfrm>
            <a:off x="2296250" y="4407328"/>
            <a:ext cx="102156" cy="127247"/>
          </a:xfrm>
          <a:custGeom>
            <a:avLst/>
            <a:gdLst>
              <a:gd name="T0" fmla="*/ 28 w 48"/>
              <a:gd name="T1" fmla="*/ 0 h 60"/>
              <a:gd name="T2" fmla="*/ 30 w 48"/>
              <a:gd name="T3" fmla="*/ 27 h 60"/>
              <a:gd name="T4" fmla="*/ 24 w 48"/>
              <a:gd name="T5" fmla="*/ 33 h 60"/>
              <a:gd name="T6" fmla="*/ 18 w 48"/>
              <a:gd name="T7" fmla="*/ 27 h 60"/>
              <a:gd name="T8" fmla="*/ 20 w 48"/>
              <a:gd name="T9" fmla="*/ 0 h 60"/>
              <a:gd name="T10" fmla="*/ 0 w 48"/>
              <a:gd name="T11" fmla="*/ 0 h 60"/>
              <a:gd name="T12" fmla="*/ 0 w 48"/>
              <a:gd name="T13" fmla="*/ 2 h 60"/>
              <a:gd name="T14" fmla="*/ 14 w 48"/>
              <a:gd name="T15" fmla="*/ 33 h 60"/>
              <a:gd name="T16" fmla="*/ 14 w 48"/>
              <a:gd name="T17" fmla="*/ 60 h 60"/>
              <a:gd name="T18" fmla="*/ 34 w 48"/>
              <a:gd name="T19" fmla="*/ 60 h 60"/>
              <a:gd name="T20" fmla="*/ 34 w 48"/>
              <a:gd name="T21" fmla="*/ 33 h 60"/>
              <a:gd name="T22" fmla="*/ 48 w 48"/>
              <a:gd name="T23" fmla="*/ 2 h 60"/>
              <a:gd name="T24" fmla="*/ 48 w 48"/>
              <a:gd name="T25" fmla="*/ 0 h 60"/>
              <a:gd name="T26" fmla="*/ 28 w 48"/>
              <a:gd name="T2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" h="60">
                <a:moveTo>
                  <a:pt x="28" y="0"/>
                </a:moveTo>
                <a:cubicBezTo>
                  <a:pt x="30" y="27"/>
                  <a:pt x="30" y="27"/>
                  <a:pt x="30" y="27"/>
                </a:cubicBezTo>
                <a:cubicBezTo>
                  <a:pt x="24" y="33"/>
                  <a:pt x="24" y="33"/>
                  <a:pt x="24" y="33"/>
                </a:cubicBezTo>
                <a:cubicBezTo>
                  <a:pt x="18" y="27"/>
                  <a:pt x="18" y="27"/>
                  <a:pt x="18" y="27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0" y="16"/>
                  <a:pt x="5" y="27"/>
                  <a:pt x="14" y="33"/>
                </a:cubicBezTo>
                <a:cubicBezTo>
                  <a:pt x="14" y="60"/>
                  <a:pt x="14" y="60"/>
                  <a:pt x="14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34" y="33"/>
                  <a:pt x="34" y="33"/>
                  <a:pt x="34" y="33"/>
                </a:cubicBezTo>
                <a:cubicBezTo>
                  <a:pt x="43" y="27"/>
                  <a:pt x="48" y="16"/>
                  <a:pt x="48" y="2"/>
                </a:cubicBezTo>
                <a:cubicBezTo>
                  <a:pt x="48" y="0"/>
                  <a:pt x="48" y="0"/>
                  <a:pt x="48" y="0"/>
                </a:cubicBez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id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z="2000" smtClean="0"/>
              <a:t>6</a:t>
            </a:fld>
            <a:endParaRPr lang="en-ID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10AD021-6D1F-4B01-B537-4ACDF8973FE9}"/>
              </a:ext>
            </a:extLst>
          </p:cNvPr>
          <p:cNvSpPr txBox="1"/>
          <p:nvPr/>
        </p:nvSpPr>
        <p:spPr>
          <a:xfrm>
            <a:off x="310211" y="169904"/>
            <a:ext cx="376543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Technology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A21B6D34-DF16-4DF1-B4A9-78F14258ED4A}"/>
              </a:ext>
            </a:extLst>
          </p:cNvPr>
          <p:cNvSpPr/>
          <p:nvPr/>
        </p:nvSpPr>
        <p:spPr>
          <a:xfrm>
            <a:off x="3776740" y="1025737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A11E1827-C2DE-412D-A1A8-C6D23C1027D0}"/>
              </a:ext>
            </a:extLst>
          </p:cNvPr>
          <p:cNvSpPr txBox="1"/>
          <p:nvPr/>
        </p:nvSpPr>
        <p:spPr>
          <a:xfrm>
            <a:off x="1561933" y="2148143"/>
            <a:ext cx="1461425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ar-SA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؟</a:t>
            </a:r>
            <a:endParaRPr lang="id-ID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11E1827-C2DE-412D-A1A8-C6D23C1027D0}"/>
              </a:ext>
            </a:extLst>
          </p:cNvPr>
          <p:cNvSpPr txBox="1"/>
          <p:nvPr/>
        </p:nvSpPr>
        <p:spPr>
          <a:xfrm>
            <a:off x="1510855" y="3439048"/>
            <a:ext cx="1461425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ar-SA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؟</a:t>
            </a:r>
            <a:endParaRPr lang="id-ID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25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3AD59C9-EC4F-463C-AD8B-71836D60AA41}"/>
              </a:ext>
            </a:extLst>
          </p:cNvPr>
          <p:cNvSpPr txBox="1"/>
          <p:nvPr/>
        </p:nvSpPr>
        <p:spPr>
          <a:xfrm>
            <a:off x="7380" y="268065"/>
            <a:ext cx="8258175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Is Deep learning have been used for writing or generating any type of Text?</a:t>
            </a:r>
            <a:endParaRPr lang="ar-SA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7DFBAE0-D7E0-437A-B8D8-039A69FE105E}"/>
              </a:ext>
            </a:extLst>
          </p:cNvPr>
          <p:cNvSpPr txBox="1"/>
          <p:nvPr/>
        </p:nvSpPr>
        <p:spPr>
          <a:xfrm>
            <a:off x="279755" y="2925461"/>
            <a:ext cx="5541560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/>
              <a:t>The classical type of DL need a manually  </a:t>
            </a:r>
            <a:r>
              <a:rPr lang="en-US" sz="2800" b="1" dirty="0" smtClean="0"/>
              <a:t>labeled data set </a:t>
            </a:r>
            <a:r>
              <a:rPr lang="en-US" sz="2800" dirty="0" smtClean="0"/>
              <a:t>to train the model on it </a:t>
            </a:r>
            <a:r>
              <a:rPr lang="ar-SA" sz="2000" dirty="0" smtClean="0"/>
              <a:t>  </a:t>
            </a:r>
            <a:endParaRPr lang="ar-SA" sz="2000" dirty="0" smtClean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6423816-6CAA-403D-AA37-BE19545FB12D}"/>
              </a:ext>
            </a:extLst>
          </p:cNvPr>
          <p:cNvSpPr/>
          <p:nvPr/>
        </p:nvSpPr>
        <p:spPr>
          <a:xfrm>
            <a:off x="7168613" y="2257390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427" y="-955497"/>
            <a:ext cx="4250110" cy="282825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2006936" y="4417085"/>
            <a:ext cx="2421361" cy="12235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On some domain there is not enough labeled data set </a:t>
            </a:r>
            <a:endParaRPr lang="en-ID" sz="2000" dirty="0">
              <a:solidFill>
                <a:schemeClr val="tx1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984" r="51515"/>
          <a:stretch/>
        </p:blipFill>
        <p:spPr>
          <a:xfrm>
            <a:off x="6477000" y="2769390"/>
            <a:ext cx="4876800" cy="3696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495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3AD59C9-EC4F-463C-AD8B-71836D60AA41}"/>
              </a:ext>
            </a:extLst>
          </p:cNvPr>
          <p:cNvSpPr txBox="1"/>
          <p:nvPr/>
        </p:nvSpPr>
        <p:spPr>
          <a:xfrm>
            <a:off x="333548" y="637580"/>
            <a:ext cx="709147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Fine Tuning</a:t>
            </a:r>
            <a:endParaRPr lang="ar-SA" sz="48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6423816-6CAA-403D-AA37-BE19545FB12D}"/>
              </a:ext>
            </a:extLst>
          </p:cNvPr>
          <p:cNvSpPr/>
          <p:nvPr/>
        </p:nvSpPr>
        <p:spPr>
          <a:xfrm>
            <a:off x="3998384" y="1782475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145" y="-922669"/>
            <a:ext cx="4250110" cy="28282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21984" r="2358"/>
          <a:stretch/>
        </p:blipFill>
        <p:spPr>
          <a:xfrm>
            <a:off x="1196359" y="2796018"/>
            <a:ext cx="9821227" cy="3696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8</a:t>
            </a:fld>
            <a:endParaRPr lang="en-ID"/>
          </a:p>
        </p:txBody>
      </p:sp>
      <p:sp>
        <p:nvSpPr>
          <p:cNvPr id="3" name="Rectangle 2"/>
          <p:cNvSpPr/>
          <p:nvPr/>
        </p:nvSpPr>
        <p:spPr>
          <a:xfrm>
            <a:off x="180975" y="1996859"/>
            <a:ext cx="11049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WordVisi_MSFontService"/>
              </a:rPr>
              <a:t>Fine-tuning deep learning involves using weights of a previous deep learning algorithm for programming another similar deep learning process.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40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90727"/>
            <a:ext cx="12178399" cy="2493266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="" xmlns:a16="http://schemas.microsoft.com/office/drawing/2014/main" id="{31086D44-91DB-4645-8D08-2A9B2D87D0EC}"/>
              </a:ext>
            </a:extLst>
          </p:cNvPr>
          <p:cNvGrpSpPr/>
          <p:nvPr/>
        </p:nvGrpSpPr>
        <p:grpSpPr>
          <a:xfrm>
            <a:off x="4415339" y="2195966"/>
            <a:ext cx="4957386" cy="2179669"/>
            <a:chOff x="2930636" y="2165385"/>
            <a:chExt cx="4957386" cy="2179669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48039A8-B6F7-4086-9316-010B406D6AA1}"/>
                </a:ext>
              </a:extLst>
            </p:cNvPr>
            <p:cNvSpPr txBox="1"/>
            <p:nvPr/>
          </p:nvSpPr>
          <p:spPr>
            <a:xfrm>
              <a:off x="4983177" y="2165385"/>
              <a:ext cx="2526547" cy="107721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It map Input Text to output Text under </a:t>
              </a:r>
              <a:r>
                <a:rPr lang="en-US" sz="1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encoder – decoder</a:t>
              </a:r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Approach</a:t>
              </a:r>
              <a:endParaRPr lang="id-ID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I</a:t>
              </a:r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t used RNN </a:t>
              </a:r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Models</a:t>
              </a:r>
              <a:endParaRPr lang="id-ID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11E1827-C2DE-412D-A1A8-C6D23C1027D0}"/>
                </a:ext>
              </a:extLst>
            </p:cNvPr>
            <p:cNvSpPr txBox="1"/>
            <p:nvPr/>
          </p:nvSpPr>
          <p:spPr>
            <a:xfrm>
              <a:off x="5195718" y="3037289"/>
              <a:ext cx="1843726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000" b="1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SeqtoSeq</a:t>
              </a:r>
              <a:endParaRPr lang="id-ID" sz="20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175B8C08-8E87-479A-9F12-DAD2C3303F83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3453011" y="3734833"/>
              <a:ext cx="3877349" cy="2434"/>
            </a:xfrm>
            <a:prstGeom prst="line">
              <a:avLst/>
            </a:prstGeom>
            <a:ln w="12700">
              <a:solidFill>
                <a:srgbClr val="4B511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5A37DD7E-4468-45A9-AED4-6FE31B59E99F}"/>
                </a:ext>
              </a:extLst>
            </p:cNvPr>
            <p:cNvSpPr/>
            <p:nvPr/>
          </p:nvSpPr>
          <p:spPr>
            <a:xfrm>
              <a:off x="2994593" y="3508060"/>
              <a:ext cx="458418" cy="4584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ECF9ED8B-5108-4489-869F-168AFE041A28}"/>
                </a:ext>
              </a:extLst>
            </p:cNvPr>
            <p:cNvSpPr/>
            <p:nvPr/>
          </p:nvSpPr>
          <p:spPr>
            <a:xfrm>
              <a:off x="4447840" y="3508060"/>
              <a:ext cx="458418" cy="4584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26A7C399-D5A6-44B6-971C-7C03C5440848}"/>
                </a:ext>
              </a:extLst>
            </p:cNvPr>
            <p:cNvSpPr/>
            <p:nvPr/>
          </p:nvSpPr>
          <p:spPr>
            <a:xfrm>
              <a:off x="7379982" y="3508060"/>
              <a:ext cx="458418" cy="4584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7E1ACC78-CBE3-4180-B4C4-C6278447D961}"/>
                </a:ext>
              </a:extLst>
            </p:cNvPr>
            <p:cNvGrpSpPr/>
            <p:nvPr/>
          </p:nvGrpSpPr>
          <p:grpSpPr>
            <a:xfrm>
              <a:off x="4577141" y="3635560"/>
              <a:ext cx="102156" cy="203415"/>
              <a:chOff x="8447091" y="4332288"/>
              <a:chExt cx="180975" cy="360363"/>
            </a:xfrm>
          </p:grpSpPr>
          <p:sp>
            <p:nvSpPr>
              <p:cNvPr id="32" name="Oval 103">
                <a:extLst>
                  <a:ext uri="{FF2B5EF4-FFF2-40B4-BE49-F238E27FC236}">
                    <a16:creationId xmlns="" xmlns:a16="http://schemas.microsoft.com/office/drawing/2014/main" id="{3CD611FA-1EB7-41BA-87A5-D8C847EB8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77250" y="4332288"/>
                <a:ext cx="120650" cy="12065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Freeform 104">
                <a:extLst>
                  <a:ext uri="{FF2B5EF4-FFF2-40B4-BE49-F238E27FC236}">
                    <a16:creationId xmlns="" xmlns:a16="http://schemas.microsoft.com/office/drawing/2014/main" id="{64570545-5151-40A4-B51E-FE4C5E4FA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7091" y="4467226"/>
                <a:ext cx="180975" cy="225425"/>
              </a:xfrm>
              <a:custGeom>
                <a:avLst/>
                <a:gdLst>
                  <a:gd name="T0" fmla="*/ 28 w 48"/>
                  <a:gd name="T1" fmla="*/ 0 h 60"/>
                  <a:gd name="T2" fmla="*/ 30 w 48"/>
                  <a:gd name="T3" fmla="*/ 27 h 60"/>
                  <a:gd name="T4" fmla="*/ 24 w 48"/>
                  <a:gd name="T5" fmla="*/ 33 h 60"/>
                  <a:gd name="T6" fmla="*/ 18 w 48"/>
                  <a:gd name="T7" fmla="*/ 27 h 60"/>
                  <a:gd name="T8" fmla="*/ 20 w 48"/>
                  <a:gd name="T9" fmla="*/ 0 h 60"/>
                  <a:gd name="T10" fmla="*/ 0 w 48"/>
                  <a:gd name="T11" fmla="*/ 0 h 60"/>
                  <a:gd name="T12" fmla="*/ 0 w 48"/>
                  <a:gd name="T13" fmla="*/ 2 h 60"/>
                  <a:gd name="T14" fmla="*/ 14 w 48"/>
                  <a:gd name="T15" fmla="*/ 33 h 60"/>
                  <a:gd name="T16" fmla="*/ 14 w 48"/>
                  <a:gd name="T17" fmla="*/ 60 h 60"/>
                  <a:gd name="T18" fmla="*/ 34 w 48"/>
                  <a:gd name="T19" fmla="*/ 60 h 60"/>
                  <a:gd name="T20" fmla="*/ 34 w 48"/>
                  <a:gd name="T21" fmla="*/ 33 h 60"/>
                  <a:gd name="T22" fmla="*/ 48 w 48"/>
                  <a:gd name="T23" fmla="*/ 2 h 60"/>
                  <a:gd name="T24" fmla="*/ 48 w 48"/>
                  <a:gd name="T25" fmla="*/ 0 h 60"/>
                  <a:gd name="T26" fmla="*/ 28 w 48"/>
                  <a:gd name="T2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60">
                    <a:moveTo>
                      <a:pt x="28" y="0"/>
                    </a:moveTo>
                    <a:cubicBezTo>
                      <a:pt x="30" y="27"/>
                      <a:pt x="30" y="27"/>
                      <a:pt x="30" y="27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6"/>
                      <a:pt x="5" y="27"/>
                      <a:pt x="14" y="3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43" y="27"/>
                      <a:pt x="48" y="16"/>
                      <a:pt x="48" y="2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DC5B1354-8288-4FCE-8C91-2CBAF10D45F1}"/>
                </a:ext>
              </a:extLst>
            </p:cNvPr>
            <p:cNvGrpSpPr/>
            <p:nvPr/>
          </p:nvGrpSpPr>
          <p:grpSpPr>
            <a:xfrm>
              <a:off x="6041413" y="3648102"/>
              <a:ext cx="203415" cy="139792"/>
              <a:chOff x="8440738" y="2917826"/>
              <a:chExt cx="360363" cy="247650"/>
            </a:xfrm>
          </p:grpSpPr>
          <p:sp>
            <p:nvSpPr>
              <p:cNvPr id="40" name="Freeform 61">
                <a:extLst>
                  <a:ext uri="{FF2B5EF4-FFF2-40B4-BE49-F238E27FC236}">
                    <a16:creationId xmlns="" xmlns:a16="http://schemas.microsoft.com/office/drawing/2014/main" id="{1834883F-7C18-476A-8EB3-587D1AA0F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0738" y="3022601"/>
                <a:ext cx="88900" cy="142875"/>
              </a:xfrm>
              <a:custGeom>
                <a:avLst/>
                <a:gdLst>
                  <a:gd name="T0" fmla="*/ 0 w 24"/>
                  <a:gd name="T1" fmla="*/ 14 h 38"/>
                  <a:gd name="T2" fmla="*/ 4 w 24"/>
                  <a:gd name="T3" fmla="*/ 22 h 38"/>
                  <a:gd name="T4" fmla="*/ 4 w 24"/>
                  <a:gd name="T5" fmla="*/ 38 h 38"/>
                  <a:gd name="T6" fmla="*/ 20 w 24"/>
                  <a:gd name="T7" fmla="*/ 38 h 38"/>
                  <a:gd name="T8" fmla="*/ 20 w 24"/>
                  <a:gd name="T9" fmla="*/ 22 h 38"/>
                  <a:gd name="T10" fmla="*/ 24 w 24"/>
                  <a:gd name="T11" fmla="*/ 14 h 38"/>
                  <a:gd name="T12" fmla="*/ 24 w 24"/>
                  <a:gd name="T13" fmla="*/ 0 h 38"/>
                  <a:gd name="T14" fmla="*/ 0 w 24"/>
                  <a:gd name="T15" fmla="*/ 0 h 38"/>
                  <a:gd name="T16" fmla="*/ 0 w 24"/>
                  <a:gd name="T17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8">
                    <a:moveTo>
                      <a:pt x="0" y="14"/>
                    </a:moveTo>
                    <a:cubicBezTo>
                      <a:pt x="0" y="18"/>
                      <a:pt x="1" y="21"/>
                      <a:pt x="4" y="22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3" y="21"/>
                      <a:pt x="24" y="18"/>
                      <a:pt x="24" y="1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Freeform 62">
                <a:extLst>
                  <a:ext uri="{FF2B5EF4-FFF2-40B4-BE49-F238E27FC236}">
                    <a16:creationId xmlns="" xmlns:a16="http://schemas.microsoft.com/office/drawing/2014/main" id="{6F957C79-035C-4FE0-A8A4-C79B9F068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0613" y="3022601"/>
                <a:ext cx="90488" cy="142875"/>
              </a:xfrm>
              <a:custGeom>
                <a:avLst/>
                <a:gdLst>
                  <a:gd name="T0" fmla="*/ 0 w 24"/>
                  <a:gd name="T1" fmla="*/ 0 h 38"/>
                  <a:gd name="T2" fmla="*/ 0 w 24"/>
                  <a:gd name="T3" fmla="*/ 14 h 38"/>
                  <a:gd name="T4" fmla="*/ 4 w 24"/>
                  <a:gd name="T5" fmla="*/ 22 h 38"/>
                  <a:gd name="T6" fmla="*/ 4 w 24"/>
                  <a:gd name="T7" fmla="*/ 38 h 38"/>
                  <a:gd name="T8" fmla="*/ 20 w 24"/>
                  <a:gd name="T9" fmla="*/ 38 h 38"/>
                  <a:gd name="T10" fmla="*/ 20 w 24"/>
                  <a:gd name="T11" fmla="*/ 22 h 38"/>
                  <a:gd name="T12" fmla="*/ 24 w 24"/>
                  <a:gd name="T13" fmla="*/ 14 h 38"/>
                  <a:gd name="T14" fmla="*/ 24 w 24"/>
                  <a:gd name="T15" fmla="*/ 0 h 38"/>
                  <a:gd name="T16" fmla="*/ 0 w 24"/>
                  <a:gd name="T1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8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8"/>
                      <a:pt x="1" y="21"/>
                      <a:pt x="4" y="22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3" y="21"/>
                      <a:pt x="24" y="18"/>
                      <a:pt x="24" y="14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Oval 64">
                <a:extLst>
                  <a:ext uri="{FF2B5EF4-FFF2-40B4-BE49-F238E27FC236}">
                    <a16:creationId xmlns="" xmlns:a16="http://schemas.microsoft.com/office/drawing/2014/main" id="{BE517AD3-53E2-423C-BD0C-FA29971F1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4900" y="2947988"/>
                <a:ext cx="60325" cy="6032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Oval 65">
                <a:extLst>
                  <a:ext uri="{FF2B5EF4-FFF2-40B4-BE49-F238E27FC236}">
                    <a16:creationId xmlns="" xmlns:a16="http://schemas.microsoft.com/office/drawing/2014/main" id="{04B915D0-99A1-4BF7-BFFC-FA505EBA7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5025" y="2947988"/>
                <a:ext cx="60325" cy="6032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Oval 66">
                <a:extLst>
                  <a:ext uri="{FF2B5EF4-FFF2-40B4-BE49-F238E27FC236}">
                    <a16:creationId xmlns="" xmlns:a16="http://schemas.microsoft.com/office/drawing/2014/main" id="{F25ECDDB-7683-4CC1-AA5F-31EE48294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5675" y="2917826"/>
                <a:ext cx="90488" cy="9048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="" xmlns:a16="http://schemas.microsoft.com/office/drawing/2014/main" id="{D26ABAE5-A475-4A28-8068-DBDF3D8E6864}"/>
                </a:ext>
              </a:extLst>
            </p:cNvPr>
            <p:cNvGrpSpPr/>
            <p:nvPr/>
          </p:nvGrpSpPr>
          <p:grpSpPr>
            <a:xfrm>
              <a:off x="7509724" y="3635574"/>
              <a:ext cx="198935" cy="203416"/>
              <a:chOff x="2678113" y="5054601"/>
              <a:chExt cx="352425" cy="360362"/>
            </a:xfrm>
          </p:grpSpPr>
          <p:sp>
            <p:nvSpPr>
              <p:cNvPr id="47" name="Freeform 109">
                <a:extLst>
                  <a:ext uri="{FF2B5EF4-FFF2-40B4-BE49-F238E27FC236}">
                    <a16:creationId xmlns="" xmlns:a16="http://schemas.microsoft.com/office/drawing/2014/main" id="{629B0D75-447D-4979-9BDD-C278552D8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100" y="5084763"/>
                <a:ext cx="168275" cy="165100"/>
              </a:xfrm>
              <a:custGeom>
                <a:avLst/>
                <a:gdLst>
                  <a:gd name="T0" fmla="*/ 32 w 45"/>
                  <a:gd name="T1" fmla="*/ 22 h 44"/>
                  <a:gd name="T2" fmla="*/ 36 w 45"/>
                  <a:gd name="T3" fmla="*/ 18 h 44"/>
                  <a:gd name="T4" fmla="*/ 45 w 45"/>
                  <a:gd name="T5" fmla="*/ 18 h 44"/>
                  <a:gd name="T6" fmla="*/ 27 w 45"/>
                  <a:gd name="T7" fmla="*/ 0 h 44"/>
                  <a:gd name="T8" fmla="*/ 27 w 45"/>
                  <a:gd name="T9" fmla="*/ 9 h 44"/>
                  <a:gd name="T10" fmla="*/ 23 w 45"/>
                  <a:gd name="T11" fmla="*/ 13 h 44"/>
                  <a:gd name="T12" fmla="*/ 19 w 45"/>
                  <a:gd name="T13" fmla="*/ 9 h 44"/>
                  <a:gd name="T14" fmla="*/ 19 w 45"/>
                  <a:gd name="T15" fmla="*/ 0 h 44"/>
                  <a:gd name="T16" fmla="*/ 2 w 45"/>
                  <a:gd name="T17" fmla="*/ 13 h 44"/>
                  <a:gd name="T18" fmla="*/ 1 w 45"/>
                  <a:gd name="T19" fmla="*/ 16 h 44"/>
                  <a:gd name="T20" fmla="*/ 0 w 45"/>
                  <a:gd name="T21" fmla="*/ 22 h 44"/>
                  <a:gd name="T22" fmla="*/ 0 w 45"/>
                  <a:gd name="T23" fmla="*/ 24 h 44"/>
                  <a:gd name="T24" fmla="*/ 11 w 45"/>
                  <a:gd name="T25" fmla="*/ 24 h 44"/>
                  <a:gd name="T26" fmla="*/ 11 w 45"/>
                  <a:gd name="T27" fmla="*/ 30 h 44"/>
                  <a:gd name="T28" fmla="*/ 10 w 45"/>
                  <a:gd name="T29" fmla="*/ 41 h 44"/>
                  <a:gd name="T30" fmla="*/ 19 w 45"/>
                  <a:gd name="T31" fmla="*/ 44 h 44"/>
                  <a:gd name="T32" fmla="*/ 19 w 45"/>
                  <a:gd name="T33" fmla="*/ 35 h 44"/>
                  <a:gd name="T34" fmla="*/ 23 w 45"/>
                  <a:gd name="T35" fmla="*/ 31 h 44"/>
                  <a:gd name="T36" fmla="*/ 27 w 45"/>
                  <a:gd name="T37" fmla="*/ 35 h 44"/>
                  <a:gd name="T38" fmla="*/ 27 w 45"/>
                  <a:gd name="T39" fmla="*/ 44 h 44"/>
                  <a:gd name="T40" fmla="*/ 45 w 45"/>
                  <a:gd name="T41" fmla="*/ 26 h 44"/>
                  <a:gd name="T42" fmla="*/ 36 w 45"/>
                  <a:gd name="T43" fmla="*/ 26 h 44"/>
                  <a:gd name="T44" fmla="*/ 32 w 45"/>
                  <a:gd name="T4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" h="44">
                    <a:moveTo>
                      <a:pt x="32" y="22"/>
                    </a:moveTo>
                    <a:cubicBezTo>
                      <a:pt x="32" y="20"/>
                      <a:pt x="34" y="18"/>
                      <a:pt x="36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4" y="9"/>
                      <a:pt x="36" y="1"/>
                      <a:pt x="27" y="0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11"/>
                      <a:pt x="25" y="13"/>
                      <a:pt x="23" y="13"/>
                    </a:cubicBezTo>
                    <a:cubicBezTo>
                      <a:pt x="21" y="13"/>
                      <a:pt x="19" y="11"/>
                      <a:pt x="19" y="9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2" y="1"/>
                      <a:pt x="6" y="6"/>
                      <a:pt x="2" y="13"/>
                    </a:cubicBezTo>
                    <a:cubicBezTo>
                      <a:pt x="2" y="14"/>
                      <a:pt x="2" y="15"/>
                      <a:pt x="1" y="16"/>
                    </a:cubicBezTo>
                    <a:cubicBezTo>
                      <a:pt x="1" y="18"/>
                      <a:pt x="0" y="20"/>
                      <a:pt x="0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4"/>
                      <a:pt x="11" y="37"/>
                      <a:pt x="10" y="41"/>
                    </a:cubicBezTo>
                    <a:cubicBezTo>
                      <a:pt x="13" y="42"/>
                      <a:pt x="16" y="44"/>
                      <a:pt x="19" y="44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3"/>
                      <a:pt x="21" y="31"/>
                      <a:pt x="23" y="31"/>
                    </a:cubicBezTo>
                    <a:cubicBezTo>
                      <a:pt x="25" y="31"/>
                      <a:pt x="27" y="33"/>
                      <a:pt x="27" y="35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36" y="43"/>
                      <a:pt x="44" y="35"/>
                      <a:pt x="45" y="26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4" y="26"/>
                      <a:pt x="32" y="24"/>
                      <a:pt x="32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Oval 110">
                <a:extLst>
                  <a:ext uri="{FF2B5EF4-FFF2-40B4-BE49-F238E27FC236}">
                    <a16:creationId xmlns="" xmlns:a16="http://schemas.microsoft.com/office/drawing/2014/main" id="{F9DAF6D8-1493-46AE-88E6-A518050A6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5054601"/>
                <a:ext cx="119063" cy="11906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Freeform 111">
                <a:extLst>
                  <a:ext uri="{FF2B5EF4-FFF2-40B4-BE49-F238E27FC236}">
                    <a16:creationId xmlns="" xmlns:a16="http://schemas.microsoft.com/office/drawing/2014/main" id="{10142C26-C904-48BC-A0E7-CF8D4BACF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113" y="5189538"/>
                <a:ext cx="179388" cy="225425"/>
              </a:xfrm>
              <a:custGeom>
                <a:avLst/>
                <a:gdLst>
                  <a:gd name="T0" fmla="*/ 28 w 48"/>
                  <a:gd name="T1" fmla="*/ 0 h 60"/>
                  <a:gd name="T2" fmla="*/ 30 w 48"/>
                  <a:gd name="T3" fmla="*/ 27 h 60"/>
                  <a:gd name="T4" fmla="*/ 24 w 48"/>
                  <a:gd name="T5" fmla="*/ 33 h 60"/>
                  <a:gd name="T6" fmla="*/ 18 w 48"/>
                  <a:gd name="T7" fmla="*/ 27 h 60"/>
                  <a:gd name="T8" fmla="*/ 20 w 48"/>
                  <a:gd name="T9" fmla="*/ 0 h 60"/>
                  <a:gd name="T10" fmla="*/ 0 w 48"/>
                  <a:gd name="T11" fmla="*/ 0 h 60"/>
                  <a:gd name="T12" fmla="*/ 0 w 48"/>
                  <a:gd name="T13" fmla="*/ 2 h 60"/>
                  <a:gd name="T14" fmla="*/ 14 w 48"/>
                  <a:gd name="T15" fmla="*/ 33 h 60"/>
                  <a:gd name="T16" fmla="*/ 14 w 48"/>
                  <a:gd name="T17" fmla="*/ 60 h 60"/>
                  <a:gd name="T18" fmla="*/ 34 w 48"/>
                  <a:gd name="T19" fmla="*/ 60 h 60"/>
                  <a:gd name="T20" fmla="*/ 34 w 48"/>
                  <a:gd name="T21" fmla="*/ 33 h 60"/>
                  <a:gd name="T22" fmla="*/ 48 w 48"/>
                  <a:gd name="T23" fmla="*/ 2 h 60"/>
                  <a:gd name="T24" fmla="*/ 48 w 48"/>
                  <a:gd name="T25" fmla="*/ 0 h 60"/>
                  <a:gd name="T26" fmla="*/ 28 w 48"/>
                  <a:gd name="T2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60">
                    <a:moveTo>
                      <a:pt x="28" y="0"/>
                    </a:moveTo>
                    <a:cubicBezTo>
                      <a:pt x="30" y="27"/>
                      <a:pt x="30" y="27"/>
                      <a:pt x="30" y="27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6"/>
                      <a:pt x="5" y="27"/>
                      <a:pt x="14" y="3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43" y="27"/>
                      <a:pt x="48" y="16"/>
                      <a:pt x="48" y="2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Freeform 112">
                <a:extLst>
                  <a:ext uri="{FF2B5EF4-FFF2-40B4-BE49-F238E27FC236}">
                    <a16:creationId xmlns="" xmlns:a16="http://schemas.microsoft.com/office/drawing/2014/main" id="{CEC4BE98-2F51-4B96-A698-2105D1F01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5054601"/>
                <a:ext cx="14288" cy="71438"/>
              </a:xfrm>
              <a:custGeom>
                <a:avLst/>
                <a:gdLst>
                  <a:gd name="T0" fmla="*/ 2 w 4"/>
                  <a:gd name="T1" fmla="*/ 19 h 19"/>
                  <a:gd name="T2" fmla="*/ 0 w 4"/>
                  <a:gd name="T3" fmla="*/ 17 h 19"/>
                  <a:gd name="T4" fmla="*/ 0 w 4"/>
                  <a:gd name="T5" fmla="*/ 2 h 19"/>
                  <a:gd name="T6" fmla="*/ 2 w 4"/>
                  <a:gd name="T7" fmla="*/ 0 h 19"/>
                  <a:gd name="T8" fmla="*/ 4 w 4"/>
                  <a:gd name="T9" fmla="*/ 2 h 19"/>
                  <a:gd name="T10" fmla="*/ 4 w 4"/>
                  <a:gd name="T11" fmla="*/ 17 h 19"/>
                  <a:gd name="T12" fmla="*/ 2 w 4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9">
                    <a:moveTo>
                      <a:pt x="2" y="19"/>
                    </a:moveTo>
                    <a:cubicBezTo>
                      <a:pt x="1" y="19"/>
                      <a:pt x="0" y="18"/>
                      <a:pt x="0" y="1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8"/>
                      <a:pt x="3" y="19"/>
                      <a:pt x="2" y="1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Freeform 113">
                <a:extLst>
                  <a:ext uri="{FF2B5EF4-FFF2-40B4-BE49-F238E27FC236}">
                    <a16:creationId xmlns="" xmlns:a16="http://schemas.microsoft.com/office/drawing/2014/main" id="{4494D98A-416A-4CD7-825A-FD738B4040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5208588"/>
                <a:ext cx="14288" cy="71438"/>
              </a:xfrm>
              <a:custGeom>
                <a:avLst/>
                <a:gdLst>
                  <a:gd name="T0" fmla="*/ 2 w 4"/>
                  <a:gd name="T1" fmla="*/ 19 h 19"/>
                  <a:gd name="T2" fmla="*/ 0 w 4"/>
                  <a:gd name="T3" fmla="*/ 17 h 19"/>
                  <a:gd name="T4" fmla="*/ 0 w 4"/>
                  <a:gd name="T5" fmla="*/ 2 h 19"/>
                  <a:gd name="T6" fmla="*/ 2 w 4"/>
                  <a:gd name="T7" fmla="*/ 0 h 19"/>
                  <a:gd name="T8" fmla="*/ 4 w 4"/>
                  <a:gd name="T9" fmla="*/ 2 h 19"/>
                  <a:gd name="T10" fmla="*/ 4 w 4"/>
                  <a:gd name="T11" fmla="*/ 17 h 19"/>
                  <a:gd name="T12" fmla="*/ 2 w 4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9">
                    <a:moveTo>
                      <a:pt x="2" y="19"/>
                    </a:moveTo>
                    <a:cubicBezTo>
                      <a:pt x="1" y="19"/>
                      <a:pt x="0" y="18"/>
                      <a:pt x="0" y="1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8"/>
                      <a:pt x="3" y="19"/>
                      <a:pt x="2" y="1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Freeform 114">
                <a:extLst>
                  <a:ext uri="{FF2B5EF4-FFF2-40B4-BE49-F238E27FC236}">
                    <a16:creationId xmlns="" xmlns:a16="http://schemas.microsoft.com/office/drawing/2014/main" id="{2B06FC45-AF70-485E-85AB-E2C815AE0A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9100" y="5159376"/>
                <a:ext cx="71438" cy="14288"/>
              </a:xfrm>
              <a:custGeom>
                <a:avLst/>
                <a:gdLst>
                  <a:gd name="T0" fmla="*/ 17 w 19"/>
                  <a:gd name="T1" fmla="*/ 4 h 4"/>
                  <a:gd name="T2" fmla="*/ 2 w 19"/>
                  <a:gd name="T3" fmla="*/ 4 h 4"/>
                  <a:gd name="T4" fmla="*/ 0 w 19"/>
                  <a:gd name="T5" fmla="*/ 2 h 4"/>
                  <a:gd name="T6" fmla="*/ 2 w 19"/>
                  <a:gd name="T7" fmla="*/ 0 h 4"/>
                  <a:gd name="T8" fmla="*/ 17 w 19"/>
                  <a:gd name="T9" fmla="*/ 0 h 4"/>
                  <a:gd name="T10" fmla="*/ 19 w 19"/>
                  <a:gd name="T11" fmla="*/ 2 h 4"/>
                  <a:gd name="T12" fmla="*/ 17 w 19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4">
                    <a:moveTo>
                      <a:pt x="17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9" y="1"/>
                      <a:pt x="19" y="2"/>
                    </a:cubicBezTo>
                    <a:cubicBezTo>
                      <a:pt x="19" y="3"/>
                      <a:pt x="18" y="4"/>
                      <a:pt x="17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="" xmlns:a16="http://schemas.microsoft.com/office/drawing/2014/main" id="{6787456F-FAE7-4CC6-983A-7089DC74F87D}"/>
                </a:ext>
              </a:extLst>
            </p:cNvPr>
            <p:cNvSpPr/>
            <p:nvPr/>
          </p:nvSpPr>
          <p:spPr>
            <a:xfrm>
              <a:off x="2930636" y="3456002"/>
              <a:ext cx="557662" cy="557662"/>
            </a:xfrm>
            <a:prstGeom prst="ellipse">
              <a:avLst/>
            </a:prstGeom>
            <a:ln w="12700">
              <a:solidFill>
                <a:srgbClr val="4B511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="" xmlns:a16="http://schemas.microsoft.com/office/drawing/2014/main" id="{9D3983E3-82BF-4F90-8CEE-65AAF856FD35}"/>
                </a:ext>
              </a:extLst>
            </p:cNvPr>
            <p:cNvSpPr/>
            <p:nvPr/>
          </p:nvSpPr>
          <p:spPr>
            <a:xfrm>
              <a:off x="4398218" y="3456002"/>
              <a:ext cx="557662" cy="557662"/>
            </a:xfrm>
            <a:prstGeom prst="ellipse">
              <a:avLst/>
            </a:prstGeom>
            <a:ln w="12700">
              <a:solidFill>
                <a:srgbClr val="4B511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1CDB0BD5-97AD-4A6D-80F2-AD61179BA580}"/>
                </a:ext>
              </a:extLst>
            </p:cNvPr>
            <p:cNvSpPr/>
            <p:nvPr/>
          </p:nvSpPr>
          <p:spPr>
            <a:xfrm>
              <a:off x="7330360" y="3456002"/>
              <a:ext cx="557662" cy="557662"/>
            </a:xfrm>
            <a:prstGeom prst="ellipse">
              <a:avLst/>
            </a:prstGeom>
            <a:ln w="12700">
              <a:solidFill>
                <a:srgbClr val="4B511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011C060B-D438-4C6C-9E9F-AA1EF131F7A7}"/>
                </a:ext>
              </a:extLst>
            </p:cNvPr>
            <p:cNvSpPr txBox="1"/>
            <p:nvPr/>
          </p:nvSpPr>
          <p:spPr>
            <a:xfrm>
              <a:off x="5522431" y="3944944"/>
              <a:ext cx="1328193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ar-SA" sz="2000" b="1" dirty="0" smtClean="0">
                  <a:solidFill>
                    <a:srgbClr val="4B511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2014</a:t>
              </a:r>
              <a:endParaRPr lang="en-US" sz="2800" b="1" dirty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0" name="Freeform: Shape 79">
            <a:extLst>
              <a:ext uri="{FF2B5EF4-FFF2-40B4-BE49-F238E27FC236}">
                <a16:creationId xmlns="" xmlns:a16="http://schemas.microsoft.com/office/drawing/2014/main" id="{73FC8AD5-1F45-4368-9120-8F9E08742CAB}"/>
              </a:ext>
            </a:extLst>
          </p:cNvPr>
          <p:cNvSpPr/>
          <p:nvPr/>
        </p:nvSpPr>
        <p:spPr>
          <a:xfrm>
            <a:off x="11046785" y="6255782"/>
            <a:ext cx="845178" cy="260228"/>
          </a:xfrm>
          <a:custGeom>
            <a:avLst/>
            <a:gdLst>
              <a:gd name="connsiteX0" fmla="*/ 1165081 w 7567987"/>
              <a:gd name="connsiteY0" fmla="*/ 0 h 2330162"/>
              <a:gd name="connsiteX1" fmla="*/ 2330162 w 7567987"/>
              <a:gd name="connsiteY1" fmla="*/ 1165081 h 2330162"/>
              <a:gd name="connsiteX2" fmla="*/ 2327544 w 7567987"/>
              <a:gd name="connsiteY2" fmla="*/ 1165081 h 2330162"/>
              <a:gd name="connsiteX3" fmla="*/ 2910085 w 7567987"/>
              <a:gd name="connsiteY3" fmla="*/ 1747622 h 2330162"/>
              <a:gd name="connsiteX4" fmla="*/ 3492626 w 7567987"/>
              <a:gd name="connsiteY4" fmla="*/ 1165081 h 2330162"/>
              <a:gd name="connsiteX5" fmla="*/ 3492822 w 7567987"/>
              <a:gd name="connsiteY5" fmla="*/ 1165081 h 2330162"/>
              <a:gd name="connsiteX6" fmla="*/ 4657903 w 7567987"/>
              <a:gd name="connsiteY6" fmla="*/ 0 h 2330162"/>
              <a:gd name="connsiteX7" fmla="*/ 5822983 w 7567987"/>
              <a:gd name="connsiteY7" fmla="*/ 1165081 h 2330162"/>
              <a:gd name="connsiteX8" fmla="*/ 5820367 w 7567987"/>
              <a:gd name="connsiteY8" fmla="*/ 1165081 h 2330162"/>
              <a:gd name="connsiteX9" fmla="*/ 6402907 w 7567987"/>
              <a:gd name="connsiteY9" fmla="*/ 1747622 h 2330162"/>
              <a:gd name="connsiteX10" fmla="*/ 6985447 w 7567987"/>
              <a:gd name="connsiteY10" fmla="*/ 1165081 h 2330162"/>
              <a:gd name="connsiteX11" fmla="*/ 7567987 w 7567987"/>
              <a:gd name="connsiteY11" fmla="*/ 1165081 h 2330162"/>
              <a:gd name="connsiteX12" fmla="*/ 6402907 w 7567987"/>
              <a:gd name="connsiteY12" fmla="*/ 2330162 h 2330162"/>
              <a:gd name="connsiteX13" fmla="*/ 5237827 w 7567987"/>
              <a:gd name="connsiteY13" fmla="*/ 1165081 h 2330162"/>
              <a:gd name="connsiteX14" fmla="*/ 5240443 w 7567987"/>
              <a:gd name="connsiteY14" fmla="*/ 1165081 h 2330162"/>
              <a:gd name="connsiteX15" fmla="*/ 4657903 w 7567987"/>
              <a:gd name="connsiteY15" fmla="*/ 582540 h 2330162"/>
              <a:gd name="connsiteX16" fmla="*/ 4075362 w 7567987"/>
              <a:gd name="connsiteY16" fmla="*/ 1165081 h 2330162"/>
              <a:gd name="connsiteX17" fmla="*/ 4075166 w 7567987"/>
              <a:gd name="connsiteY17" fmla="*/ 1165081 h 2330162"/>
              <a:gd name="connsiteX18" fmla="*/ 2910085 w 7567987"/>
              <a:gd name="connsiteY18" fmla="*/ 2330162 h 2330162"/>
              <a:gd name="connsiteX19" fmla="*/ 1745004 w 7567987"/>
              <a:gd name="connsiteY19" fmla="*/ 1165081 h 2330162"/>
              <a:gd name="connsiteX20" fmla="*/ 1747622 w 7567987"/>
              <a:gd name="connsiteY20" fmla="*/ 1165081 h 2330162"/>
              <a:gd name="connsiteX21" fmla="*/ 1165081 w 7567987"/>
              <a:gd name="connsiteY21" fmla="*/ 582540 h 2330162"/>
              <a:gd name="connsiteX22" fmla="*/ 582540 w 7567987"/>
              <a:gd name="connsiteY22" fmla="*/ 1165081 h 2330162"/>
              <a:gd name="connsiteX23" fmla="*/ 0 w 7567987"/>
              <a:gd name="connsiteY23" fmla="*/ 1165081 h 2330162"/>
              <a:gd name="connsiteX24" fmla="*/ 1165081 w 7567987"/>
              <a:gd name="connsiteY24" fmla="*/ 0 h 23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67987" h="2330162">
                <a:moveTo>
                  <a:pt x="1165081" y="0"/>
                </a:moveTo>
                <a:cubicBezTo>
                  <a:pt x="1808537" y="0"/>
                  <a:pt x="2330162" y="521625"/>
                  <a:pt x="2330162" y="1165081"/>
                </a:cubicBezTo>
                <a:lnTo>
                  <a:pt x="2327544" y="1165081"/>
                </a:lnTo>
                <a:cubicBezTo>
                  <a:pt x="2327544" y="1486810"/>
                  <a:pt x="2588356" y="1747622"/>
                  <a:pt x="2910085" y="1747622"/>
                </a:cubicBezTo>
                <a:cubicBezTo>
                  <a:pt x="3231814" y="1747622"/>
                  <a:pt x="3492626" y="1486810"/>
                  <a:pt x="3492626" y="1165081"/>
                </a:cubicBezTo>
                <a:lnTo>
                  <a:pt x="3492822" y="1165081"/>
                </a:lnTo>
                <a:cubicBezTo>
                  <a:pt x="3492822" y="521625"/>
                  <a:pt x="4014447" y="0"/>
                  <a:pt x="4657903" y="0"/>
                </a:cubicBezTo>
                <a:cubicBezTo>
                  <a:pt x="5301359" y="0"/>
                  <a:pt x="5822983" y="521625"/>
                  <a:pt x="5822983" y="1165081"/>
                </a:cubicBezTo>
                <a:lnTo>
                  <a:pt x="5820367" y="1165081"/>
                </a:lnTo>
                <a:cubicBezTo>
                  <a:pt x="5820367" y="1486810"/>
                  <a:pt x="6081179" y="1747622"/>
                  <a:pt x="6402907" y="1747622"/>
                </a:cubicBezTo>
                <a:cubicBezTo>
                  <a:pt x="6724635" y="1747622"/>
                  <a:pt x="6985447" y="1486810"/>
                  <a:pt x="6985447" y="1165081"/>
                </a:cubicBezTo>
                <a:lnTo>
                  <a:pt x="7567987" y="1165081"/>
                </a:lnTo>
                <a:cubicBezTo>
                  <a:pt x="7567987" y="1808537"/>
                  <a:pt x="7046363" y="2330162"/>
                  <a:pt x="6402907" y="2330162"/>
                </a:cubicBezTo>
                <a:cubicBezTo>
                  <a:pt x="5759451" y="2330162"/>
                  <a:pt x="5237827" y="1808537"/>
                  <a:pt x="5237827" y="1165081"/>
                </a:cubicBezTo>
                <a:lnTo>
                  <a:pt x="5240443" y="1165081"/>
                </a:lnTo>
                <a:cubicBezTo>
                  <a:pt x="5240443" y="843352"/>
                  <a:pt x="4979631" y="582540"/>
                  <a:pt x="4657903" y="582540"/>
                </a:cubicBezTo>
                <a:cubicBezTo>
                  <a:pt x="4336174" y="582540"/>
                  <a:pt x="4075362" y="843352"/>
                  <a:pt x="4075362" y="1165081"/>
                </a:cubicBezTo>
                <a:lnTo>
                  <a:pt x="4075166" y="1165081"/>
                </a:lnTo>
                <a:cubicBezTo>
                  <a:pt x="4075166" y="1808537"/>
                  <a:pt x="3553541" y="2330162"/>
                  <a:pt x="2910085" y="2330162"/>
                </a:cubicBezTo>
                <a:cubicBezTo>
                  <a:pt x="2266629" y="2330162"/>
                  <a:pt x="1745004" y="1808537"/>
                  <a:pt x="1745004" y="1165081"/>
                </a:cubicBezTo>
                <a:lnTo>
                  <a:pt x="1747622" y="1165081"/>
                </a:lnTo>
                <a:cubicBezTo>
                  <a:pt x="1747622" y="843352"/>
                  <a:pt x="1486810" y="582540"/>
                  <a:pt x="1165081" y="582540"/>
                </a:cubicBezTo>
                <a:cubicBezTo>
                  <a:pt x="843352" y="582540"/>
                  <a:pt x="582540" y="843352"/>
                  <a:pt x="582540" y="1165081"/>
                </a:cubicBezTo>
                <a:lnTo>
                  <a:pt x="0" y="1165081"/>
                </a:lnTo>
                <a:cubicBezTo>
                  <a:pt x="0" y="521625"/>
                  <a:pt x="521625" y="0"/>
                  <a:pt x="1165081" y="0"/>
                </a:cubicBezTo>
                <a:close/>
              </a:path>
            </a:pathLst>
          </a:cu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="" xmlns:a16="http://schemas.microsoft.com/office/drawing/2014/main" id="{ECF9ED8B-5108-4489-869F-168AFE041A28}"/>
              </a:ext>
            </a:extLst>
          </p:cNvPr>
          <p:cNvSpPr/>
          <p:nvPr/>
        </p:nvSpPr>
        <p:spPr>
          <a:xfrm>
            <a:off x="7402596" y="3508946"/>
            <a:ext cx="458418" cy="45841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9D3983E3-82BF-4F90-8CEE-65AAF856FD35}"/>
              </a:ext>
            </a:extLst>
          </p:cNvPr>
          <p:cNvSpPr/>
          <p:nvPr/>
        </p:nvSpPr>
        <p:spPr>
          <a:xfrm>
            <a:off x="7352974" y="3456888"/>
            <a:ext cx="557662" cy="557662"/>
          </a:xfrm>
          <a:prstGeom prst="ellipse">
            <a:avLst/>
          </a:prstGeom>
          <a:ln w="12700">
            <a:solidFill>
              <a:srgbClr val="4B51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Freeform 6">
            <a:extLst>
              <a:ext uri="{FF2B5EF4-FFF2-40B4-BE49-F238E27FC236}">
                <a16:creationId xmlns="" xmlns:a16="http://schemas.microsoft.com/office/drawing/2014/main" id="{3B3A74DF-64F9-4F99-A3F6-642A46C379AA}"/>
              </a:ext>
            </a:extLst>
          </p:cNvPr>
          <p:cNvSpPr>
            <a:spLocks/>
          </p:cNvSpPr>
          <p:nvPr/>
        </p:nvSpPr>
        <p:spPr bwMode="auto">
          <a:xfrm>
            <a:off x="7604841" y="3627503"/>
            <a:ext cx="93194" cy="204311"/>
          </a:xfrm>
          <a:custGeom>
            <a:avLst/>
            <a:gdLst>
              <a:gd name="T0" fmla="*/ 42 w 44"/>
              <a:gd name="T1" fmla="*/ 0 h 96"/>
              <a:gd name="T2" fmla="*/ 2 w 44"/>
              <a:gd name="T3" fmla="*/ 0 h 96"/>
              <a:gd name="T4" fmla="*/ 0 w 44"/>
              <a:gd name="T5" fmla="*/ 2 h 96"/>
              <a:gd name="T6" fmla="*/ 0 w 44"/>
              <a:gd name="T7" fmla="*/ 4 h 96"/>
              <a:gd name="T8" fmla="*/ 4 w 44"/>
              <a:gd name="T9" fmla="*/ 4 h 96"/>
              <a:gd name="T10" fmla="*/ 26 w 44"/>
              <a:gd name="T11" fmla="*/ 4 h 96"/>
              <a:gd name="T12" fmla="*/ 28 w 44"/>
              <a:gd name="T13" fmla="*/ 6 h 96"/>
              <a:gd name="T14" fmla="*/ 26 w 44"/>
              <a:gd name="T15" fmla="*/ 8 h 96"/>
              <a:gd name="T16" fmla="*/ 0 w 44"/>
              <a:gd name="T17" fmla="*/ 8 h 96"/>
              <a:gd name="T18" fmla="*/ 0 w 44"/>
              <a:gd name="T19" fmla="*/ 12 h 96"/>
              <a:gd name="T20" fmla="*/ 18 w 44"/>
              <a:gd name="T21" fmla="*/ 12 h 96"/>
              <a:gd name="T22" fmla="*/ 20 w 44"/>
              <a:gd name="T23" fmla="*/ 14 h 96"/>
              <a:gd name="T24" fmla="*/ 18 w 44"/>
              <a:gd name="T25" fmla="*/ 16 h 96"/>
              <a:gd name="T26" fmla="*/ 0 w 44"/>
              <a:gd name="T27" fmla="*/ 16 h 96"/>
              <a:gd name="T28" fmla="*/ 0 w 44"/>
              <a:gd name="T29" fmla="*/ 20 h 96"/>
              <a:gd name="T30" fmla="*/ 14 w 44"/>
              <a:gd name="T31" fmla="*/ 20 h 96"/>
              <a:gd name="T32" fmla="*/ 16 w 44"/>
              <a:gd name="T33" fmla="*/ 22 h 96"/>
              <a:gd name="T34" fmla="*/ 14 w 44"/>
              <a:gd name="T35" fmla="*/ 24 h 96"/>
              <a:gd name="T36" fmla="*/ 0 w 44"/>
              <a:gd name="T37" fmla="*/ 24 h 96"/>
              <a:gd name="T38" fmla="*/ 0 w 44"/>
              <a:gd name="T39" fmla="*/ 28 h 96"/>
              <a:gd name="T40" fmla="*/ 14 w 44"/>
              <a:gd name="T41" fmla="*/ 28 h 96"/>
              <a:gd name="T42" fmla="*/ 16 w 44"/>
              <a:gd name="T43" fmla="*/ 30 h 96"/>
              <a:gd name="T44" fmla="*/ 16 w 44"/>
              <a:gd name="T45" fmla="*/ 96 h 96"/>
              <a:gd name="T46" fmla="*/ 20 w 44"/>
              <a:gd name="T47" fmla="*/ 96 h 96"/>
              <a:gd name="T48" fmla="*/ 20 w 44"/>
              <a:gd name="T49" fmla="*/ 82 h 96"/>
              <a:gd name="T50" fmla="*/ 22 w 44"/>
              <a:gd name="T51" fmla="*/ 80 h 96"/>
              <a:gd name="T52" fmla="*/ 34 w 44"/>
              <a:gd name="T53" fmla="*/ 80 h 96"/>
              <a:gd name="T54" fmla="*/ 36 w 44"/>
              <a:gd name="T55" fmla="*/ 82 h 96"/>
              <a:gd name="T56" fmla="*/ 36 w 44"/>
              <a:gd name="T57" fmla="*/ 96 h 96"/>
              <a:gd name="T58" fmla="*/ 42 w 44"/>
              <a:gd name="T59" fmla="*/ 96 h 96"/>
              <a:gd name="T60" fmla="*/ 44 w 44"/>
              <a:gd name="T61" fmla="*/ 94 h 96"/>
              <a:gd name="T62" fmla="*/ 44 w 44"/>
              <a:gd name="T63" fmla="*/ 2 h 96"/>
              <a:gd name="T64" fmla="*/ 42 w 44"/>
              <a:gd name="T6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" h="96">
                <a:moveTo>
                  <a:pt x="42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0" y="4"/>
                  <a:pt x="0" y="4"/>
                </a:cubicBezTo>
                <a:cubicBezTo>
                  <a:pt x="4" y="4"/>
                  <a:pt x="4" y="4"/>
                  <a:pt x="4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7" y="4"/>
                  <a:pt x="28" y="5"/>
                  <a:pt x="28" y="6"/>
                </a:cubicBezTo>
                <a:cubicBezTo>
                  <a:pt x="28" y="7"/>
                  <a:pt x="27" y="8"/>
                  <a:pt x="26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12"/>
                  <a:pt x="0" y="12"/>
                  <a:pt x="0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9" y="12"/>
                  <a:pt x="20" y="13"/>
                  <a:pt x="20" y="14"/>
                </a:cubicBezTo>
                <a:cubicBezTo>
                  <a:pt x="20" y="15"/>
                  <a:pt x="19" y="16"/>
                  <a:pt x="18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20"/>
                  <a:pt x="0" y="20"/>
                  <a:pt x="0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5" y="20"/>
                  <a:pt x="16" y="21"/>
                  <a:pt x="16" y="22"/>
                </a:cubicBezTo>
                <a:cubicBezTo>
                  <a:pt x="16" y="23"/>
                  <a:pt x="15" y="24"/>
                  <a:pt x="14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0" y="28"/>
                  <a:pt x="0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5" y="28"/>
                  <a:pt x="16" y="29"/>
                  <a:pt x="16" y="30"/>
                </a:cubicBezTo>
                <a:cubicBezTo>
                  <a:pt x="16" y="96"/>
                  <a:pt x="16" y="96"/>
                  <a:pt x="16" y="96"/>
                </a:cubicBezTo>
                <a:cubicBezTo>
                  <a:pt x="20" y="96"/>
                  <a:pt x="20" y="96"/>
                  <a:pt x="20" y="96"/>
                </a:cubicBezTo>
                <a:cubicBezTo>
                  <a:pt x="20" y="82"/>
                  <a:pt x="20" y="82"/>
                  <a:pt x="20" y="82"/>
                </a:cubicBezTo>
                <a:cubicBezTo>
                  <a:pt x="20" y="81"/>
                  <a:pt x="21" y="80"/>
                  <a:pt x="22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5" y="80"/>
                  <a:pt x="36" y="81"/>
                  <a:pt x="36" y="82"/>
                </a:cubicBezTo>
                <a:cubicBezTo>
                  <a:pt x="36" y="96"/>
                  <a:pt x="36" y="96"/>
                  <a:pt x="36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43" y="96"/>
                  <a:pt x="44" y="95"/>
                  <a:pt x="44" y="94"/>
                </a:cubicBezTo>
                <a:cubicBezTo>
                  <a:pt x="44" y="2"/>
                  <a:pt x="44" y="2"/>
                  <a:pt x="44" y="2"/>
                </a:cubicBezTo>
                <a:cubicBezTo>
                  <a:pt x="44" y="1"/>
                  <a:pt x="43" y="0"/>
                  <a:pt x="4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id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Freeform 7">
            <a:extLst>
              <a:ext uri="{FF2B5EF4-FFF2-40B4-BE49-F238E27FC236}">
                <a16:creationId xmlns="" xmlns:a16="http://schemas.microsoft.com/office/drawing/2014/main" id="{350266DC-F69E-44A9-B2F1-A3FB038BE066}"/>
              </a:ext>
            </a:extLst>
          </p:cNvPr>
          <p:cNvSpPr>
            <a:spLocks/>
          </p:cNvSpPr>
          <p:nvPr/>
        </p:nvSpPr>
        <p:spPr bwMode="auto">
          <a:xfrm>
            <a:off x="7536738" y="3695607"/>
            <a:ext cx="93194" cy="136207"/>
          </a:xfrm>
          <a:custGeom>
            <a:avLst/>
            <a:gdLst>
              <a:gd name="T0" fmla="*/ 2 w 44"/>
              <a:gd name="T1" fmla="*/ 0 h 64"/>
              <a:gd name="T2" fmla="*/ 0 w 44"/>
              <a:gd name="T3" fmla="*/ 2 h 64"/>
              <a:gd name="T4" fmla="*/ 0 w 44"/>
              <a:gd name="T5" fmla="*/ 8 h 64"/>
              <a:gd name="T6" fmla="*/ 18 w 44"/>
              <a:gd name="T7" fmla="*/ 8 h 64"/>
              <a:gd name="T8" fmla="*/ 20 w 44"/>
              <a:gd name="T9" fmla="*/ 10 h 64"/>
              <a:gd name="T10" fmla="*/ 18 w 44"/>
              <a:gd name="T11" fmla="*/ 12 h 64"/>
              <a:gd name="T12" fmla="*/ 0 w 44"/>
              <a:gd name="T13" fmla="*/ 12 h 64"/>
              <a:gd name="T14" fmla="*/ 0 w 44"/>
              <a:gd name="T15" fmla="*/ 16 h 64"/>
              <a:gd name="T16" fmla="*/ 14 w 44"/>
              <a:gd name="T17" fmla="*/ 16 h 64"/>
              <a:gd name="T18" fmla="*/ 16 w 44"/>
              <a:gd name="T19" fmla="*/ 18 h 64"/>
              <a:gd name="T20" fmla="*/ 14 w 44"/>
              <a:gd name="T21" fmla="*/ 20 h 64"/>
              <a:gd name="T22" fmla="*/ 0 w 44"/>
              <a:gd name="T23" fmla="*/ 20 h 64"/>
              <a:gd name="T24" fmla="*/ 0 w 44"/>
              <a:gd name="T25" fmla="*/ 24 h 64"/>
              <a:gd name="T26" fmla="*/ 10 w 44"/>
              <a:gd name="T27" fmla="*/ 24 h 64"/>
              <a:gd name="T28" fmla="*/ 12 w 44"/>
              <a:gd name="T29" fmla="*/ 26 h 64"/>
              <a:gd name="T30" fmla="*/ 10 w 44"/>
              <a:gd name="T31" fmla="*/ 28 h 64"/>
              <a:gd name="T32" fmla="*/ 0 w 44"/>
              <a:gd name="T33" fmla="*/ 28 h 64"/>
              <a:gd name="T34" fmla="*/ 0 w 44"/>
              <a:gd name="T35" fmla="*/ 62 h 64"/>
              <a:gd name="T36" fmla="*/ 2 w 44"/>
              <a:gd name="T37" fmla="*/ 64 h 64"/>
              <a:gd name="T38" fmla="*/ 8 w 44"/>
              <a:gd name="T39" fmla="*/ 64 h 64"/>
              <a:gd name="T40" fmla="*/ 8 w 44"/>
              <a:gd name="T41" fmla="*/ 50 h 64"/>
              <a:gd name="T42" fmla="*/ 10 w 44"/>
              <a:gd name="T43" fmla="*/ 48 h 64"/>
              <a:gd name="T44" fmla="*/ 22 w 44"/>
              <a:gd name="T45" fmla="*/ 48 h 64"/>
              <a:gd name="T46" fmla="*/ 24 w 44"/>
              <a:gd name="T47" fmla="*/ 50 h 64"/>
              <a:gd name="T48" fmla="*/ 24 w 44"/>
              <a:gd name="T49" fmla="*/ 64 h 64"/>
              <a:gd name="T50" fmla="*/ 44 w 44"/>
              <a:gd name="T51" fmla="*/ 64 h 64"/>
              <a:gd name="T52" fmla="*/ 44 w 44"/>
              <a:gd name="T53" fmla="*/ 2 h 64"/>
              <a:gd name="T54" fmla="*/ 44 w 44"/>
              <a:gd name="T55" fmla="*/ 0 h 64"/>
              <a:gd name="T56" fmla="*/ 42 w 44"/>
              <a:gd name="T57" fmla="*/ 0 h 64"/>
              <a:gd name="T58" fmla="*/ 2 w 44"/>
              <a:gd name="T5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4" h="64">
                <a:moveTo>
                  <a:pt x="2" y="0"/>
                </a:moveTo>
                <a:cubicBezTo>
                  <a:pt x="1" y="0"/>
                  <a:pt x="0" y="1"/>
                  <a:pt x="0" y="2"/>
                </a:cubicBezTo>
                <a:cubicBezTo>
                  <a:pt x="0" y="8"/>
                  <a:pt x="0" y="8"/>
                  <a:pt x="0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9" y="8"/>
                  <a:pt x="20" y="9"/>
                  <a:pt x="20" y="10"/>
                </a:cubicBezTo>
                <a:cubicBezTo>
                  <a:pt x="20" y="11"/>
                  <a:pt x="19" y="12"/>
                  <a:pt x="18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6"/>
                  <a:pt x="0" y="16"/>
                  <a:pt x="0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6" y="17"/>
                  <a:pt x="16" y="18"/>
                </a:cubicBezTo>
                <a:cubicBezTo>
                  <a:pt x="16" y="19"/>
                  <a:pt x="15" y="20"/>
                  <a:pt x="14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4"/>
                  <a:pt x="0" y="24"/>
                  <a:pt x="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1" y="24"/>
                  <a:pt x="12" y="25"/>
                  <a:pt x="12" y="26"/>
                </a:cubicBezTo>
                <a:cubicBezTo>
                  <a:pt x="12" y="27"/>
                  <a:pt x="11" y="28"/>
                  <a:pt x="1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3"/>
                  <a:pt x="1" y="64"/>
                  <a:pt x="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50"/>
                  <a:pt x="8" y="50"/>
                  <a:pt x="8" y="50"/>
                </a:cubicBezTo>
                <a:cubicBezTo>
                  <a:pt x="8" y="49"/>
                  <a:pt x="9" y="48"/>
                  <a:pt x="10" y="48"/>
                </a:cubicBezTo>
                <a:cubicBezTo>
                  <a:pt x="22" y="48"/>
                  <a:pt x="22" y="48"/>
                  <a:pt x="22" y="48"/>
                </a:cubicBezTo>
                <a:cubicBezTo>
                  <a:pt x="23" y="48"/>
                  <a:pt x="24" y="49"/>
                  <a:pt x="24" y="50"/>
                </a:cubicBezTo>
                <a:cubicBezTo>
                  <a:pt x="24" y="64"/>
                  <a:pt x="24" y="64"/>
                  <a:pt x="24" y="64"/>
                </a:cubicBezTo>
                <a:cubicBezTo>
                  <a:pt x="44" y="64"/>
                  <a:pt x="44" y="64"/>
                  <a:pt x="44" y="64"/>
                </a:cubicBezTo>
                <a:cubicBezTo>
                  <a:pt x="44" y="2"/>
                  <a:pt x="44" y="2"/>
                  <a:pt x="44" y="2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2" y="0"/>
                  <a:pt x="42" y="0"/>
                </a:cubicBezTo>
                <a:lnTo>
                  <a:pt x="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id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A11E1827-C2DE-412D-A1A8-C6D23C1027D0}"/>
              </a:ext>
            </a:extLst>
          </p:cNvPr>
          <p:cNvSpPr txBox="1"/>
          <p:nvPr/>
        </p:nvSpPr>
        <p:spPr>
          <a:xfrm>
            <a:off x="8420847" y="4053232"/>
            <a:ext cx="1461425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Deep learning</a:t>
            </a:r>
            <a:endParaRPr lang="id-ID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848039A8-B6F7-4086-9316-010B406D6AA1}"/>
              </a:ext>
            </a:extLst>
          </p:cNvPr>
          <p:cNvSpPr txBox="1"/>
          <p:nvPr/>
        </p:nvSpPr>
        <p:spPr>
          <a:xfrm>
            <a:off x="8077907" y="4719898"/>
            <a:ext cx="2230909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After the speed of CPUs had increased significantly</a:t>
            </a:r>
            <a:endParaRPr lang="id-ID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11E1827-C2DE-412D-A1A8-C6D23C1027D0}"/>
              </a:ext>
            </a:extLst>
          </p:cNvPr>
          <p:cNvSpPr txBox="1"/>
          <p:nvPr/>
        </p:nvSpPr>
        <p:spPr>
          <a:xfrm>
            <a:off x="3963457" y="2777287"/>
            <a:ext cx="146142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Transformers Model </a:t>
            </a:r>
            <a:endParaRPr lang="id-ID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A11E1827-C2DE-412D-A1A8-C6D23C1027D0}"/>
              </a:ext>
            </a:extLst>
          </p:cNvPr>
          <p:cNvSpPr txBox="1"/>
          <p:nvPr/>
        </p:nvSpPr>
        <p:spPr>
          <a:xfrm>
            <a:off x="5307528" y="4140163"/>
            <a:ext cx="1843726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Attention</a:t>
            </a:r>
          </a:p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Approach</a:t>
            </a:r>
            <a:endParaRPr lang="id-ID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011C060B-D438-4C6C-9E9F-AA1EF131F7A7}"/>
              </a:ext>
            </a:extLst>
          </p:cNvPr>
          <p:cNvSpPr txBox="1"/>
          <p:nvPr/>
        </p:nvSpPr>
        <p:spPr>
          <a:xfrm>
            <a:off x="4075644" y="4134201"/>
            <a:ext cx="132819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4B51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2017</a:t>
            </a:r>
            <a:endParaRPr lang="en-US" sz="3200" b="1" dirty="0">
              <a:solidFill>
                <a:srgbClr val="4B51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848039A8-B6F7-4086-9316-010B406D6AA1}"/>
              </a:ext>
            </a:extLst>
          </p:cNvPr>
          <p:cNvSpPr txBox="1"/>
          <p:nvPr/>
        </p:nvSpPr>
        <p:spPr>
          <a:xfrm>
            <a:off x="3475887" y="4621900"/>
            <a:ext cx="2230909" cy="107721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That depend on</a:t>
            </a:r>
            <a:endParaRPr lang="ar-SA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1- </a:t>
            </a:r>
            <a:r>
              <a:rPr lang="ar-SA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encoder</a:t>
            </a:r>
          </a:p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2- Attention</a:t>
            </a:r>
          </a:p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3- self Attention</a:t>
            </a:r>
            <a:r>
              <a:rPr lang="ar-SA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id-ID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Freeform 6">
            <a:extLst>
              <a:ext uri="{FF2B5EF4-FFF2-40B4-BE49-F238E27FC236}">
                <a16:creationId xmlns="" xmlns:a16="http://schemas.microsoft.com/office/drawing/2014/main" id="{3B3A74DF-64F9-4F99-A3F6-642A46C379AA}"/>
              </a:ext>
            </a:extLst>
          </p:cNvPr>
          <p:cNvSpPr>
            <a:spLocks/>
          </p:cNvSpPr>
          <p:nvPr/>
        </p:nvSpPr>
        <p:spPr bwMode="auto">
          <a:xfrm>
            <a:off x="4683414" y="3695606"/>
            <a:ext cx="93194" cy="204311"/>
          </a:xfrm>
          <a:custGeom>
            <a:avLst/>
            <a:gdLst>
              <a:gd name="T0" fmla="*/ 42 w 44"/>
              <a:gd name="T1" fmla="*/ 0 h 96"/>
              <a:gd name="T2" fmla="*/ 2 w 44"/>
              <a:gd name="T3" fmla="*/ 0 h 96"/>
              <a:gd name="T4" fmla="*/ 0 w 44"/>
              <a:gd name="T5" fmla="*/ 2 h 96"/>
              <a:gd name="T6" fmla="*/ 0 w 44"/>
              <a:gd name="T7" fmla="*/ 4 h 96"/>
              <a:gd name="T8" fmla="*/ 4 w 44"/>
              <a:gd name="T9" fmla="*/ 4 h 96"/>
              <a:gd name="T10" fmla="*/ 26 w 44"/>
              <a:gd name="T11" fmla="*/ 4 h 96"/>
              <a:gd name="T12" fmla="*/ 28 w 44"/>
              <a:gd name="T13" fmla="*/ 6 h 96"/>
              <a:gd name="T14" fmla="*/ 26 w 44"/>
              <a:gd name="T15" fmla="*/ 8 h 96"/>
              <a:gd name="T16" fmla="*/ 0 w 44"/>
              <a:gd name="T17" fmla="*/ 8 h 96"/>
              <a:gd name="T18" fmla="*/ 0 w 44"/>
              <a:gd name="T19" fmla="*/ 12 h 96"/>
              <a:gd name="T20" fmla="*/ 18 w 44"/>
              <a:gd name="T21" fmla="*/ 12 h 96"/>
              <a:gd name="T22" fmla="*/ 20 w 44"/>
              <a:gd name="T23" fmla="*/ 14 h 96"/>
              <a:gd name="T24" fmla="*/ 18 w 44"/>
              <a:gd name="T25" fmla="*/ 16 h 96"/>
              <a:gd name="T26" fmla="*/ 0 w 44"/>
              <a:gd name="T27" fmla="*/ 16 h 96"/>
              <a:gd name="T28" fmla="*/ 0 w 44"/>
              <a:gd name="T29" fmla="*/ 20 h 96"/>
              <a:gd name="T30" fmla="*/ 14 w 44"/>
              <a:gd name="T31" fmla="*/ 20 h 96"/>
              <a:gd name="T32" fmla="*/ 16 w 44"/>
              <a:gd name="T33" fmla="*/ 22 h 96"/>
              <a:gd name="T34" fmla="*/ 14 w 44"/>
              <a:gd name="T35" fmla="*/ 24 h 96"/>
              <a:gd name="T36" fmla="*/ 0 w 44"/>
              <a:gd name="T37" fmla="*/ 24 h 96"/>
              <a:gd name="T38" fmla="*/ 0 w 44"/>
              <a:gd name="T39" fmla="*/ 28 h 96"/>
              <a:gd name="T40" fmla="*/ 14 w 44"/>
              <a:gd name="T41" fmla="*/ 28 h 96"/>
              <a:gd name="T42" fmla="*/ 16 w 44"/>
              <a:gd name="T43" fmla="*/ 30 h 96"/>
              <a:gd name="T44" fmla="*/ 16 w 44"/>
              <a:gd name="T45" fmla="*/ 96 h 96"/>
              <a:gd name="T46" fmla="*/ 20 w 44"/>
              <a:gd name="T47" fmla="*/ 96 h 96"/>
              <a:gd name="T48" fmla="*/ 20 w 44"/>
              <a:gd name="T49" fmla="*/ 82 h 96"/>
              <a:gd name="T50" fmla="*/ 22 w 44"/>
              <a:gd name="T51" fmla="*/ 80 h 96"/>
              <a:gd name="T52" fmla="*/ 34 w 44"/>
              <a:gd name="T53" fmla="*/ 80 h 96"/>
              <a:gd name="T54" fmla="*/ 36 w 44"/>
              <a:gd name="T55" fmla="*/ 82 h 96"/>
              <a:gd name="T56" fmla="*/ 36 w 44"/>
              <a:gd name="T57" fmla="*/ 96 h 96"/>
              <a:gd name="T58" fmla="*/ 42 w 44"/>
              <a:gd name="T59" fmla="*/ 96 h 96"/>
              <a:gd name="T60" fmla="*/ 44 w 44"/>
              <a:gd name="T61" fmla="*/ 94 h 96"/>
              <a:gd name="T62" fmla="*/ 44 w 44"/>
              <a:gd name="T63" fmla="*/ 2 h 96"/>
              <a:gd name="T64" fmla="*/ 42 w 44"/>
              <a:gd name="T6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" h="96">
                <a:moveTo>
                  <a:pt x="42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0" y="4"/>
                  <a:pt x="0" y="4"/>
                </a:cubicBezTo>
                <a:cubicBezTo>
                  <a:pt x="4" y="4"/>
                  <a:pt x="4" y="4"/>
                  <a:pt x="4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7" y="4"/>
                  <a:pt x="28" y="5"/>
                  <a:pt x="28" y="6"/>
                </a:cubicBezTo>
                <a:cubicBezTo>
                  <a:pt x="28" y="7"/>
                  <a:pt x="27" y="8"/>
                  <a:pt x="26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12"/>
                  <a:pt x="0" y="12"/>
                  <a:pt x="0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9" y="12"/>
                  <a:pt x="20" y="13"/>
                  <a:pt x="20" y="14"/>
                </a:cubicBezTo>
                <a:cubicBezTo>
                  <a:pt x="20" y="15"/>
                  <a:pt x="19" y="16"/>
                  <a:pt x="18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20"/>
                  <a:pt x="0" y="20"/>
                  <a:pt x="0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5" y="20"/>
                  <a:pt x="16" y="21"/>
                  <a:pt x="16" y="22"/>
                </a:cubicBezTo>
                <a:cubicBezTo>
                  <a:pt x="16" y="23"/>
                  <a:pt x="15" y="24"/>
                  <a:pt x="14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0" y="28"/>
                  <a:pt x="0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5" y="28"/>
                  <a:pt x="16" y="29"/>
                  <a:pt x="16" y="30"/>
                </a:cubicBezTo>
                <a:cubicBezTo>
                  <a:pt x="16" y="96"/>
                  <a:pt x="16" y="96"/>
                  <a:pt x="16" y="96"/>
                </a:cubicBezTo>
                <a:cubicBezTo>
                  <a:pt x="20" y="96"/>
                  <a:pt x="20" y="96"/>
                  <a:pt x="20" y="96"/>
                </a:cubicBezTo>
                <a:cubicBezTo>
                  <a:pt x="20" y="82"/>
                  <a:pt x="20" y="82"/>
                  <a:pt x="20" y="82"/>
                </a:cubicBezTo>
                <a:cubicBezTo>
                  <a:pt x="20" y="81"/>
                  <a:pt x="21" y="80"/>
                  <a:pt x="22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5" y="80"/>
                  <a:pt x="36" y="81"/>
                  <a:pt x="36" y="82"/>
                </a:cubicBezTo>
                <a:cubicBezTo>
                  <a:pt x="36" y="96"/>
                  <a:pt x="36" y="96"/>
                  <a:pt x="36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43" y="96"/>
                  <a:pt x="44" y="95"/>
                  <a:pt x="44" y="94"/>
                </a:cubicBezTo>
                <a:cubicBezTo>
                  <a:pt x="44" y="2"/>
                  <a:pt x="44" y="2"/>
                  <a:pt x="44" y="2"/>
                </a:cubicBezTo>
                <a:cubicBezTo>
                  <a:pt x="44" y="1"/>
                  <a:pt x="43" y="0"/>
                  <a:pt x="4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id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Freeform 7">
            <a:extLst>
              <a:ext uri="{FF2B5EF4-FFF2-40B4-BE49-F238E27FC236}">
                <a16:creationId xmlns="" xmlns:a16="http://schemas.microsoft.com/office/drawing/2014/main" id="{350266DC-F69E-44A9-B2F1-A3FB038BE066}"/>
              </a:ext>
            </a:extLst>
          </p:cNvPr>
          <p:cNvSpPr>
            <a:spLocks/>
          </p:cNvSpPr>
          <p:nvPr/>
        </p:nvSpPr>
        <p:spPr bwMode="auto">
          <a:xfrm>
            <a:off x="4615311" y="3763710"/>
            <a:ext cx="93194" cy="136207"/>
          </a:xfrm>
          <a:custGeom>
            <a:avLst/>
            <a:gdLst>
              <a:gd name="T0" fmla="*/ 2 w 44"/>
              <a:gd name="T1" fmla="*/ 0 h 64"/>
              <a:gd name="T2" fmla="*/ 0 w 44"/>
              <a:gd name="T3" fmla="*/ 2 h 64"/>
              <a:gd name="T4" fmla="*/ 0 w 44"/>
              <a:gd name="T5" fmla="*/ 8 h 64"/>
              <a:gd name="T6" fmla="*/ 18 w 44"/>
              <a:gd name="T7" fmla="*/ 8 h 64"/>
              <a:gd name="T8" fmla="*/ 20 w 44"/>
              <a:gd name="T9" fmla="*/ 10 h 64"/>
              <a:gd name="T10" fmla="*/ 18 w 44"/>
              <a:gd name="T11" fmla="*/ 12 h 64"/>
              <a:gd name="T12" fmla="*/ 0 w 44"/>
              <a:gd name="T13" fmla="*/ 12 h 64"/>
              <a:gd name="T14" fmla="*/ 0 w 44"/>
              <a:gd name="T15" fmla="*/ 16 h 64"/>
              <a:gd name="T16" fmla="*/ 14 w 44"/>
              <a:gd name="T17" fmla="*/ 16 h 64"/>
              <a:gd name="T18" fmla="*/ 16 w 44"/>
              <a:gd name="T19" fmla="*/ 18 h 64"/>
              <a:gd name="T20" fmla="*/ 14 w 44"/>
              <a:gd name="T21" fmla="*/ 20 h 64"/>
              <a:gd name="T22" fmla="*/ 0 w 44"/>
              <a:gd name="T23" fmla="*/ 20 h 64"/>
              <a:gd name="T24" fmla="*/ 0 w 44"/>
              <a:gd name="T25" fmla="*/ 24 h 64"/>
              <a:gd name="T26" fmla="*/ 10 w 44"/>
              <a:gd name="T27" fmla="*/ 24 h 64"/>
              <a:gd name="T28" fmla="*/ 12 w 44"/>
              <a:gd name="T29" fmla="*/ 26 h 64"/>
              <a:gd name="T30" fmla="*/ 10 w 44"/>
              <a:gd name="T31" fmla="*/ 28 h 64"/>
              <a:gd name="T32" fmla="*/ 0 w 44"/>
              <a:gd name="T33" fmla="*/ 28 h 64"/>
              <a:gd name="T34" fmla="*/ 0 w 44"/>
              <a:gd name="T35" fmla="*/ 62 h 64"/>
              <a:gd name="T36" fmla="*/ 2 w 44"/>
              <a:gd name="T37" fmla="*/ 64 h 64"/>
              <a:gd name="T38" fmla="*/ 8 w 44"/>
              <a:gd name="T39" fmla="*/ 64 h 64"/>
              <a:gd name="T40" fmla="*/ 8 w 44"/>
              <a:gd name="T41" fmla="*/ 50 h 64"/>
              <a:gd name="T42" fmla="*/ 10 w 44"/>
              <a:gd name="T43" fmla="*/ 48 h 64"/>
              <a:gd name="T44" fmla="*/ 22 w 44"/>
              <a:gd name="T45" fmla="*/ 48 h 64"/>
              <a:gd name="T46" fmla="*/ 24 w 44"/>
              <a:gd name="T47" fmla="*/ 50 h 64"/>
              <a:gd name="T48" fmla="*/ 24 w 44"/>
              <a:gd name="T49" fmla="*/ 64 h 64"/>
              <a:gd name="T50" fmla="*/ 44 w 44"/>
              <a:gd name="T51" fmla="*/ 64 h 64"/>
              <a:gd name="T52" fmla="*/ 44 w 44"/>
              <a:gd name="T53" fmla="*/ 2 h 64"/>
              <a:gd name="T54" fmla="*/ 44 w 44"/>
              <a:gd name="T55" fmla="*/ 0 h 64"/>
              <a:gd name="T56" fmla="*/ 42 w 44"/>
              <a:gd name="T57" fmla="*/ 0 h 64"/>
              <a:gd name="T58" fmla="*/ 2 w 44"/>
              <a:gd name="T5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4" h="64">
                <a:moveTo>
                  <a:pt x="2" y="0"/>
                </a:moveTo>
                <a:cubicBezTo>
                  <a:pt x="1" y="0"/>
                  <a:pt x="0" y="1"/>
                  <a:pt x="0" y="2"/>
                </a:cubicBezTo>
                <a:cubicBezTo>
                  <a:pt x="0" y="8"/>
                  <a:pt x="0" y="8"/>
                  <a:pt x="0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9" y="8"/>
                  <a:pt x="20" y="9"/>
                  <a:pt x="20" y="10"/>
                </a:cubicBezTo>
                <a:cubicBezTo>
                  <a:pt x="20" y="11"/>
                  <a:pt x="19" y="12"/>
                  <a:pt x="18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6"/>
                  <a:pt x="0" y="16"/>
                  <a:pt x="0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6" y="17"/>
                  <a:pt x="16" y="18"/>
                </a:cubicBezTo>
                <a:cubicBezTo>
                  <a:pt x="16" y="19"/>
                  <a:pt x="15" y="20"/>
                  <a:pt x="14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4"/>
                  <a:pt x="0" y="24"/>
                  <a:pt x="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1" y="24"/>
                  <a:pt x="12" y="25"/>
                  <a:pt x="12" y="26"/>
                </a:cubicBezTo>
                <a:cubicBezTo>
                  <a:pt x="12" y="27"/>
                  <a:pt x="11" y="28"/>
                  <a:pt x="1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3"/>
                  <a:pt x="1" y="64"/>
                  <a:pt x="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50"/>
                  <a:pt x="8" y="50"/>
                  <a:pt x="8" y="50"/>
                </a:cubicBezTo>
                <a:cubicBezTo>
                  <a:pt x="8" y="49"/>
                  <a:pt x="9" y="48"/>
                  <a:pt x="10" y="48"/>
                </a:cubicBezTo>
                <a:cubicBezTo>
                  <a:pt x="22" y="48"/>
                  <a:pt x="22" y="48"/>
                  <a:pt x="22" y="48"/>
                </a:cubicBezTo>
                <a:cubicBezTo>
                  <a:pt x="23" y="48"/>
                  <a:pt x="24" y="49"/>
                  <a:pt x="24" y="50"/>
                </a:cubicBezTo>
                <a:cubicBezTo>
                  <a:pt x="24" y="64"/>
                  <a:pt x="24" y="64"/>
                  <a:pt x="24" y="64"/>
                </a:cubicBezTo>
                <a:cubicBezTo>
                  <a:pt x="44" y="64"/>
                  <a:pt x="44" y="64"/>
                  <a:pt x="44" y="64"/>
                </a:cubicBezTo>
                <a:cubicBezTo>
                  <a:pt x="44" y="2"/>
                  <a:pt x="44" y="2"/>
                  <a:pt x="44" y="2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2" y="0"/>
                  <a:pt x="42" y="0"/>
                </a:cubicBezTo>
                <a:lnTo>
                  <a:pt x="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id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="" xmlns:a16="http://schemas.microsoft.com/office/drawing/2014/main" id="{175B8C08-8E87-479A-9F12-DAD2C3303F83}"/>
              </a:ext>
            </a:extLst>
          </p:cNvPr>
          <p:cNvCxnSpPr>
            <a:cxnSpLocks/>
            <a:stCxn id="94" idx="6"/>
            <a:endCxn id="66" idx="2"/>
          </p:cNvCxnSpPr>
          <p:nvPr/>
        </p:nvCxnSpPr>
        <p:spPr>
          <a:xfrm>
            <a:off x="2582893" y="3140569"/>
            <a:ext cx="1832446" cy="624845"/>
          </a:xfrm>
          <a:prstGeom prst="line">
            <a:avLst/>
          </a:prstGeom>
          <a:ln w="12700">
            <a:solidFill>
              <a:srgbClr val="4B511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="" xmlns:a16="http://schemas.microsoft.com/office/drawing/2014/main" id="{D907491D-2F10-4851-B57C-59D724FB3D4F}"/>
              </a:ext>
            </a:extLst>
          </p:cNvPr>
          <p:cNvSpPr/>
          <p:nvPr/>
        </p:nvSpPr>
        <p:spPr>
          <a:xfrm>
            <a:off x="2025231" y="2861738"/>
            <a:ext cx="557662" cy="557662"/>
          </a:xfrm>
          <a:prstGeom prst="ellipse">
            <a:avLst/>
          </a:prstGeom>
          <a:ln w="12700">
            <a:solidFill>
              <a:srgbClr val="4B51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Oval 100">
            <a:extLst>
              <a:ext uri="{FF2B5EF4-FFF2-40B4-BE49-F238E27FC236}">
                <a16:creationId xmlns="" xmlns:a16="http://schemas.microsoft.com/office/drawing/2014/main" id="{07885B6F-6AF3-42C5-90DA-A685CD108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594" y="3031759"/>
            <a:ext cx="68104" cy="68104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id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Freeform 101">
            <a:extLst>
              <a:ext uri="{FF2B5EF4-FFF2-40B4-BE49-F238E27FC236}">
                <a16:creationId xmlns="" xmlns:a16="http://schemas.microsoft.com/office/drawing/2014/main" id="{F43F7419-C167-4835-91CA-B71A7EDE9882}"/>
              </a:ext>
            </a:extLst>
          </p:cNvPr>
          <p:cNvSpPr>
            <a:spLocks/>
          </p:cNvSpPr>
          <p:nvPr/>
        </p:nvSpPr>
        <p:spPr bwMode="auto">
          <a:xfrm>
            <a:off x="2241568" y="3117148"/>
            <a:ext cx="102156" cy="127247"/>
          </a:xfrm>
          <a:custGeom>
            <a:avLst/>
            <a:gdLst>
              <a:gd name="T0" fmla="*/ 28 w 48"/>
              <a:gd name="T1" fmla="*/ 0 h 60"/>
              <a:gd name="T2" fmla="*/ 30 w 48"/>
              <a:gd name="T3" fmla="*/ 27 h 60"/>
              <a:gd name="T4" fmla="*/ 24 w 48"/>
              <a:gd name="T5" fmla="*/ 33 h 60"/>
              <a:gd name="T6" fmla="*/ 18 w 48"/>
              <a:gd name="T7" fmla="*/ 27 h 60"/>
              <a:gd name="T8" fmla="*/ 20 w 48"/>
              <a:gd name="T9" fmla="*/ 0 h 60"/>
              <a:gd name="T10" fmla="*/ 0 w 48"/>
              <a:gd name="T11" fmla="*/ 0 h 60"/>
              <a:gd name="T12" fmla="*/ 0 w 48"/>
              <a:gd name="T13" fmla="*/ 2 h 60"/>
              <a:gd name="T14" fmla="*/ 14 w 48"/>
              <a:gd name="T15" fmla="*/ 33 h 60"/>
              <a:gd name="T16" fmla="*/ 14 w 48"/>
              <a:gd name="T17" fmla="*/ 60 h 60"/>
              <a:gd name="T18" fmla="*/ 34 w 48"/>
              <a:gd name="T19" fmla="*/ 60 h 60"/>
              <a:gd name="T20" fmla="*/ 34 w 48"/>
              <a:gd name="T21" fmla="*/ 33 h 60"/>
              <a:gd name="T22" fmla="*/ 48 w 48"/>
              <a:gd name="T23" fmla="*/ 2 h 60"/>
              <a:gd name="T24" fmla="*/ 48 w 48"/>
              <a:gd name="T25" fmla="*/ 0 h 60"/>
              <a:gd name="T26" fmla="*/ 28 w 48"/>
              <a:gd name="T2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" h="60">
                <a:moveTo>
                  <a:pt x="28" y="0"/>
                </a:moveTo>
                <a:cubicBezTo>
                  <a:pt x="30" y="27"/>
                  <a:pt x="30" y="27"/>
                  <a:pt x="30" y="27"/>
                </a:cubicBezTo>
                <a:cubicBezTo>
                  <a:pt x="24" y="33"/>
                  <a:pt x="24" y="33"/>
                  <a:pt x="24" y="33"/>
                </a:cubicBezTo>
                <a:cubicBezTo>
                  <a:pt x="18" y="27"/>
                  <a:pt x="18" y="27"/>
                  <a:pt x="18" y="27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0" y="16"/>
                  <a:pt x="5" y="27"/>
                  <a:pt x="14" y="33"/>
                </a:cubicBezTo>
                <a:cubicBezTo>
                  <a:pt x="14" y="60"/>
                  <a:pt x="14" y="60"/>
                  <a:pt x="14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34" y="33"/>
                  <a:pt x="34" y="33"/>
                  <a:pt x="34" y="33"/>
                </a:cubicBezTo>
                <a:cubicBezTo>
                  <a:pt x="43" y="27"/>
                  <a:pt x="48" y="16"/>
                  <a:pt x="48" y="2"/>
                </a:cubicBezTo>
                <a:cubicBezTo>
                  <a:pt x="48" y="0"/>
                  <a:pt x="48" y="0"/>
                  <a:pt x="48" y="0"/>
                </a:cubicBez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id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="" xmlns:a16="http://schemas.microsoft.com/office/drawing/2014/main" id="{175B8C08-8E87-479A-9F12-DAD2C3303F83}"/>
              </a:ext>
            </a:extLst>
          </p:cNvPr>
          <p:cNvCxnSpPr>
            <a:cxnSpLocks/>
            <a:stCxn id="100" idx="6"/>
            <a:endCxn id="66" idx="2"/>
          </p:cNvCxnSpPr>
          <p:nvPr/>
        </p:nvCxnSpPr>
        <p:spPr>
          <a:xfrm flipV="1">
            <a:off x="2637575" y="3765414"/>
            <a:ext cx="1777764" cy="665335"/>
          </a:xfrm>
          <a:prstGeom prst="line">
            <a:avLst/>
          </a:prstGeom>
          <a:ln w="12700">
            <a:solidFill>
              <a:srgbClr val="4B511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="" xmlns:a16="http://schemas.microsoft.com/office/drawing/2014/main" id="{D907491D-2F10-4851-B57C-59D724FB3D4F}"/>
              </a:ext>
            </a:extLst>
          </p:cNvPr>
          <p:cNvSpPr/>
          <p:nvPr/>
        </p:nvSpPr>
        <p:spPr>
          <a:xfrm>
            <a:off x="2079913" y="4151918"/>
            <a:ext cx="557662" cy="557662"/>
          </a:xfrm>
          <a:prstGeom prst="ellipse">
            <a:avLst/>
          </a:prstGeom>
          <a:ln w="12700">
            <a:solidFill>
              <a:srgbClr val="4B51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="" xmlns:a16="http://schemas.microsoft.com/office/drawing/2014/main" id="{07885B6F-6AF3-42C5-90DA-A685CD108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276" y="4321939"/>
            <a:ext cx="68104" cy="68104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id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Freeform 101">
            <a:extLst>
              <a:ext uri="{FF2B5EF4-FFF2-40B4-BE49-F238E27FC236}">
                <a16:creationId xmlns="" xmlns:a16="http://schemas.microsoft.com/office/drawing/2014/main" id="{F43F7419-C167-4835-91CA-B71A7EDE9882}"/>
              </a:ext>
            </a:extLst>
          </p:cNvPr>
          <p:cNvSpPr>
            <a:spLocks/>
          </p:cNvSpPr>
          <p:nvPr/>
        </p:nvSpPr>
        <p:spPr bwMode="auto">
          <a:xfrm>
            <a:off x="2296250" y="4407328"/>
            <a:ext cx="102156" cy="127247"/>
          </a:xfrm>
          <a:custGeom>
            <a:avLst/>
            <a:gdLst>
              <a:gd name="T0" fmla="*/ 28 w 48"/>
              <a:gd name="T1" fmla="*/ 0 h 60"/>
              <a:gd name="T2" fmla="*/ 30 w 48"/>
              <a:gd name="T3" fmla="*/ 27 h 60"/>
              <a:gd name="T4" fmla="*/ 24 w 48"/>
              <a:gd name="T5" fmla="*/ 33 h 60"/>
              <a:gd name="T6" fmla="*/ 18 w 48"/>
              <a:gd name="T7" fmla="*/ 27 h 60"/>
              <a:gd name="T8" fmla="*/ 20 w 48"/>
              <a:gd name="T9" fmla="*/ 0 h 60"/>
              <a:gd name="T10" fmla="*/ 0 w 48"/>
              <a:gd name="T11" fmla="*/ 0 h 60"/>
              <a:gd name="T12" fmla="*/ 0 w 48"/>
              <a:gd name="T13" fmla="*/ 2 h 60"/>
              <a:gd name="T14" fmla="*/ 14 w 48"/>
              <a:gd name="T15" fmla="*/ 33 h 60"/>
              <a:gd name="T16" fmla="*/ 14 w 48"/>
              <a:gd name="T17" fmla="*/ 60 h 60"/>
              <a:gd name="T18" fmla="*/ 34 w 48"/>
              <a:gd name="T19" fmla="*/ 60 h 60"/>
              <a:gd name="T20" fmla="*/ 34 w 48"/>
              <a:gd name="T21" fmla="*/ 33 h 60"/>
              <a:gd name="T22" fmla="*/ 48 w 48"/>
              <a:gd name="T23" fmla="*/ 2 h 60"/>
              <a:gd name="T24" fmla="*/ 48 w 48"/>
              <a:gd name="T25" fmla="*/ 0 h 60"/>
              <a:gd name="T26" fmla="*/ 28 w 48"/>
              <a:gd name="T2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" h="60">
                <a:moveTo>
                  <a:pt x="28" y="0"/>
                </a:moveTo>
                <a:cubicBezTo>
                  <a:pt x="30" y="27"/>
                  <a:pt x="30" y="27"/>
                  <a:pt x="30" y="27"/>
                </a:cubicBezTo>
                <a:cubicBezTo>
                  <a:pt x="24" y="33"/>
                  <a:pt x="24" y="33"/>
                  <a:pt x="24" y="33"/>
                </a:cubicBezTo>
                <a:cubicBezTo>
                  <a:pt x="18" y="27"/>
                  <a:pt x="18" y="27"/>
                  <a:pt x="18" y="27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0" y="16"/>
                  <a:pt x="5" y="27"/>
                  <a:pt x="14" y="33"/>
                </a:cubicBezTo>
                <a:cubicBezTo>
                  <a:pt x="14" y="60"/>
                  <a:pt x="14" y="60"/>
                  <a:pt x="14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34" y="33"/>
                  <a:pt x="34" y="33"/>
                  <a:pt x="34" y="33"/>
                </a:cubicBezTo>
                <a:cubicBezTo>
                  <a:pt x="43" y="27"/>
                  <a:pt x="48" y="16"/>
                  <a:pt x="48" y="2"/>
                </a:cubicBezTo>
                <a:cubicBezTo>
                  <a:pt x="48" y="0"/>
                  <a:pt x="48" y="0"/>
                  <a:pt x="48" y="0"/>
                </a:cubicBez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id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z="2000" smtClean="0"/>
              <a:t>9</a:t>
            </a:fld>
            <a:endParaRPr lang="en-ID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10AD021-6D1F-4B01-B537-4ACDF8973FE9}"/>
              </a:ext>
            </a:extLst>
          </p:cNvPr>
          <p:cNvSpPr txBox="1"/>
          <p:nvPr/>
        </p:nvSpPr>
        <p:spPr>
          <a:xfrm>
            <a:off x="310211" y="169904"/>
            <a:ext cx="376543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Technology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A21B6D34-DF16-4DF1-B4A9-78F14258ED4A}"/>
              </a:ext>
            </a:extLst>
          </p:cNvPr>
          <p:cNvSpPr/>
          <p:nvPr/>
        </p:nvSpPr>
        <p:spPr>
          <a:xfrm>
            <a:off x="3776740" y="1025737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A11E1827-C2DE-412D-A1A8-C6D23C1027D0}"/>
              </a:ext>
            </a:extLst>
          </p:cNvPr>
          <p:cNvSpPr txBox="1"/>
          <p:nvPr/>
        </p:nvSpPr>
        <p:spPr>
          <a:xfrm>
            <a:off x="1561933" y="4819188"/>
            <a:ext cx="146142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knowledge-based</a:t>
            </a:r>
            <a:endParaRPr lang="id-ID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A11E1827-C2DE-412D-A1A8-C6D23C1027D0}"/>
              </a:ext>
            </a:extLst>
          </p:cNvPr>
          <p:cNvSpPr txBox="1"/>
          <p:nvPr/>
        </p:nvSpPr>
        <p:spPr>
          <a:xfrm>
            <a:off x="1471462" y="2271979"/>
            <a:ext cx="146142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PLMs</a:t>
            </a:r>
            <a:endParaRPr lang="id-ID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848039A8-B6F7-4086-9316-010B406D6AA1}"/>
              </a:ext>
            </a:extLst>
          </p:cNvPr>
          <p:cNvSpPr txBox="1"/>
          <p:nvPr/>
        </p:nvSpPr>
        <p:spPr>
          <a:xfrm>
            <a:off x="1109039" y="1738208"/>
            <a:ext cx="2230909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That uses </a:t>
            </a:r>
            <a:endParaRPr lang="en-US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Fine Tuning</a:t>
            </a:r>
            <a:endParaRPr lang="id-ID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60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</p:bld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4800" dirty="0" smtClean="0">
            <a:latin typeface="Segoe UI Black" panose="020B0A02040204020203" pitchFamily="34" charset="0"/>
            <a:ea typeface="Segoe UI Black" panose="020B0A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664</Words>
  <Application>Microsoft Office PowerPoint</Application>
  <PresentationFormat>Widescreen</PresentationFormat>
  <Paragraphs>172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Segoe UI Black</vt:lpstr>
      <vt:lpstr>Segoe UI Light</vt:lpstr>
      <vt:lpstr>WordVisi_MSFontService</vt:lpstr>
      <vt:lpstr>Office Theme</vt:lpstr>
      <vt:lpstr>Text Generation Natural Language processing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AlShehri, Hadeel</cp:lastModifiedBy>
  <cp:revision>72</cp:revision>
  <dcterms:created xsi:type="dcterms:W3CDTF">2019-08-15T08:51:54Z</dcterms:created>
  <dcterms:modified xsi:type="dcterms:W3CDTF">2022-12-26T12:59:45Z</dcterms:modified>
</cp:coreProperties>
</file>