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240">
          <p15:clr>
            <a:srgbClr val="747775"/>
          </p15:clr>
        </p15:guide>
        <p15:guide id="2" orient="horz" pos="2510">
          <p15:clr>
            <a:srgbClr val="747775"/>
          </p15:clr>
        </p15:guide>
        <p15:guide id="3" pos="324">
          <p15:clr>
            <a:srgbClr val="747775"/>
          </p15:clr>
        </p15:guide>
        <p15:guide id="4" orient="horz" pos="2376">
          <p15:clr>
            <a:srgbClr val="747775"/>
          </p15:clr>
        </p15:guide>
        <p15:guide id="5" orient="horz" pos="1758">
          <p15:clr>
            <a:srgbClr val="747775"/>
          </p15:clr>
        </p15:guide>
        <p15:guide id="6" orient="horz" pos="1949">
          <p15:clr>
            <a:srgbClr val="747775"/>
          </p15:clr>
        </p15:guide>
        <p15:guide id="7" pos="4986">
          <p15:clr>
            <a:srgbClr val="747775"/>
          </p15:clr>
        </p15:guide>
        <p15:guide id="8" pos="345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42" y="48"/>
      </p:cViewPr>
      <p:guideLst>
        <p:guide pos="3240"/>
        <p:guide orient="horz" pos="2510"/>
        <p:guide pos="324"/>
        <p:guide orient="horz" pos="2376"/>
        <p:guide orient="horz" pos="1758"/>
        <p:guide orient="horz" pos="1949"/>
        <p:guide pos="498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05b6097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05b6097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05b6097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05b6097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05b6097a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05b6097a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05b6097a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05b6097a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05b6097a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05b6097a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05b6097a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05b6097a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05b6097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05b6097a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05b6097a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05b6097a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05b6097a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05b6097a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05b6097a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05b6097a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a5a16c9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a5a16c9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fd72766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fd72766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6a5a16c9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6a5a16c9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05b6097a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05b6097a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05b6097a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05b6097a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f6bfd05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f6bfd05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f6bfd055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f6bfd055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f6bfd055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f6bfd055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f6bfd055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f6bfd055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f6bfd055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f6bfd055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6a5a16c9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6a5a16c9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6a5a16c9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6a5a16c9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fd72766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fd72766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fd72766f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fd72766f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fd72766f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fd72766f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5b609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5b6097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05b609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05b6097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74925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22" b="1"/>
              <a:t>Basic ETL &amp; Reporting Tool</a:t>
            </a:r>
            <a:endParaRPr sz="5422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3240" b="1"/>
              <a:t>Hadi Lotfy</a:t>
            </a:r>
            <a:endParaRPr sz="324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3240" b="1"/>
              <a:t>16th Sep 2024</a:t>
            </a:r>
            <a:endParaRPr sz="324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91088" y="-23700"/>
            <a:ext cx="816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Meeting Requirements: Reports SubPackage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61617" y="517745"/>
            <a:ext cx="8363576" cy="454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26" y="513913"/>
            <a:ext cx="8363576" cy="455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66500" y="0"/>
            <a:ext cx="881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Meeting Requirements: DualStream SubPackage</a:t>
            </a:r>
            <a:endParaRPr sz="30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909182"/>
            <a:ext cx="50768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8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Requirements</a:t>
            </a:r>
            <a:endParaRPr sz="322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514350" y="655157"/>
            <a:ext cx="8520600" cy="4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Python 3.x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500"/>
              <a:buChar char="-"/>
            </a:pPr>
            <a:r>
              <a:rPr lang="en" sz="2500">
                <a:solidFill>
                  <a:srgbClr val="92D69E"/>
                </a:solidFill>
              </a:rPr>
              <a:t>Functionality:</a:t>
            </a:r>
            <a:endParaRPr sz="2500">
              <a:solidFill>
                <a:srgbClr val="92D69E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300"/>
              <a:buChar char="-"/>
            </a:pPr>
            <a:r>
              <a:rPr lang="en" sz="2300">
                <a:solidFill>
                  <a:srgbClr val="92D69E"/>
                </a:solidFill>
              </a:rPr>
              <a:t>Reads from some specific SQLite db.</a:t>
            </a:r>
            <a:endParaRPr sz="2300">
              <a:solidFill>
                <a:srgbClr val="92D69E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300"/>
              <a:buChar char="-"/>
            </a:pPr>
            <a:r>
              <a:rPr lang="en" sz="2300">
                <a:solidFill>
                  <a:srgbClr val="92D69E"/>
                </a:solidFill>
              </a:rPr>
              <a:t>Dumps data into CSV and JSON files.</a:t>
            </a:r>
            <a:endParaRPr sz="2300">
              <a:solidFill>
                <a:srgbClr val="92D69E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300"/>
              <a:buChar char="-"/>
            </a:pPr>
            <a:r>
              <a:rPr lang="en" sz="2300">
                <a:solidFill>
                  <a:srgbClr val="92D69E"/>
                </a:solidFill>
              </a:rPr>
              <a:t>Generates a report based on the dumped files.</a:t>
            </a:r>
            <a:endParaRPr sz="2300">
              <a:solidFill>
                <a:srgbClr val="92D69E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500"/>
              <a:buChar char="-"/>
            </a:pPr>
            <a:r>
              <a:rPr lang="en" sz="2500">
                <a:solidFill>
                  <a:srgbClr val="92D69E"/>
                </a:solidFill>
              </a:rPr>
              <a:t>Code structure.</a:t>
            </a:r>
            <a:endParaRPr sz="2500">
              <a:solidFill>
                <a:srgbClr val="92D69E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Documentation and comments.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Robustness and error handling.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Efficiency and optimization of the code.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Easily runnability on any environment.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112500" y="0"/>
            <a:ext cx="891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Meeting Requirements: Docs. and Comments</a:t>
            </a:r>
            <a:endParaRPr sz="3200"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651419"/>
            <a:ext cx="8520599" cy="384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Meeting Requirements: Error Handling (1/2)</a:t>
            </a:r>
            <a:endParaRPr sz="32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5" y="801550"/>
            <a:ext cx="8317950" cy="3977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13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Meeting Requirements: Error Handling (2/2)</a:t>
            </a:r>
            <a:endParaRPr sz="320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0" y="714650"/>
            <a:ext cx="7705382" cy="15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Meeting Requirements: Efficiency (1/2)</a:t>
            </a:r>
            <a:endParaRPr sz="320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Pandas DataFrame Chunking.</a:t>
            </a:r>
            <a:endParaRPr sz="28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Initialize Chunks.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No memory usage for now.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Loop through chunks to retrieve data.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 the Loop: this is where Data flows into our program.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Only one chunk is loaded into memory.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Meeting Requirements: Efficiency (2/2)</a:t>
            </a:r>
            <a:endParaRPr sz="3200"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JSON Records </a:t>
            </a:r>
            <a:r>
              <a:rPr lang="en" sz="2800" b="1" i="1"/>
              <a:t>VS</a:t>
            </a:r>
            <a:r>
              <a:rPr lang="en" sz="2800"/>
              <a:t> JSON Object/Array</a:t>
            </a:r>
            <a:endParaRPr sz="280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8" y="1965185"/>
            <a:ext cx="8281825" cy="22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Meeting Requirements: Runability</a:t>
            </a:r>
            <a:endParaRPr sz="3200"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CLI Tool.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Requirements file.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Packaging using (setup.py).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Clear and Simple installation instructions.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8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Requirements</a:t>
            </a:r>
            <a:endParaRPr sz="3220"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514350" y="655157"/>
            <a:ext cx="8520600" cy="4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500"/>
              <a:buChar char="-"/>
            </a:pPr>
            <a:r>
              <a:rPr lang="en" sz="2500">
                <a:solidFill>
                  <a:srgbClr val="92D69E"/>
                </a:solidFill>
              </a:rPr>
              <a:t>Python 3.</a:t>
            </a:r>
            <a:r>
              <a:rPr lang="en" sz="2500">
                <a:solidFill>
                  <a:srgbClr val="FF0000"/>
                </a:solidFill>
              </a:rPr>
              <a:t>x</a:t>
            </a:r>
            <a:endParaRPr sz="2500">
              <a:solidFill>
                <a:srgbClr val="FF00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500"/>
              <a:buChar char="-"/>
            </a:pPr>
            <a:r>
              <a:rPr lang="en" sz="2500">
                <a:solidFill>
                  <a:srgbClr val="92D69E"/>
                </a:solidFill>
              </a:rPr>
              <a:t>Functionality:</a:t>
            </a:r>
            <a:endParaRPr sz="2500">
              <a:solidFill>
                <a:srgbClr val="92D69E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300"/>
              <a:buChar char="-"/>
            </a:pPr>
            <a:r>
              <a:rPr lang="en" sz="2300">
                <a:solidFill>
                  <a:srgbClr val="92D69E"/>
                </a:solidFill>
              </a:rPr>
              <a:t>Reads from some specific SQLite db.</a:t>
            </a:r>
            <a:endParaRPr sz="2300">
              <a:solidFill>
                <a:srgbClr val="92D69E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300"/>
              <a:buChar char="-"/>
            </a:pPr>
            <a:r>
              <a:rPr lang="en" sz="2300">
                <a:solidFill>
                  <a:srgbClr val="92D69E"/>
                </a:solidFill>
              </a:rPr>
              <a:t>Dumps data into CSV and JSON files.</a:t>
            </a:r>
            <a:endParaRPr sz="2300">
              <a:solidFill>
                <a:srgbClr val="92D69E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300"/>
              <a:buChar char="-"/>
            </a:pPr>
            <a:r>
              <a:rPr lang="en" sz="2300">
                <a:solidFill>
                  <a:srgbClr val="92D69E"/>
                </a:solidFill>
              </a:rPr>
              <a:t>Generates a report based on the dumped files.</a:t>
            </a:r>
            <a:endParaRPr sz="2300">
              <a:solidFill>
                <a:srgbClr val="92D69E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500"/>
              <a:buChar char="-"/>
            </a:pPr>
            <a:r>
              <a:rPr lang="en" sz="2500">
                <a:solidFill>
                  <a:srgbClr val="92D69E"/>
                </a:solidFill>
              </a:rPr>
              <a:t>Code structure.</a:t>
            </a:r>
            <a:endParaRPr sz="2500">
              <a:solidFill>
                <a:srgbClr val="92D69E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500"/>
              <a:buChar char="-"/>
            </a:pPr>
            <a:r>
              <a:rPr lang="en" sz="2500">
                <a:solidFill>
                  <a:srgbClr val="92D69E"/>
                </a:solidFill>
              </a:rPr>
              <a:t>Documentation and comments.</a:t>
            </a:r>
            <a:endParaRPr sz="2500">
              <a:solidFill>
                <a:srgbClr val="92D69E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500"/>
              <a:buChar char="-"/>
            </a:pPr>
            <a:r>
              <a:rPr lang="en" sz="2500">
                <a:solidFill>
                  <a:srgbClr val="92D69E"/>
                </a:solidFill>
              </a:rPr>
              <a:t>Robustness and error handling.</a:t>
            </a:r>
            <a:endParaRPr sz="2500">
              <a:solidFill>
                <a:srgbClr val="92D69E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500"/>
              <a:buChar char="-"/>
            </a:pPr>
            <a:r>
              <a:rPr lang="en" sz="2500">
                <a:solidFill>
                  <a:srgbClr val="92D69E"/>
                </a:solidFill>
              </a:rPr>
              <a:t>Efficiency and optimization of the code.</a:t>
            </a:r>
            <a:endParaRPr sz="2500">
              <a:solidFill>
                <a:srgbClr val="92D69E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92D69E"/>
              </a:buClr>
              <a:buSzPts val="2500"/>
              <a:buChar char="-"/>
            </a:pPr>
            <a:r>
              <a:rPr lang="en" sz="2500">
                <a:solidFill>
                  <a:srgbClr val="92D69E"/>
                </a:solidFill>
              </a:rPr>
              <a:t>Easily runnability on any environment.</a:t>
            </a:r>
            <a:endParaRPr sz="2500">
              <a:solidFill>
                <a:srgbClr val="92D69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03550" y="42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Who is the Presenter?</a:t>
            </a:r>
            <a:endParaRPr sz="32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816" y="1168905"/>
            <a:ext cx="873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Char char="-"/>
            </a:pPr>
            <a:r>
              <a:rPr lang="en" sz="2800">
                <a:solidFill>
                  <a:srgbClr val="D9D9D9"/>
                </a:solidFill>
              </a:rPr>
              <a:t>Computer Systems and Control Engineer</a:t>
            </a:r>
            <a:endParaRPr sz="2800">
              <a:solidFill>
                <a:srgbClr val="D9D9D9"/>
              </a:solidFill>
            </a:endParaRPr>
          </a:p>
          <a:p>
            <a:pPr marL="914400" lvl="1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" sz="2400">
                <a:solidFill>
                  <a:srgbClr val="D9D9D9"/>
                </a:solidFill>
              </a:rPr>
              <a:t>ITI Dot Net Training</a:t>
            </a:r>
            <a:endParaRPr sz="2400">
              <a:solidFill>
                <a:srgbClr val="D9D9D9"/>
              </a:solidFill>
            </a:endParaRPr>
          </a:p>
          <a:p>
            <a:pPr marL="914400" lvl="1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" sz="2400">
                <a:solidFill>
                  <a:srgbClr val="D9D9D9"/>
                </a:solidFill>
              </a:rPr>
              <a:t>ITI Embedded Systems Training</a:t>
            </a:r>
            <a:endParaRPr sz="2400">
              <a:solidFill>
                <a:srgbClr val="D9D9D9"/>
              </a:solidFill>
            </a:endParaRPr>
          </a:p>
          <a:p>
            <a:pPr marL="914400" lvl="1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-"/>
            </a:pPr>
            <a:r>
              <a:rPr lang="en" sz="2400">
                <a:solidFill>
                  <a:srgbClr val="D9D9D9"/>
                </a:solidFill>
              </a:rPr>
              <a:t>Machine Learning (ASR) Grad. project</a:t>
            </a:r>
            <a:endParaRPr sz="2400">
              <a:solidFill>
                <a:srgbClr val="D9D9D9"/>
              </a:solidFill>
            </a:endParaRPr>
          </a:p>
          <a:p>
            <a:pPr marL="457200" lvl="0" indent="-4064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Char char="-"/>
            </a:pPr>
            <a:r>
              <a:rPr lang="en" sz="2800">
                <a:solidFill>
                  <a:srgbClr val="D9D9D9"/>
                </a:solidFill>
              </a:rPr>
              <a:t>ITI DevOps Trainee</a:t>
            </a:r>
            <a:endParaRPr sz="2800">
              <a:solidFill>
                <a:srgbClr val="D9D9D9"/>
              </a:solidFill>
            </a:endParaRPr>
          </a:p>
          <a:p>
            <a:pPr marL="457200" lvl="0" indent="-4064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Char char="-"/>
            </a:pPr>
            <a:r>
              <a:rPr lang="en" sz="2800">
                <a:solidFill>
                  <a:srgbClr val="D9D9D9"/>
                </a:solidFill>
              </a:rPr>
              <a:t>AWS Solution Architect Associate - SAA</a:t>
            </a:r>
            <a:endParaRPr sz="2800">
              <a:solidFill>
                <a:srgbClr val="D9D9D9"/>
              </a:solidFill>
            </a:endParaRPr>
          </a:p>
          <a:p>
            <a:pPr marL="457200" lvl="0" indent="-4064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Char char="-"/>
            </a:pPr>
            <a:r>
              <a:rPr lang="en" sz="2800">
                <a:solidFill>
                  <a:srgbClr val="D9D9D9"/>
                </a:solidFill>
              </a:rPr>
              <a:t>Technical Operation Engineer - CashCall</a:t>
            </a:r>
            <a:endParaRPr sz="2800">
              <a:solidFill>
                <a:srgbClr val="D9D9D9"/>
              </a:solidFill>
            </a:endParaRPr>
          </a:p>
          <a:p>
            <a:pPr marL="457200" lvl="0" indent="-4064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Char char="-"/>
            </a:pPr>
            <a:r>
              <a:rPr lang="en" sz="2800">
                <a:solidFill>
                  <a:srgbClr val="D9D9D9"/>
                </a:solidFill>
              </a:rPr>
              <a:t>Profiles: DevOps, SRE, Sys Admin, Cloud Engineer</a:t>
            </a:r>
            <a:endParaRPr sz="2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Key features</a:t>
            </a:r>
            <a:endParaRPr sz="3220"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Modular Structure with OOP Utilization.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Data Chunking.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Memory Efficient.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Code Reusability.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Customizable Reporting.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CLI Tool.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Packaged for easy install.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Possible Future Improvements</a:t>
            </a:r>
            <a:endParaRPr sz="3220"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Unified abstract parent class for data sources.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Make error handling more structured and standardized.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Add Logging Capabilities.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Adding unit test cases.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Automate testing against Python versions and dependencies versions.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 Structure: src base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3">
            <a:alphaModFix/>
          </a:blip>
          <a:srcRect l="-1010" r="14639"/>
          <a:stretch/>
        </p:blipFill>
        <p:spPr>
          <a:xfrm>
            <a:off x="816523" y="1952625"/>
            <a:ext cx="75109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 Structure: utilities package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5675"/>
            <a:ext cx="8520600" cy="276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Python Packages Structure: utilities.dualstream subpack.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5679"/>
            <a:ext cx="8520601" cy="1438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 Structure: utilities.files subpackage</a:t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5107"/>
            <a:ext cx="8520601" cy="332214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9"/>
          <p:cNvSpPr/>
          <p:nvPr/>
        </p:nvSpPr>
        <p:spPr>
          <a:xfrm>
            <a:off x="514350" y="2855050"/>
            <a:ext cx="538200" cy="24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9"/>
          <p:cNvSpPr/>
          <p:nvPr/>
        </p:nvSpPr>
        <p:spPr>
          <a:xfrm>
            <a:off x="514350" y="3305550"/>
            <a:ext cx="538200" cy="24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9"/>
          <p:cNvSpPr/>
          <p:nvPr/>
        </p:nvSpPr>
        <p:spPr>
          <a:xfrm>
            <a:off x="514350" y="4204150"/>
            <a:ext cx="538200" cy="24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9"/>
          <p:cNvSpPr/>
          <p:nvPr/>
        </p:nvSpPr>
        <p:spPr>
          <a:xfrm rot="5400000">
            <a:off x="3104050" y="3330825"/>
            <a:ext cx="725700" cy="834600"/>
          </a:xfrm>
          <a:prstGeom prst="uturnArrow">
            <a:avLst>
              <a:gd name="adj1" fmla="val 21047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CCCC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20" name="Google Shape;220;p39"/>
          <p:cNvSpPr/>
          <p:nvPr/>
        </p:nvSpPr>
        <p:spPr>
          <a:xfrm rot="5400000" flipH="1">
            <a:off x="2873950" y="2523825"/>
            <a:ext cx="1185900" cy="834600"/>
          </a:xfrm>
          <a:prstGeom prst="uturnArrow">
            <a:avLst>
              <a:gd name="adj1" fmla="val 18368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FFFF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 Structure: utilities.reports subpackage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5677"/>
            <a:ext cx="8520601" cy="371666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/>
          <p:nvPr/>
        </p:nvSpPr>
        <p:spPr>
          <a:xfrm>
            <a:off x="514350" y="2371475"/>
            <a:ext cx="538200" cy="24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0"/>
          <p:cNvSpPr/>
          <p:nvPr/>
        </p:nvSpPr>
        <p:spPr>
          <a:xfrm>
            <a:off x="514350" y="3746275"/>
            <a:ext cx="538200" cy="24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0"/>
          <p:cNvSpPr/>
          <p:nvPr/>
        </p:nvSpPr>
        <p:spPr>
          <a:xfrm rot="5400000">
            <a:off x="5310569" y="1589596"/>
            <a:ext cx="1185900" cy="2949600"/>
          </a:xfrm>
          <a:prstGeom prst="uturnArrow">
            <a:avLst>
              <a:gd name="adj1" fmla="val 13079"/>
              <a:gd name="adj2" fmla="val 12128"/>
              <a:gd name="adj3" fmla="val 28595"/>
              <a:gd name="adj4" fmla="val 26603"/>
              <a:gd name="adj5" fmla="val 75756"/>
            </a:avLst>
          </a:prstGeom>
          <a:solidFill>
            <a:srgbClr val="CCCC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40"/>
          <p:cNvSpPr/>
          <p:nvPr/>
        </p:nvSpPr>
        <p:spPr>
          <a:xfrm rot="5400000">
            <a:off x="5557019" y="1343146"/>
            <a:ext cx="693000" cy="2949600"/>
          </a:xfrm>
          <a:prstGeom prst="uturnArrow">
            <a:avLst>
              <a:gd name="adj1" fmla="val 22385"/>
              <a:gd name="adj2" fmla="val 20211"/>
              <a:gd name="adj3" fmla="val 48571"/>
              <a:gd name="adj4" fmla="val 45491"/>
              <a:gd name="adj5" fmla="val 75684"/>
            </a:avLst>
          </a:prstGeom>
          <a:solidFill>
            <a:srgbClr val="EFEFEF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1" name="Google Shape;231;p40"/>
          <p:cNvSpPr/>
          <p:nvPr/>
        </p:nvSpPr>
        <p:spPr>
          <a:xfrm rot="5400000">
            <a:off x="4858325" y="2041850"/>
            <a:ext cx="2090400" cy="2949600"/>
          </a:xfrm>
          <a:prstGeom prst="uturnArrow">
            <a:avLst>
              <a:gd name="adj1" fmla="val 7503"/>
              <a:gd name="adj2" fmla="val 7116"/>
              <a:gd name="adj3" fmla="val 16180"/>
              <a:gd name="adj4" fmla="val 15097"/>
              <a:gd name="adj5" fmla="val 75684"/>
            </a:avLst>
          </a:prstGeom>
          <a:solidFill>
            <a:srgbClr val="999999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2" name="Google Shape;232;p40"/>
          <p:cNvSpPr/>
          <p:nvPr/>
        </p:nvSpPr>
        <p:spPr>
          <a:xfrm rot="5400000">
            <a:off x="4652825" y="2247349"/>
            <a:ext cx="2501400" cy="2949600"/>
          </a:xfrm>
          <a:prstGeom prst="uturnArrow">
            <a:avLst>
              <a:gd name="adj1" fmla="val 6169"/>
              <a:gd name="adj2" fmla="val 6091"/>
              <a:gd name="adj3" fmla="val 13455"/>
              <a:gd name="adj4" fmla="val 12821"/>
              <a:gd name="adj5" fmla="val 75684"/>
            </a:avLst>
          </a:prstGeom>
          <a:solidFill>
            <a:srgbClr val="FFFFFF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Agenda</a:t>
            </a:r>
            <a:endParaRPr sz="322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1435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The Presenter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Agenda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Delivery Requirements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Meeting Requirements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Key Features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Future work and Q&amp;A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8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Requirements</a:t>
            </a:r>
            <a:endParaRPr sz="322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14350" y="655157"/>
            <a:ext cx="8520600" cy="4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Python 3.x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Functionality: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Reads from some specific SQLite db.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Dumps data into CSV and JSON files.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Generates a report based on the dumped files.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Code structure.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Documentation and comments.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Robustness and error handling.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Efficiency and optimization of the code.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Easily runnability on any environment.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7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Meeting Requirements</a:t>
            </a:r>
            <a:endParaRPr sz="320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514350" y="1267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End User Experience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Diagrams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Package Diagram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Class Diagrams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Code Snippets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83" y="522991"/>
            <a:ext cx="8404051" cy="49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0" y="-82112"/>
            <a:ext cx="89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38"/>
              <a:t>Meeting Requirements: User Experience (1/2)</a:t>
            </a:r>
            <a:endParaRPr sz="32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82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7"/>
              <a:buFont typeface="Arial"/>
              <a:buNone/>
            </a:pPr>
            <a:r>
              <a:rPr lang="en" sz="2820"/>
              <a:t>Meeting Requirements: User Experience (2/2)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024975"/>
            <a:ext cx="731520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4">
            <a:alphaModFix/>
          </a:blip>
          <a:srcRect r="24437"/>
          <a:stretch/>
        </p:blipFill>
        <p:spPr>
          <a:xfrm>
            <a:off x="914400" y="801639"/>
            <a:ext cx="7315201" cy="107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344375" y="-2238"/>
            <a:ext cx="9144003" cy="51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88" y="130210"/>
            <a:ext cx="8844625" cy="48830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876300" y="-49267"/>
            <a:ext cx="812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Meeting Requirements: Package Diagram</a:t>
            </a:r>
            <a:endParaRPr sz="2900"/>
          </a:p>
        </p:txBody>
      </p:sp>
      <p:sp>
        <p:nvSpPr>
          <p:cNvPr id="100" name="Google Shape;100;p20"/>
          <p:cNvSpPr txBox="1"/>
          <p:nvPr/>
        </p:nvSpPr>
        <p:spPr>
          <a:xfrm>
            <a:off x="-7769175" y="572700"/>
            <a:ext cx="4492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Packages contents are modules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38475" y="32840"/>
            <a:ext cx="6768104" cy="5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344958" y="0"/>
            <a:ext cx="2749800" cy="22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Requirements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: Files SubPackage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700"/>
            <a:ext cx="6768099" cy="507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90EE90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(16:9)</PresentationFormat>
  <Paragraphs>104</Paragraphs>
  <Slides>28</Slides>
  <Notes>28</Notes>
  <HiddenSlides>5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Dark</vt:lpstr>
      <vt:lpstr>Basic ETL &amp; Reporting Tool</vt:lpstr>
      <vt:lpstr>Who is the Presenter?</vt:lpstr>
      <vt:lpstr>Agenda</vt:lpstr>
      <vt:lpstr>Requirements</vt:lpstr>
      <vt:lpstr>Meeting Requirements</vt:lpstr>
      <vt:lpstr>Meeting Requirements: User Experience (1/2)</vt:lpstr>
      <vt:lpstr>Meeting Requirements: User Experience (2/2)</vt:lpstr>
      <vt:lpstr>Meeting Requirements: Package Diagram</vt:lpstr>
      <vt:lpstr>Meeting Requirements : Files SubPackage </vt:lpstr>
      <vt:lpstr>Meeting Requirements: Reports SubPackage </vt:lpstr>
      <vt:lpstr>Meeting Requirements: DualStream SubPackage</vt:lpstr>
      <vt:lpstr>Requirements</vt:lpstr>
      <vt:lpstr>Meeting Requirements: Docs. and Comments</vt:lpstr>
      <vt:lpstr>Meeting Requirements: Error Handling (1/2)</vt:lpstr>
      <vt:lpstr>Meeting Requirements: Error Handling (2/2)</vt:lpstr>
      <vt:lpstr>Meeting Requirements: Efficiency (1/2)</vt:lpstr>
      <vt:lpstr>Meeting Requirements: Efficiency (2/2)</vt:lpstr>
      <vt:lpstr>Meeting Requirements: Runability</vt:lpstr>
      <vt:lpstr>Requirements</vt:lpstr>
      <vt:lpstr>Key features</vt:lpstr>
      <vt:lpstr>Possible Future Improvements</vt:lpstr>
      <vt:lpstr>Questions</vt:lpstr>
      <vt:lpstr>Thanks</vt:lpstr>
      <vt:lpstr>Python Packages Structure: src base</vt:lpstr>
      <vt:lpstr>Python Packages Structure: utilities package</vt:lpstr>
      <vt:lpstr>Python Packages Structure: utilities.dualstream subpack.</vt:lpstr>
      <vt:lpstr>Python Packages Structure: utilities.files subpackage</vt:lpstr>
      <vt:lpstr>Python Packages Structure: utilities.reports subpackage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هادى لطفى</cp:lastModifiedBy>
  <cp:revision>1</cp:revision>
  <dcterms:modified xsi:type="dcterms:W3CDTF">2024-09-16T19:29:53Z</dcterms:modified>
</cp:coreProperties>
</file>