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513" r:id="rId3"/>
    <p:sldId id="521" r:id="rId4"/>
    <p:sldId id="520" r:id="rId5"/>
    <p:sldId id="509" r:id="rId6"/>
    <p:sldId id="433" r:id="rId7"/>
    <p:sldId id="404" r:id="rId8"/>
    <p:sldId id="516" r:id="rId9"/>
    <p:sldId id="517" r:id="rId10"/>
    <p:sldId id="518" r:id="rId11"/>
    <p:sldId id="519" r:id="rId12"/>
    <p:sldId id="399" r:id="rId13"/>
    <p:sldId id="327" r:id="rId14"/>
    <p:sldId id="397" r:id="rId15"/>
    <p:sldId id="398" r:id="rId16"/>
    <p:sldId id="333" r:id="rId17"/>
    <p:sldId id="342" r:id="rId18"/>
    <p:sldId id="4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22" autoAdjust="0"/>
  </p:normalViewPr>
  <p:slideViewPr>
    <p:cSldViewPr>
      <p:cViewPr varScale="1">
        <p:scale>
          <a:sx n="79" d="100"/>
          <a:sy n="79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47F4-BCAF-486A-AEE1-81956F02CEC7}" type="datetimeFigureOut">
              <a:rPr lang="es-ES" smtClean="0"/>
              <a:pPr/>
              <a:t>20/02/2024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5491-4219-4182-8CE7-3D085579CE6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E0A8-E43A-46A7-9794-90D4BF65BEBF}" type="datetimeFigureOut">
              <a:rPr lang="es-ES" smtClean="0"/>
              <a:pPr/>
              <a:t>20/02/2024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847C-67D8-4DB9-8764-C3B886200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2/20/2024</a:t>
            </a:fld>
            <a:endParaRPr lang="en-US" sz="1600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539552" y="6196672"/>
            <a:ext cx="8229600" cy="504056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dirty="0"/>
              <a:t>Introducción al diseño de tipos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2/20/2024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UD2: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 Java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53200" cy="99060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al diseño de tipos</a:t>
            </a:r>
            <a:br>
              <a:rPr lang="es-ES" dirty="0"/>
            </a:br>
            <a:r>
              <a:rPr lang="es-ES" sz="1800" dirty="0"/>
              <a:t>Objetos, interfaces, clases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Fundamentos de Programación </a:t>
            </a:r>
          </a:p>
          <a:p>
            <a:r>
              <a:rPr lang="es-ES" dirty="0"/>
              <a:t>Departamento de Lenguajes y Sistemas Informáticos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ctr"/>
            <a:r>
              <a:rPr lang="en-US" dirty="0">
                <a:latin typeface="Albertus" pitchFamily="18" charset="0"/>
              </a:rPr>
              <a:t>2023/2024</a:t>
            </a:r>
          </a:p>
          <a:p>
            <a:pPr algn="ctr"/>
            <a:endParaRPr kumimoji="0" lang="en-US" dirty="0">
              <a:latin typeface="Albertus" pitchFamily="18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548680"/>
            <a:ext cx="4049688" cy="648072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R="0" lvl="0" algn="r" defTabSz="9144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s-E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 2</a:t>
            </a:r>
          </a:p>
          <a:p>
            <a:pPr marR="0" lvl="0" algn="r" defTabSz="9144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s-E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DD2C-BDF2-0770-DDDD-7F6B1EDA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6C31F-ED85-1BEF-F5F6-1CF81665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84312"/>
          </a:xfrm>
        </p:spPr>
        <p:txBody>
          <a:bodyPr/>
          <a:lstStyle/>
          <a:p>
            <a:r>
              <a:rPr lang="es-ES" dirty="0"/>
              <a:t>Captura de Excepciones try-catch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D18F0-A339-ADDD-6791-7BC30434A9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92357"/>
            <a:ext cx="8229600" cy="1001996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Ejemplo: </a:t>
            </a:r>
          </a:p>
          <a:p>
            <a:pPr marL="0" lvl="1" indent="0" algn="just">
              <a:buNone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 del tipo Circunferencia (continuación)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8E72E77-E626-BD79-4818-CDFC26D01B7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92C6A0-34FF-0646-D15C-3E93B544F85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172ED29-DE6A-EDE4-4A65-76BCA6C80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C68AB78-16F2-9DF8-1C34-01C90E1AE475}"/>
              </a:ext>
            </a:extLst>
          </p:cNvPr>
          <p:cNvSpPr txBox="1"/>
          <p:nvPr/>
        </p:nvSpPr>
        <p:spPr>
          <a:xfrm>
            <a:off x="497293" y="1700808"/>
            <a:ext cx="86467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testSetRadio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Punto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centro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Punto(1.0,-1.0);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Circunferencia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CircunferenciaImpl1(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centro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,3.0);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setRadio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con radio correcto"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.setRadio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(10d);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setRadio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con radio cero"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.setRadio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(0d);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00D3225-1DCE-3735-F0FE-3A243149831D}"/>
              </a:ext>
            </a:extLst>
          </p:cNvPr>
          <p:cNvSpPr/>
          <p:nvPr/>
        </p:nvSpPr>
        <p:spPr>
          <a:xfrm>
            <a:off x="723816" y="2702804"/>
            <a:ext cx="152456" cy="1728978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124FAAF4-554E-48AE-1AE3-5B2983B4AE2A}"/>
              </a:ext>
            </a:extLst>
          </p:cNvPr>
          <p:cNvSpPr/>
          <p:nvPr/>
        </p:nvSpPr>
        <p:spPr>
          <a:xfrm>
            <a:off x="706225" y="4634967"/>
            <a:ext cx="152456" cy="1728978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94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7B227-8398-37AB-FEDA-7C657016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2191C-8B45-34FF-EAC4-1A058003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84312"/>
          </a:xfrm>
        </p:spPr>
        <p:txBody>
          <a:bodyPr/>
          <a:lstStyle/>
          <a:p>
            <a:r>
              <a:rPr lang="es-ES" dirty="0"/>
              <a:t>Captura de Excepciones try-catch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7F517-A96C-3B9A-9A97-4FA1806996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92357"/>
            <a:ext cx="8229600" cy="1001996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Ejemplo: </a:t>
            </a:r>
          </a:p>
          <a:p>
            <a:pPr marL="0" lvl="1" indent="0" algn="just">
              <a:buNone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 del tipo Circunferencia (continuación)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89D727B-2BCB-825F-19D0-C9009DD6E0E7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EFE7B55-8EF3-D003-240A-3706D1B8F05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CD5B6709-3C29-29DB-1F4F-76D8628ED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C84036C-9837-8802-B633-8AE349EF1709}"/>
              </a:ext>
            </a:extLst>
          </p:cNvPr>
          <p:cNvSpPr txBox="1"/>
          <p:nvPr/>
        </p:nvSpPr>
        <p:spPr>
          <a:xfrm>
            <a:off x="497293" y="1700808"/>
            <a:ext cx="8646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setRadio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con radio negativo"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.setRadio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(-20d);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8FDC5130-850B-99AC-7AB3-26146878C459}"/>
              </a:ext>
            </a:extLst>
          </p:cNvPr>
          <p:cNvSpPr/>
          <p:nvPr/>
        </p:nvSpPr>
        <p:spPr>
          <a:xfrm>
            <a:off x="803053" y="2132856"/>
            <a:ext cx="152456" cy="1728978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37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185252"/>
            <a:ext cx="8229600" cy="666328"/>
          </a:xfrm>
        </p:spPr>
        <p:txBody>
          <a:bodyPr/>
          <a:lstStyle/>
          <a:p>
            <a:r>
              <a:rPr lang="es-ES" dirty="0"/>
              <a:t>Trabajando con Fechas y Horas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1371600"/>
            <a:ext cx="91440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es-E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Tipos relacionados con fechas, horas y duraciones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s-ES" sz="2400" dirty="0">
              <a:latin typeface="Arial Narrow" panose="020B0606020202030204" pitchFamily="34" charset="0"/>
            </a:endParaRP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LocalDate</a:t>
            </a:r>
            <a:r>
              <a:rPr lang="es-ES" sz="2400" dirty="0">
                <a:latin typeface="Arial Narrow" panose="020B0606020202030204" pitchFamily="34" charset="0"/>
              </a:rPr>
              <a:t> (para manejar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fechas</a:t>
            </a:r>
            <a:r>
              <a:rPr lang="es-ES" sz="2400" dirty="0">
                <a:latin typeface="Arial Narrow" panose="020B0606020202030204" pitchFamily="34" charset="0"/>
              </a:rPr>
              <a:t>)</a:t>
            </a: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LocalTime</a:t>
            </a:r>
            <a:r>
              <a:rPr lang="es-ES" sz="2400" dirty="0">
                <a:latin typeface="Arial Narrow" panose="020B0606020202030204" pitchFamily="34" charset="0"/>
              </a:rPr>
              <a:t> (para manejar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horas</a:t>
            </a:r>
            <a:r>
              <a:rPr lang="es-ES" sz="2400" dirty="0">
                <a:latin typeface="Arial Narrow" panose="020B0606020202030204" pitchFamily="34" charset="0"/>
              </a:rPr>
              <a:t>)</a:t>
            </a: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LocalDateTime</a:t>
            </a:r>
            <a:r>
              <a:rPr lang="es-ES" sz="2400" dirty="0">
                <a:latin typeface="Arial Narrow" panose="020B0606020202030204" pitchFamily="34" charset="0"/>
              </a:rPr>
              <a:t> (para manejar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fechas</a:t>
            </a:r>
            <a:r>
              <a:rPr lang="es-E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y</a:t>
            </a:r>
            <a:r>
              <a:rPr lang="es-E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horas</a:t>
            </a:r>
            <a:r>
              <a:rPr lang="es-ES" sz="2400" dirty="0">
                <a:latin typeface="Arial Narrow" panose="020B0606020202030204" pitchFamily="34" charset="0"/>
              </a:rPr>
              <a:t>)</a:t>
            </a: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java.time.format.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DateTimeFormatter</a:t>
            </a:r>
            <a:r>
              <a:rPr lang="es-ES" sz="2400" dirty="0">
                <a:latin typeface="Arial Narrow" panose="020B0606020202030204" pitchFamily="34" charset="0"/>
              </a:rPr>
              <a:t> (para “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formatear</a:t>
            </a:r>
            <a:r>
              <a:rPr lang="es-ES" sz="2400" dirty="0">
                <a:latin typeface="Arial Narrow" panose="020B0606020202030204" pitchFamily="34" charset="0"/>
              </a:rPr>
              <a:t>” fechas y/u horas)</a:t>
            </a: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java.time.temporal.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ChronoUnit</a:t>
            </a:r>
            <a:r>
              <a:rPr lang="es-ES" sz="2400" dirty="0">
                <a:latin typeface="Arial Narrow" panose="020B0606020202030204" pitchFamily="34" charset="0"/>
              </a:rPr>
              <a:t> (para indicar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unidades</a:t>
            </a:r>
            <a:r>
              <a:rPr lang="es-ES" sz="2400" dirty="0">
                <a:latin typeface="Arial Narrow" panose="020B0606020202030204" pitchFamily="34" charset="0"/>
              </a:rPr>
              <a:t> temporales)</a:t>
            </a:r>
          </a:p>
          <a:p>
            <a:pPr marL="273050" indent="-98425">
              <a:buClrTx/>
              <a:buFont typeface="Arial" panose="020B0604020202020204" pitchFamily="34" charset="0"/>
              <a:buChar char="•"/>
            </a:pP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java.time.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Duration</a:t>
            </a:r>
            <a:r>
              <a:rPr lang="es-ES" sz="2400" dirty="0">
                <a:latin typeface="Arial Narrow" panose="020B0606020202030204" pitchFamily="34" charset="0"/>
              </a:rPr>
              <a:t> (para manejar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duraciones</a:t>
            </a:r>
            <a:r>
              <a:rPr lang="es-ES" sz="2400" dirty="0">
                <a:latin typeface="Arial Narrow" panose="020B0606020202030204" pitchFamily="34" charset="0"/>
              </a:rPr>
              <a:t> -espacios de tiempo-)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s-ES" sz="2400" dirty="0">
              <a:latin typeface="Arial Narrow" panose="020B0606020202030204" pitchFamily="34" charset="0"/>
            </a:endParaRP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endParaRPr lang="es-ES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3052961-7E89-9618-8C49-10CABAE18E43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FDF9E96-2B55-86C6-33D6-356DCFBC8536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7" name="3 Imagen">
              <a:extLst>
                <a:ext uri="{FF2B5EF4-FFF2-40B4-BE49-F238E27FC236}">
                  <a16:creationId xmlns:a16="http://schemas.microsoft.com/office/drawing/2014/main" id="{19DB8ED4-81D5-0D80-928F-F0F86D481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88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5509" y="239446"/>
            <a:ext cx="7139136" cy="597266"/>
          </a:xfrm>
        </p:spPr>
        <p:txBody>
          <a:bodyPr>
            <a:normAutofit/>
          </a:bodyPr>
          <a:lstStyle/>
          <a:p>
            <a:r>
              <a:rPr lang="es-ES" dirty="0" err="1"/>
              <a:t>LocalDate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05197" y="1272312"/>
            <a:ext cx="8543267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Sirve para trabajar con objetos tipo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fechas</a:t>
            </a: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Se construyen con métodos estáticos e inicializan de la siguiente manera:</a:t>
            </a:r>
          </a:p>
          <a:p>
            <a:pPr marL="0" indent="0">
              <a:buNone/>
            </a:pPr>
            <a:endParaRPr lang="es-ES" sz="2000" b="1" dirty="0">
              <a:solidFill>
                <a:srgbClr val="FF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 f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now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(); 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//la fecha actual (hoy)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 f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(2021,2,26); // año, mes y día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 f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(“2014-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9-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3”); // año, mes y día</a:t>
            </a:r>
          </a:p>
          <a:p>
            <a:pPr marL="622300" lvl="4" indent="0">
              <a:buNone/>
            </a:pP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con un solo parámetro espera una fecha con el formato “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yyyy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-MM-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dd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s-ES" sz="2000" b="1" dirty="0">
              <a:solidFill>
                <a:srgbClr val="FF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Se puede modificar con un patrón (dos ejemplos):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 f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(“20/2/2024”,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(“d/M/y”));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 f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(“23/9-58”,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(“d/M-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yy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”));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D7143F5-1824-EFBA-4488-96824E21ECD6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F4A035F-C79B-4550-447F-E425A6E8F1E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DF538FD1-6CE7-90AD-BCEE-82D44561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35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28801" y="182737"/>
            <a:ext cx="7531631" cy="684312"/>
          </a:xfrm>
        </p:spPr>
        <p:txBody>
          <a:bodyPr>
            <a:normAutofit/>
          </a:bodyPr>
          <a:lstStyle/>
          <a:p>
            <a:r>
              <a:rPr lang="es-ES" dirty="0" err="1"/>
              <a:t>LocalTime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685" y="960120"/>
            <a:ext cx="9154827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Sirve para representar </a:t>
            </a:r>
            <a:r>
              <a:rPr lang="es-ES" sz="2400" b="1" dirty="0">
                <a:latin typeface="Arial Narrow" panose="020B0606020202030204" pitchFamily="34" charset="0"/>
              </a:rPr>
              <a:t>horas</a:t>
            </a:r>
            <a:r>
              <a:rPr lang="es-ES" sz="24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Se construyen e inicializan de la siguiente manera:</a:t>
            </a:r>
          </a:p>
          <a:p>
            <a:pPr marL="0" indent="0">
              <a:buNone/>
            </a:pPr>
            <a:endParaRPr lang="es-ES" sz="2000" b="1" dirty="0">
              <a:solidFill>
                <a:srgbClr val="FF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now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();  // la actual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(16,55); // hora y minutos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(14,59,45);// hora, minutos y segundos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(“14: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9: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5”);// hora, minutos y segundos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con un solo parámetro espera una hora con el formato “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HH:mm:ss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Se puede modificar con un patrón (dos ejemplos):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(“17:9:5”, 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H:m:s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”));</a:t>
            </a:r>
            <a:endParaRPr lang="es-ES" sz="2000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h = 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(“14/59-5”, 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(“H/m-s”);</a:t>
            </a:r>
            <a:endParaRPr lang="es-ES" sz="2000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0422BE1-27D8-BD7C-0AEA-1512EDF294F1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5F8F69F-4538-BF46-E405-232061C3215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DAA1A835-9EB8-C9EE-C6BD-DE31BF2D8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05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59236"/>
            <a:ext cx="7770253" cy="684312"/>
          </a:xfrm>
        </p:spPr>
        <p:txBody>
          <a:bodyPr>
            <a:normAutofit/>
          </a:bodyPr>
          <a:lstStyle/>
          <a:p>
            <a:r>
              <a:rPr lang="es-ES" dirty="0" err="1"/>
              <a:t>LocalDateTime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60120"/>
            <a:ext cx="8928992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Sirve para representar fechas y, horas</a:t>
            </a:r>
            <a:r>
              <a:rPr lang="es-ES" sz="2400" b="1" dirty="0">
                <a:latin typeface="Arial Narrow" panose="020B0606020202030204" pitchFamily="34" charset="0"/>
              </a:rPr>
              <a:t> </a:t>
            </a:r>
            <a:r>
              <a:rPr lang="es-ES" sz="2400" dirty="0">
                <a:latin typeface="Arial Narrow" panose="020B0606020202030204" pitchFamily="34" charset="0"/>
              </a:rPr>
              <a:t>conjuntamente.</a:t>
            </a: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Se construyen e inicializan de la siguiente manera:</a:t>
            </a:r>
          </a:p>
          <a:p>
            <a:pPr marL="0" indent="0">
              <a:buNone/>
            </a:pPr>
            <a:endParaRPr lang="es-ES" sz="2000" b="1" dirty="0">
              <a:solidFill>
                <a:srgbClr val="FF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now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(2014,9,23,11,00)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(2014,9,23,10,4,11); 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(“2014-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9-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3</a:t>
            </a:r>
            <a:r>
              <a:rPr lang="es-E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2: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4: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1”); </a:t>
            </a:r>
          </a:p>
          <a:p>
            <a:pPr marL="0" indent="0">
              <a:buNone/>
            </a:pPr>
            <a:r>
              <a:rPr lang="es-ES" sz="20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con un solo parámetro espera fecha y hora con el formato “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yyyy-MM-dd</a:t>
            </a:r>
            <a:r>
              <a:rPr lang="es-ES" sz="20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HH:mm:ss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Se puede modificar con un patrón (dos ejemplos):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b="1" i="1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(“3/9/2014</a:t>
            </a:r>
            <a:r>
              <a:rPr lang="es-E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2:4:1”, 						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b="1" i="1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(“d/M/y H:m:s”))   </a:t>
            </a:r>
          </a:p>
          <a:p>
            <a:pPr marL="0" indent="0">
              <a:buNone/>
            </a:pP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fH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LocalDateTime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b="1" i="1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(“3/9-2014#2/4&amp;1”, 					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DateTimeFormatter.</a:t>
            </a:r>
            <a:r>
              <a:rPr lang="es-ES" sz="2000" b="1" i="1" dirty="0" err="1">
                <a:solidFill>
                  <a:srgbClr val="C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ofPattern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(“d/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M-y#H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m&amp;s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”))   </a:t>
            </a:r>
            <a:br>
              <a:rPr lang="es-ES" sz="2000" dirty="0">
                <a:latin typeface="Arial Narrow" panose="020B0606020202030204" pitchFamily="34" charset="0"/>
              </a:rPr>
            </a:br>
            <a:br>
              <a:rPr lang="es-ES" sz="2000" dirty="0">
                <a:latin typeface="Arial Narrow" panose="020B0606020202030204" pitchFamily="34" charset="0"/>
              </a:rPr>
            </a:b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50AFD4C-15B0-7B01-88DE-CB737B17FE0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9000BC-411E-8D03-5E57-E414FEA619D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0C914B2E-4C7E-23C5-66DB-0A2070CC1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850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6064" y="106868"/>
            <a:ext cx="7864388" cy="810344"/>
          </a:xfrm>
        </p:spPr>
        <p:txBody>
          <a:bodyPr>
            <a:normAutofit/>
          </a:bodyPr>
          <a:lstStyle/>
          <a:p>
            <a:r>
              <a:rPr lang="es-ES" dirty="0" err="1"/>
              <a:t>LocalDate</a:t>
            </a:r>
            <a:r>
              <a:rPr lang="es-ES" dirty="0"/>
              <a:t>, </a:t>
            </a:r>
            <a:r>
              <a:rPr lang="es-ES" dirty="0" err="1"/>
              <a:t>LocalTime</a:t>
            </a:r>
            <a:r>
              <a:rPr lang="es-ES" dirty="0"/>
              <a:t> y </a:t>
            </a:r>
            <a:r>
              <a:rPr lang="es-ES" dirty="0" err="1"/>
              <a:t>LocalDateTime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363272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Algunos métodos de estos tipos:</a:t>
            </a:r>
            <a:endParaRPr lang="es-ES" sz="24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isBefore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isAfter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isEquals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getDayOfWeek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getMonth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getMonthValue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getYear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getHour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getMinute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getSecond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minusHour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minusSeconds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minusYears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minusMonths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minusDays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plusHour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plusSeconds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plusYears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plusMonths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/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plusDays</a:t>
            </a:r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minus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o plus(cantidad, 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ChronoUnit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.DAYS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until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(fecha,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ChronoUnit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.DAYS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/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/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6CF83B-3F7A-1208-62F7-405F2C3E84EF}"/>
              </a:ext>
            </a:extLst>
          </p:cNvPr>
          <p:cNvGrpSpPr/>
          <p:nvPr/>
        </p:nvGrpSpPr>
        <p:grpSpPr>
          <a:xfrm>
            <a:off x="3851920" y="4581128"/>
            <a:ext cx="3713630" cy="420849"/>
            <a:chOff x="3611297" y="3976729"/>
            <a:chExt cx="3713630" cy="420849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69B86E8-C69E-4AEB-A1EB-07E149650B27}"/>
                </a:ext>
              </a:extLst>
            </p:cNvPr>
            <p:cNvSpPr txBox="1"/>
            <p:nvPr/>
          </p:nvSpPr>
          <p:spPr>
            <a:xfrm>
              <a:off x="5334317" y="4028246"/>
              <a:ext cx="199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Tipo enumerado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F033628-93AB-415C-99FA-F1C61E2F9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8811" y="3976729"/>
              <a:ext cx="897514" cy="1787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9623B8AA-4577-4CB8-A054-7C45DCE95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1297" y="4238937"/>
              <a:ext cx="179502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0BF081C-5C03-E262-3FC6-000289F9ECC5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7D42EF2-D6D2-9CC2-3C04-F3C06F4C150F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70888C68-E07E-8190-7BCA-560AC14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54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5509" y="302267"/>
            <a:ext cx="6203032" cy="635428"/>
          </a:xfrm>
        </p:spPr>
        <p:txBody>
          <a:bodyPr>
            <a:normAutofit/>
          </a:bodyPr>
          <a:lstStyle/>
          <a:p>
            <a:r>
              <a:rPr lang="es-ES" dirty="0" err="1"/>
              <a:t>Duration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75696"/>
            <a:ext cx="86868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Sirve para representar duraciones (espacios de tiempo)</a:t>
            </a: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Se construyen e inicializan de la siguiente manera: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d1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ofMillis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(60000);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d2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ofSeconds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(60);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d3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ofMinutes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(1);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d4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ofHours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(20);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d5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ofDays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(5);</a:t>
            </a:r>
          </a:p>
          <a:p>
            <a:pPr marL="274320" lvl="1" indent="0">
              <a:buNone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d6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of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(5,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ChronoUnit.DAYS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d7 =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Duration.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(“</a:t>
            </a:r>
            <a:r>
              <a:rPr lang="es-ES" sz="2000" i="1" dirty="0">
                <a:solidFill>
                  <a:schemeClr val="tx1"/>
                </a:solidFill>
                <a:highlight>
                  <a:srgbClr val="00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cadena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”);</a:t>
            </a:r>
          </a:p>
          <a:p>
            <a:pPr marL="274320" lvl="1" indent="0">
              <a:buNone/>
            </a:pPr>
            <a:r>
              <a:rPr lang="en-US" sz="2000" i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</a:t>
            </a:r>
            <a:r>
              <a:rPr lang="en-US" sz="2000" i="1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donde</a:t>
            </a:r>
            <a:r>
              <a:rPr lang="en-US" sz="2000" i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highlight>
                  <a:srgbClr val="00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cadena</a:t>
            </a:r>
            <a:r>
              <a:rPr lang="en-US" sz="2000" i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puede</a:t>
            </a:r>
            <a:r>
              <a:rPr lang="en-US" sz="2000" i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“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sz="2000" b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D</a:t>
            </a:r>
            <a:r>
              <a:rPr lang="en-US" sz="2000" b="1" dirty="0" err="1">
                <a:solidFill>
                  <a:srgbClr val="00B050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sz="2000" b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sz="2000" b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M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n.n</a:t>
            </a:r>
            <a:r>
              <a:rPr lang="en-US" sz="2000" b="1" dirty="0" err="1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” </a:t>
            </a:r>
          </a:p>
          <a:p>
            <a:pPr marL="274320" lvl="1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Ejemplos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:     ”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60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“     "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    "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“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          ”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D”        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 	"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          "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20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60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”,…  </a:t>
            </a:r>
          </a:p>
          <a:p>
            <a:pPr marL="274320" lvl="1" indent="0">
              <a:buNone/>
            </a:pPr>
            <a:br>
              <a:rPr lang="es-E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s-ES" sz="1500" dirty="0"/>
            </a:br>
            <a:endParaRPr lang="es-E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BA1F57A-AC3E-4FB8-9690-DAC4B14DC6C8}"/>
              </a:ext>
            </a:extLst>
          </p:cNvPr>
          <p:cNvGrpSpPr/>
          <p:nvPr/>
        </p:nvGrpSpPr>
        <p:grpSpPr>
          <a:xfrm>
            <a:off x="5220072" y="3901389"/>
            <a:ext cx="3501820" cy="369332"/>
            <a:chOff x="5220072" y="4209589"/>
            <a:chExt cx="3501820" cy="369332"/>
          </a:xfrm>
        </p:grpSpPr>
        <p:sp>
          <p:nvSpPr>
            <p:cNvPr id="4" name="CuadroTexto 3"/>
            <p:cNvSpPr txBox="1"/>
            <p:nvPr/>
          </p:nvSpPr>
          <p:spPr>
            <a:xfrm>
              <a:off x="6731282" y="4209589"/>
              <a:ext cx="199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Tipo enumerado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4869AE2E-DE81-47E1-BB1F-19BD9269D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0072" y="4394255"/>
              <a:ext cx="1631438" cy="12284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DC5B094-1A45-5D63-5520-249D1CCAA965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1889EA9-408C-0270-D0B8-8B5A7397F7B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9" name="3 Imagen">
              <a:extLst>
                <a:ext uri="{FF2B5EF4-FFF2-40B4-BE49-F238E27FC236}">
                  <a16:creationId xmlns:a16="http://schemas.microsoft.com/office/drawing/2014/main" id="{6C9C6F00-AFA3-C4C8-B521-D1FA0DDF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6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301" y="280238"/>
            <a:ext cx="8229600" cy="594320"/>
          </a:xfrm>
        </p:spPr>
        <p:txBody>
          <a:bodyPr>
            <a:normAutofit/>
          </a:bodyPr>
          <a:lstStyle/>
          <a:p>
            <a:r>
              <a:rPr lang="es-ES" dirty="0" err="1"/>
              <a:t>Duration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31014" y="1035587"/>
            <a:ext cx="8532000" cy="5004000"/>
          </a:xfrm>
        </p:spPr>
        <p:txBody>
          <a:bodyPr lIns="36000" tIns="36000" rIns="36000" bIns="36000">
            <a:no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Una vez construida una Duración</a:t>
            </a:r>
          </a:p>
          <a:p>
            <a:pPr marL="0" indent="0">
              <a:buNone/>
              <a:tabLst>
                <a:tab pos="273050" algn="l"/>
              </a:tabLst>
            </a:pPr>
            <a:r>
              <a:rPr lang="es-ES" sz="2000" dirty="0">
                <a:latin typeface="Arial Narrow" panose="020B0606020202030204" pitchFamily="34" charset="0"/>
              </a:rPr>
              <a:t>	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d = </a:t>
            </a: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Duration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parse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</a:t>
            </a:r>
            <a:r>
              <a:rPr lang="en-US" sz="2000" dirty="0">
                <a:solidFill>
                  <a:srgbClr val="00B050"/>
                </a:solidFill>
                <a:highlight>
                  <a:srgbClr val="FFFF00"/>
                </a:highlight>
                <a:latin typeface="Arial Narrow" panose="020B0606020202030204" pitchFamily="34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27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62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M</a:t>
            </a:r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58</a:t>
            </a:r>
            <a:r>
              <a:rPr lang="en-U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s-ES" sz="2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Observar que hay:</a:t>
            </a:r>
          </a:p>
          <a:p>
            <a:pPr marL="534988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5 días = </a:t>
            </a:r>
            <a:r>
              <a:rPr lang="es-ES" sz="2000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120 horas </a:t>
            </a:r>
            <a:r>
              <a:rPr lang="es-ES" sz="2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27 horas = 1 día + </a:t>
            </a:r>
            <a:r>
              <a:rPr lang="es-ES" sz="2000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4 horas 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y a su vez, 62 minutos = </a:t>
            </a:r>
            <a:r>
              <a:rPr lang="es-ES" sz="2000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1 hora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+ 2 minutos</a:t>
            </a: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(d);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s-ES" sz="2000" b="1" dirty="0">
                <a:solidFill>
                  <a:srgbClr val="00B05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148</a:t>
            </a:r>
            <a:r>
              <a:rPr lang="es-ES" sz="20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H2M58S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toDays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6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toHours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148</a:t>
            </a:r>
            <a:endParaRPr lang="es-ES" sz="2000" b="1" dirty="0">
              <a:solidFill>
                <a:srgbClr val="0070C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toHoursPart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toMinutes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8882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toMinutesPart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2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toSeconds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532978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marL="177800" lvl="1" indent="-1778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System.out.println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d.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toSecondsPart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());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s-E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58</a:t>
            </a:r>
            <a:endParaRPr lang="es-ES" sz="2000" b="1" dirty="0">
              <a:solidFill>
                <a:schemeClr val="tx1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s-E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s-ES" sz="2400" dirty="0"/>
            </a:b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BC7EFF2-394D-04C5-33FB-D9F1B7E0B49C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8D6418-75CB-2B10-A251-6F098F720A1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05910971-EAE3-040F-7482-D0FC95CDF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FED84-5FB5-C540-604B-83DC739B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DA2DD-04BC-BB7F-2DE5-F2EBB98F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21577"/>
          </a:xfrm>
        </p:spPr>
        <p:txBody>
          <a:bodyPr/>
          <a:lstStyle/>
          <a:p>
            <a:r>
              <a:rPr lang="es-ES" dirty="0"/>
              <a:t>Implementación de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B581F-FEC3-AC57-AB14-8AEB703982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1056203"/>
            <a:ext cx="7859216" cy="5090120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s-ES" sz="26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Ejemplo:</a:t>
            </a:r>
          </a:p>
          <a:p>
            <a:pPr marL="0" lvl="1" indent="0" algn="just">
              <a:buNone/>
            </a:pPr>
            <a:r>
              <a:rPr lang="es-E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Probando las restricciones de Circunferencia</a:t>
            </a:r>
            <a:r>
              <a:rPr lang="es-ES" sz="26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0" lvl="1" indent="0" algn="just">
              <a:buClr>
                <a:schemeClr val="tx1"/>
              </a:buClr>
              <a:buNone/>
            </a:pP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Hacer un </a:t>
            </a:r>
            <a:r>
              <a:rPr lang="es-ES" sz="26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testCircunferencia</a:t>
            </a: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en </a:t>
            </a:r>
            <a:r>
              <a:rPr lang="es-ES" sz="2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geometría.test</a:t>
            </a: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en el que:</a:t>
            </a:r>
          </a:p>
          <a:p>
            <a:pPr marL="4572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cree una circunferencia </a:t>
            </a:r>
            <a:r>
              <a:rPr lang="es-E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c1</a:t>
            </a: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con radio 0, por ejemplo, con la implementación 2 y otra </a:t>
            </a:r>
            <a:r>
              <a:rPr lang="es-E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c2</a:t>
            </a: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con radio positivo con la implementación 1</a:t>
            </a: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. </a:t>
            </a:r>
            <a:r>
              <a:rPr lang="es-ES" sz="2200" i="1" dirty="0">
                <a:solidFill>
                  <a:schemeClr val="tx1"/>
                </a:solidFill>
                <a:latin typeface="Arial Narrow" panose="020B0606020202030204" pitchFamily="34" charset="0"/>
              </a:rPr>
              <a:t>En el fondo da igual las implementaciones que usemos</a:t>
            </a:r>
          </a:p>
          <a:p>
            <a:pPr marL="4572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Visualizar las dos circunferencias.</a:t>
            </a:r>
            <a:endParaRPr lang="es-ES" sz="26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4572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modifica el radio de </a:t>
            </a:r>
            <a:r>
              <a:rPr lang="es-E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c2</a:t>
            </a: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 -20.</a:t>
            </a:r>
          </a:p>
          <a:p>
            <a:pPr marL="457200" lvl="1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s-E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Visualizar otra vez las dos circunferencias.</a:t>
            </a:r>
          </a:p>
          <a:p>
            <a:pPr marL="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lvl="1" indent="0" algn="just">
              <a:buClr>
                <a:schemeClr val="tx1"/>
              </a:buClr>
              <a:buNone/>
            </a:pPr>
            <a:r>
              <a:rPr lang="es-ES" sz="2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Ejecutar el test </a:t>
            </a:r>
            <a:r>
              <a:rPr lang="es-ES" sz="2600" dirty="0">
                <a:solidFill>
                  <a:schemeClr val="tx1"/>
                </a:solidFill>
                <a:latin typeface="Arial Narrow" panose="020B0606020202030204" pitchFamily="34" charset="0"/>
              </a:rPr>
              <a:t>y ver en la consola como salta la excepción.</a:t>
            </a:r>
          </a:p>
          <a:p>
            <a:pPr marL="0" lvl="1" indent="0" algn="just">
              <a:buClr>
                <a:schemeClr val="tx1"/>
              </a:buClr>
              <a:buNone/>
            </a:pPr>
            <a:r>
              <a:rPr lang="es-ES" sz="2600" dirty="0">
                <a:solidFill>
                  <a:schemeClr val="tx1"/>
                </a:solidFill>
                <a:latin typeface="Arial Narrow" panose="020B0606020202030204" pitchFamily="34" charset="0"/>
              </a:rPr>
              <a:t>Comentar la construcción y el manejo de la primera circunferencia y </a:t>
            </a:r>
            <a:r>
              <a:rPr lang="es-ES" sz="26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volver a  ejecutar el test</a:t>
            </a:r>
            <a:endParaRPr lang="es-ES" sz="2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Font typeface="Wingdings 3"/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lvl="1" indent="27305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7D645BB-48DB-CB86-3BF8-59963AE58EF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7C2E8BB-02D4-E2E6-E624-D9BD8338D8F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20AE89D1-F42B-674E-9B13-1EC509BEA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0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0B22-56B2-1404-BC5A-9B059EEC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4A5DF-E72E-6970-FED9-22494750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86825"/>
            <a:ext cx="8229600" cy="717957"/>
          </a:xfrm>
        </p:spPr>
        <p:txBody>
          <a:bodyPr/>
          <a:lstStyle/>
          <a:p>
            <a:r>
              <a:rPr lang="es-ES" dirty="0"/>
              <a:t>Implementación de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D36BE8-0522-1E7C-6AD8-07A960770E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1417" y="1046225"/>
            <a:ext cx="8721165" cy="530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400" u="sng" dirty="0">
                <a:latin typeface="Arial Narrow" panose="020B0606020202030204" pitchFamily="34" charset="0"/>
              </a:rPr>
              <a:t>Clase de </a:t>
            </a:r>
            <a:r>
              <a:rPr lang="es-E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utilidad </a:t>
            </a:r>
            <a:r>
              <a:rPr lang="es-ES" sz="2400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Checkers</a:t>
            </a:r>
            <a:r>
              <a:rPr lang="es-E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u="sng" dirty="0">
                <a:latin typeface="Arial Narrow" panose="020B0606020202030204" pitchFamily="34" charset="0"/>
              </a:rPr>
              <a:t>vs </a:t>
            </a:r>
            <a:r>
              <a:rPr lang="es-ES" sz="2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throw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new</a:t>
            </a:r>
          </a:p>
          <a:p>
            <a:pPr marL="0" indent="0" algn="just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Hemos visto que para lanzar excepciones usamos una estructura</a:t>
            </a:r>
          </a:p>
          <a:p>
            <a:pPr marL="274320" lvl="1" indent="0" algn="just" defTabSz="538163">
              <a:buNone/>
            </a:pPr>
            <a:r>
              <a:rPr lang="es-ES" sz="2400" dirty="0" err="1">
                <a:latin typeface="Arial Narrow" panose="020B0606020202030204" pitchFamily="34" charset="0"/>
              </a:rPr>
              <a:t>if</a:t>
            </a:r>
            <a:r>
              <a:rPr lang="es-ES" sz="2400" dirty="0">
                <a:latin typeface="Arial Narrow" panose="020B0606020202030204" pitchFamily="34" charset="0"/>
              </a:rPr>
              <a:t> (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se incumple la restricción</a:t>
            </a:r>
            <a:r>
              <a:rPr lang="es-ES" sz="2400" dirty="0">
                <a:latin typeface="Arial Narrow" panose="020B0606020202030204" pitchFamily="34" charset="0"/>
              </a:rPr>
              <a:t>) {</a:t>
            </a:r>
          </a:p>
          <a:p>
            <a:pPr marL="274320" lvl="1" indent="0" algn="just" defTabSz="538163">
              <a:buNone/>
            </a:pPr>
            <a:r>
              <a:rPr lang="es-ES" sz="2400" dirty="0">
                <a:latin typeface="Arial Narrow" panose="020B0606020202030204" pitchFamily="34" charset="0"/>
              </a:rPr>
              <a:t>	</a:t>
            </a:r>
            <a:r>
              <a:rPr lang="es-ES" sz="24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throw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new</a:t>
            </a:r>
            <a:r>
              <a:rPr lang="es-ES" sz="2400" dirty="0">
                <a:latin typeface="Arial Narrow" panose="020B0606020202030204" pitchFamily="34" charset="0"/>
              </a:rPr>
              <a:t> </a:t>
            </a:r>
            <a:r>
              <a:rPr lang="es-ES" sz="2400" dirty="0" err="1">
                <a:latin typeface="Arial Narrow" panose="020B0606020202030204" pitchFamily="34" charset="0"/>
              </a:rPr>
              <a:t>nombre_del_tipo_excepción</a:t>
            </a:r>
            <a:r>
              <a:rPr lang="es-ES" sz="2400" dirty="0">
                <a:latin typeface="Arial Narrow" panose="020B0606020202030204" pitchFamily="34" charset="0"/>
              </a:rPr>
              <a:t> ("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Texto informativo</a:t>
            </a:r>
            <a:r>
              <a:rPr lang="es-ES" sz="2400" dirty="0">
                <a:latin typeface="Arial Narrow" panose="020B0606020202030204" pitchFamily="34" charset="0"/>
              </a:rPr>
              <a:t>");</a:t>
            </a:r>
          </a:p>
          <a:p>
            <a:pPr marL="274320" lvl="1" indent="0" algn="just" defTabSz="538163">
              <a:buNone/>
            </a:pPr>
            <a:r>
              <a:rPr lang="es-ES" sz="2400" dirty="0">
                <a:latin typeface="Arial Narrow" panose="020B0606020202030204" pitchFamily="34" charset="0"/>
              </a:rPr>
              <a:t>}</a:t>
            </a:r>
          </a:p>
          <a:p>
            <a:pPr marL="274320" lvl="1" indent="0" algn="just" defTabSz="538163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Si embargo, en la práctica, en nuestros proyectos usaremos la clase de utilidad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Checkers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con los métodos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ckeckNoNull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o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check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s-ES" sz="24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Esta clase no forma parte de la API de Java sino que es una </a:t>
            </a:r>
            <a:r>
              <a:rPr lang="es-ES" sz="2400" b="1" u="sng" dirty="0">
                <a:latin typeface="Arial Narrow" panose="020B0606020202030204" pitchFamily="34" charset="0"/>
              </a:rPr>
              <a:t>gentileza</a:t>
            </a:r>
            <a:r>
              <a:rPr lang="es-ES" sz="2400" dirty="0">
                <a:latin typeface="Arial Narrow" panose="020B0606020202030204" pitchFamily="34" charset="0"/>
              </a:rPr>
              <a:t> del departamento.</a:t>
            </a:r>
          </a:p>
          <a:p>
            <a:pPr marL="274320" lvl="1" indent="0" algn="just" defTabSz="538163">
              <a:buNone/>
            </a:pPr>
            <a:endParaRPr lang="es-ES" sz="24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4E3272B-A887-4CB7-A6E3-F210F68DDE8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AF8CA6B-86B5-E032-1BED-B630FE6CC99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04D4CF78-2104-0C9B-004D-CFD1B4165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80D2-884D-202F-9F17-8DF605D40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9A7A7-B5BC-4C94-D569-A0B82FC3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39446"/>
            <a:ext cx="8229600" cy="717957"/>
          </a:xfrm>
        </p:spPr>
        <p:txBody>
          <a:bodyPr/>
          <a:lstStyle/>
          <a:p>
            <a:r>
              <a:rPr lang="es-ES" dirty="0"/>
              <a:t>Implementación de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2FA81-41DA-964F-93B8-F12779DA2A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2834" y="1046225"/>
            <a:ext cx="8721165" cy="5306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Clase utilidad </a:t>
            </a:r>
            <a:r>
              <a:rPr lang="es-ES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Checkers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Sintaxis</a:t>
            </a:r>
            <a:r>
              <a:rPr lang="es-ES" sz="2400" u="sng" dirty="0">
                <a:latin typeface="Arial Narrow" panose="020B0606020202030204" pitchFamily="34" charset="0"/>
              </a:rPr>
              <a:t> </a:t>
            </a:r>
          </a:p>
          <a:p>
            <a:pPr marL="355600" lvl="2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Checkers.ckeckNoNull</a:t>
            </a:r>
            <a:r>
              <a:rPr lang="es-E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(parámetro1,parámetro2,parámetros3…);</a:t>
            </a:r>
          </a:p>
          <a:p>
            <a:pPr marL="355600" lvl="2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Checkers.ckeck</a:t>
            </a:r>
            <a:r>
              <a:rPr lang="es-E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(“</a:t>
            </a:r>
            <a:r>
              <a:rPr lang="es-E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Mensaje informativo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”,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onsolas" panose="020B0609020204030204" pitchFamily="49" charset="0"/>
              </a:rPr>
              <a:t>restricción a cumplir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ClrTx/>
              <a:buNone/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 </a:t>
            </a:r>
            <a:r>
              <a:rPr lang="es-ES" sz="2400" dirty="0">
                <a:latin typeface="Arial Narrow" panose="020B0606020202030204" pitchFamily="34" charset="0"/>
              </a:rPr>
              <a:t>de lanzamiento de una excepción si el centro o el radio de una circunferencia fuese nulo:</a:t>
            </a:r>
          </a:p>
          <a:p>
            <a:pPr marL="273050" indent="0">
              <a:spcBef>
                <a:spcPts val="0"/>
              </a:spcBef>
              <a:buClrTx/>
              <a:buNone/>
            </a:pP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Checkers</a:t>
            </a:r>
            <a:r>
              <a:rPr lang="es-E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checkNoNull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centro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1200"/>
              </a:spcBef>
              <a:buClrTx/>
              <a:buNone/>
            </a:pP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</a:t>
            </a:r>
            <a:r>
              <a:rPr lang="es-ES" sz="2400" dirty="0">
                <a:latin typeface="Arial Narrow" panose="020B0606020202030204" pitchFamily="34" charset="0"/>
              </a:rPr>
              <a:t> de lanzamiento de una excepción si el radio es negativo.</a:t>
            </a:r>
          </a:p>
          <a:p>
            <a:pPr marL="274320" lvl="1" indent="0" algn="just">
              <a:spcBef>
                <a:spcPts val="300"/>
              </a:spcBef>
              <a:buNone/>
            </a:pP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Checkers.check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 radio debe ser positivo"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radio</a:t>
            </a:r>
            <a:r>
              <a:rPr lang="es-ES" sz="20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&gt;0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74320" lvl="1" indent="0" algn="just">
              <a:spcBef>
                <a:spcPts val="300"/>
              </a:spcBef>
              <a:buNone/>
            </a:pP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En lugar de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211482A-79A7-7C92-84DE-7555ADD952D7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92AD338-246A-8842-8F5C-AB5FFC938C2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BD0EE63D-3CBD-AFC0-61F3-218715165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3B8B322-1D9C-EA46-3D83-E90A1877F44E}"/>
              </a:ext>
            </a:extLst>
          </p:cNvPr>
          <p:cNvSpPr txBox="1"/>
          <p:nvPr/>
        </p:nvSpPr>
        <p:spPr>
          <a:xfrm>
            <a:off x="2195736" y="5024533"/>
            <a:ext cx="6840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defTabSz="360363">
              <a:spcBef>
                <a:spcPts val="0"/>
              </a:spcBef>
              <a:spcAft>
                <a:spcPts val="0"/>
              </a:spcAft>
            </a:pPr>
            <a:r>
              <a:rPr lang="es-E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2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radio</a:t>
            </a:r>
            <a:r>
              <a:rPr lang="es-ES" sz="2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&lt;=0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360363">
              <a:spcBef>
                <a:spcPts val="0"/>
              </a:spcBef>
              <a:spcAft>
                <a:spcPts val="0"/>
              </a:spcAft>
            </a:pPr>
            <a:r>
              <a:rPr lang="es-E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endParaRPr lang="es-E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defTabSz="360363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 radio debe ser positivo"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360363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354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DB67-1550-0851-B7A3-E14CB4DC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68E6D-AE40-63AA-5D98-61E30A4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56385"/>
            <a:ext cx="8229600" cy="990600"/>
          </a:xfrm>
        </p:spPr>
        <p:txBody>
          <a:bodyPr/>
          <a:lstStyle/>
          <a:p>
            <a:r>
              <a:rPr lang="es-ES" dirty="0"/>
              <a:t>Implementación de restricciones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EA65E0-1EC1-5002-CE66-8C6C469913D3}"/>
              </a:ext>
            </a:extLst>
          </p:cNvPr>
          <p:cNvSpPr txBox="1"/>
          <p:nvPr/>
        </p:nvSpPr>
        <p:spPr>
          <a:xfrm>
            <a:off x="347584" y="1196752"/>
            <a:ext cx="82912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Implementación de restricciones</a:t>
            </a:r>
            <a:endParaRPr lang="es-ES" sz="2400" dirty="0">
              <a:latin typeface="Arial Narrow" panose="020B060602020203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s-ES" sz="2400" dirty="0">
                <a:latin typeface="Arial Narrow" panose="020B0606020202030204" pitchFamily="34" charset="0"/>
              </a:rPr>
              <a:t>Ya se ha explicado que el lanzamiento de excepciones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interrumpe</a:t>
            </a:r>
            <a:r>
              <a:rPr lang="es-ES" sz="2400" dirty="0">
                <a:latin typeface="Arial Narrow" panose="020B0606020202030204" pitchFamily="34" charset="0"/>
              </a:rPr>
              <a:t> el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flujo</a:t>
            </a:r>
            <a:r>
              <a:rPr lang="es-ES" sz="2400" dirty="0">
                <a:latin typeface="Arial Narrow" panose="020B0606020202030204" pitchFamily="34" charset="0"/>
              </a:rPr>
              <a:t> del programa y el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programa se aborta</a:t>
            </a:r>
            <a:r>
              <a:rPr lang="es-ES" sz="2400" dirty="0">
                <a:latin typeface="Arial Narrow" panose="020B0606020202030204" pitchFamily="34" charset="0"/>
              </a:rPr>
              <a:t>, deteniendo su ejecución.</a:t>
            </a:r>
          </a:p>
          <a:p>
            <a:pPr algn="just">
              <a:spcBef>
                <a:spcPts val="1200"/>
              </a:spcBef>
            </a:pPr>
            <a:r>
              <a:rPr lang="es-ES" sz="2400" i="1" dirty="0">
                <a:latin typeface="Arial Narrow" panose="020B0606020202030204" pitchFamily="34" charset="0"/>
              </a:rPr>
              <a:t>En el caso de circunferencia hemos tenido que comentar la construcción de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c1</a:t>
            </a:r>
            <a:r>
              <a:rPr lang="es-ES" sz="2400" i="1" dirty="0">
                <a:latin typeface="Arial Narrow" panose="020B0606020202030204" pitchFamily="34" charset="0"/>
              </a:rPr>
              <a:t> y el manejo de c1 para llegar a la construcción de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c2</a:t>
            </a:r>
          </a:p>
          <a:p>
            <a:pPr algn="just">
              <a:spcBef>
                <a:spcPts val="1200"/>
              </a:spcBef>
            </a:pPr>
            <a:r>
              <a:rPr lang="es-ES" sz="2400" dirty="0">
                <a:latin typeface="Arial Narrow" panose="020B0606020202030204" pitchFamily="34" charset="0"/>
              </a:rPr>
              <a:t>Java también dispone de otro mecanismo para que gestionemos las excepciones 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sin que el programa se detenga</a:t>
            </a:r>
            <a:r>
              <a:rPr lang="es-ES" sz="2400" u="sng" dirty="0">
                <a:latin typeface="Arial Narrow" panose="020B0606020202030204" pitchFamily="34" charset="0"/>
              </a:rPr>
              <a:t>.</a:t>
            </a:r>
            <a:r>
              <a:rPr lang="es-ES" sz="2400" dirty="0">
                <a:latin typeface="Arial Narrow" panose="020B0606020202030204" pitchFamily="34" charset="0"/>
              </a:rPr>
              <a:t> Para esto último se usan los denominados bloques </a:t>
            </a:r>
            <a:r>
              <a:rPr lang="es-E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try-catch </a:t>
            </a:r>
            <a:r>
              <a:rPr lang="es-ES" sz="2400" dirty="0">
                <a:latin typeface="Arial Narrow" panose="020B0606020202030204" pitchFamily="34" charset="0"/>
              </a:rPr>
              <a:t>que permiten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capturar</a:t>
            </a:r>
            <a:r>
              <a:rPr lang="es-ES" sz="2400" dirty="0">
                <a:latin typeface="Arial Narrow" panose="020B0606020202030204" pitchFamily="34" charset="0"/>
              </a:rPr>
              <a:t> las excepciones lanzadas. (</a:t>
            </a:r>
            <a:r>
              <a:rPr lang="es-ES" sz="2400" i="1" dirty="0">
                <a:latin typeface="Arial Narrow" panose="020B0606020202030204" pitchFamily="34" charset="0"/>
              </a:rPr>
              <a:t>esto lo usaremos en los test</a:t>
            </a:r>
            <a:r>
              <a:rPr lang="es-ES" sz="2400" dirty="0">
                <a:latin typeface="Arial Narrow" panose="020B0606020202030204" pitchFamily="34" charset="0"/>
              </a:rPr>
              <a:t>).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F2478AF-5B4A-8532-E238-D55F7A309D73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83C6C21-A2BC-2197-F1A4-218E2F4E1CCC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2D57026A-594D-EE3B-3954-282F5A40F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17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56" y="-70727"/>
            <a:ext cx="7052028" cy="895703"/>
          </a:xfrm>
        </p:spPr>
        <p:txBody>
          <a:bodyPr/>
          <a:lstStyle/>
          <a:p>
            <a:r>
              <a:rPr lang="es-ES" dirty="0"/>
              <a:t>Propagación de Excepciones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78730" y="904782"/>
            <a:ext cx="8497536" cy="478935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s-E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Propagar la excepción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</a:p>
          <a:p>
            <a:pPr marL="320040" lvl="1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El método </a:t>
            </a:r>
            <a:r>
              <a:rPr lang="es-E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aborta su ejecución</a:t>
            </a:r>
            <a:r>
              <a:rPr lang="es-ES" sz="2400" dirty="0">
                <a:latin typeface="Arial Narrow" panose="020B0606020202030204" pitchFamily="34" charset="0"/>
              </a:rPr>
              <a:t> y el programa se detiene. Por ejemplo: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932B4D5-3D7A-4354-8E47-A6B5F1DF778B}"/>
              </a:ext>
            </a:extLst>
          </p:cNvPr>
          <p:cNvGrpSpPr/>
          <p:nvPr/>
        </p:nvGrpSpPr>
        <p:grpSpPr>
          <a:xfrm>
            <a:off x="1243300" y="1844824"/>
            <a:ext cx="6960895" cy="582483"/>
            <a:chOff x="1377763" y="3356992"/>
            <a:chExt cx="6960895" cy="69577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763" y="3381299"/>
              <a:ext cx="643125" cy="671466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3157635" y="3356992"/>
              <a:ext cx="607859" cy="50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 err="1">
                  <a:latin typeface="Arial Narrow" panose="020B0606020202030204" pitchFamily="34" charset="0"/>
                </a:rPr>
                <a:t>main</a:t>
              </a:r>
              <a:r>
                <a:rPr lang="es-ES" sz="1200" dirty="0">
                  <a:latin typeface="Arial Narrow" panose="020B0606020202030204" pitchFamily="34" charset="0"/>
                </a:rPr>
                <a:t>()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669803" y="3358733"/>
              <a:ext cx="607859" cy="50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164338" y="3358733"/>
              <a:ext cx="643125" cy="50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 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730799" y="3356992"/>
              <a:ext cx="607859" cy="502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C</a:t>
              </a: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2186183" y="3717032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4067944" y="371703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5580112" y="371703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7082727" y="371703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7A63915-1B2C-4EFE-8E97-F4BC5E85504D}"/>
              </a:ext>
            </a:extLst>
          </p:cNvPr>
          <p:cNvGrpSpPr/>
          <p:nvPr/>
        </p:nvGrpSpPr>
        <p:grpSpPr>
          <a:xfrm>
            <a:off x="1210562" y="2282119"/>
            <a:ext cx="8018001" cy="1022330"/>
            <a:chOff x="1361157" y="4774926"/>
            <a:chExt cx="8018001" cy="10223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1C9B692-4881-4C1B-886A-0ADED320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157" y="5055472"/>
              <a:ext cx="710475" cy="74178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D7A50AA-4EA8-4208-90D9-576048A1F8EF}"/>
                </a:ext>
              </a:extLst>
            </p:cNvPr>
            <p:cNvSpPr txBox="1"/>
            <p:nvPr/>
          </p:nvSpPr>
          <p:spPr>
            <a:xfrm>
              <a:off x="3157635" y="5013176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 err="1">
                  <a:latin typeface="Arial Narrow" panose="020B0606020202030204" pitchFamily="34" charset="0"/>
                </a:rPr>
                <a:t>main</a:t>
              </a:r>
              <a:r>
                <a:rPr lang="es-ES" sz="1200" dirty="0">
                  <a:latin typeface="Arial Narrow" panose="020B0606020202030204" pitchFamily="34" charset="0"/>
                </a:rPr>
                <a:t>()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C679DDD-A449-456E-B242-822F24636D1C}"/>
                </a:ext>
              </a:extLst>
            </p:cNvPr>
            <p:cNvSpPr txBox="1"/>
            <p:nvPr/>
          </p:nvSpPr>
          <p:spPr>
            <a:xfrm>
              <a:off x="4669803" y="5014917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AC22E38-9C0C-43C2-A374-178BE35A62DD}"/>
                </a:ext>
              </a:extLst>
            </p:cNvPr>
            <p:cNvSpPr txBox="1"/>
            <p:nvPr/>
          </p:nvSpPr>
          <p:spPr>
            <a:xfrm>
              <a:off x="6164338" y="5014917"/>
              <a:ext cx="6431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 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A7BA18A-70DE-492D-AF8E-58271DE215B4}"/>
                </a:ext>
              </a:extLst>
            </p:cNvPr>
            <p:cNvSpPr txBox="1"/>
            <p:nvPr/>
          </p:nvSpPr>
          <p:spPr>
            <a:xfrm>
              <a:off x="7715136" y="5013176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C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E087DB76-0E0F-42F4-B456-32BCEFB0EB33}"/>
                </a:ext>
              </a:extLst>
            </p:cNvPr>
            <p:cNvCxnSpPr/>
            <p:nvPr/>
          </p:nvCxnSpPr>
          <p:spPr>
            <a:xfrm>
              <a:off x="2202315" y="537321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6B77D52C-0947-471B-B4D4-1E67C0B9D4CC}"/>
                </a:ext>
              </a:extLst>
            </p:cNvPr>
            <p:cNvCxnSpPr/>
            <p:nvPr/>
          </p:nvCxnSpPr>
          <p:spPr>
            <a:xfrm>
              <a:off x="4067944" y="537321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91440F3B-6781-424C-BC3D-6073CFD397D2}"/>
                </a:ext>
              </a:extLst>
            </p:cNvPr>
            <p:cNvCxnSpPr/>
            <p:nvPr/>
          </p:nvCxnSpPr>
          <p:spPr>
            <a:xfrm>
              <a:off x="5580112" y="537321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A611104E-5DCC-44DE-92D8-1F1B23C27F56}"/>
                </a:ext>
              </a:extLst>
            </p:cNvPr>
            <p:cNvCxnSpPr/>
            <p:nvPr/>
          </p:nvCxnSpPr>
          <p:spPr>
            <a:xfrm flipH="1">
              <a:off x="7020272" y="5373216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CC17424-3722-41D8-8710-20B94C8ABEC9}"/>
                </a:ext>
              </a:extLst>
            </p:cNvPr>
            <p:cNvSpPr txBox="1"/>
            <p:nvPr/>
          </p:nvSpPr>
          <p:spPr>
            <a:xfrm>
              <a:off x="8386579" y="4774926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¡Se lanza una</a:t>
              </a:r>
            </a:p>
            <a:p>
              <a:pPr algn="ctr"/>
              <a:r>
                <a:rPr lang="es-ES" sz="1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Excepción!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521BA4-0787-44B1-84BD-D34288561F09}"/>
              </a:ext>
            </a:extLst>
          </p:cNvPr>
          <p:cNvGrpSpPr/>
          <p:nvPr/>
        </p:nvGrpSpPr>
        <p:grpSpPr>
          <a:xfrm>
            <a:off x="1187624" y="3054861"/>
            <a:ext cx="6984776" cy="949317"/>
            <a:chOff x="1605515" y="4391130"/>
            <a:chExt cx="6984776" cy="949317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36093AB-08A9-415A-8415-CEBFE75B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515" y="4668981"/>
              <a:ext cx="643125" cy="671466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C5F5772-BC8D-4CB5-8356-3D5A3CFEB69E}"/>
                </a:ext>
              </a:extLst>
            </p:cNvPr>
            <p:cNvSpPr txBox="1"/>
            <p:nvPr/>
          </p:nvSpPr>
          <p:spPr>
            <a:xfrm>
              <a:off x="3442972" y="4606447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 err="1">
                  <a:latin typeface="Arial Narrow" panose="020B0606020202030204" pitchFamily="34" charset="0"/>
                </a:rPr>
                <a:t>main</a:t>
              </a:r>
              <a:r>
                <a:rPr lang="es-ES" sz="1200" dirty="0">
                  <a:latin typeface="Arial Narrow" panose="020B0606020202030204" pitchFamily="34" charset="0"/>
                </a:rPr>
                <a:t>()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FCFEBB6D-B786-45E1-A748-9A62F433CE3D}"/>
                </a:ext>
              </a:extLst>
            </p:cNvPr>
            <p:cNvSpPr txBox="1"/>
            <p:nvPr/>
          </p:nvSpPr>
          <p:spPr>
            <a:xfrm>
              <a:off x="4921500" y="4625953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02C4AC7-CE49-4B14-8D91-1ACA157829FE}"/>
                </a:ext>
              </a:extLst>
            </p:cNvPr>
            <p:cNvSpPr txBox="1"/>
            <p:nvPr/>
          </p:nvSpPr>
          <p:spPr>
            <a:xfrm>
              <a:off x="6427177" y="4617039"/>
              <a:ext cx="6431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 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D1E780B6-CCC0-4203-A008-C22CAC18CB7B}"/>
                </a:ext>
              </a:extLst>
            </p:cNvPr>
            <p:cNvSpPr txBox="1"/>
            <p:nvPr/>
          </p:nvSpPr>
          <p:spPr>
            <a:xfrm>
              <a:off x="7982432" y="4606729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C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11535BDB-CCE8-4F9A-BDC2-1A1AE514F34D}"/>
                </a:ext>
              </a:extLst>
            </p:cNvPr>
            <p:cNvCxnSpPr/>
            <p:nvPr/>
          </p:nvCxnSpPr>
          <p:spPr>
            <a:xfrm>
              <a:off x="2469611" y="497533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B66A0FD-46F5-4CC3-971C-369FE1897C56}"/>
                </a:ext>
              </a:extLst>
            </p:cNvPr>
            <p:cNvCxnSpPr/>
            <p:nvPr/>
          </p:nvCxnSpPr>
          <p:spPr>
            <a:xfrm>
              <a:off x="4293543" y="497533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3BBEE7A-62DE-4B69-8265-FAE15D1F6B7C}"/>
                </a:ext>
              </a:extLst>
            </p:cNvPr>
            <p:cNvCxnSpPr/>
            <p:nvPr/>
          </p:nvCxnSpPr>
          <p:spPr>
            <a:xfrm flipH="1">
              <a:off x="7245871" y="4975338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EE5B6F0-BB15-4EFA-A703-CC7BA06323FF}"/>
                </a:ext>
              </a:extLst>
            </p:cNvPr>
            <p:cNvSpPr txBox="1"/>
            <p:nvPr/>
          </p:nvSpPr>
          <p:spPr>
            <a:xfrm>
              <a:off x="5520167" y="4707630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¡Excepción!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E2C462BD-5545-482B-89C1-464DAD207B49}"/>
                </a:ext>
              </a:extLst>
            </p:cNvPr>
            <p:cNvCxnSpPr/>
            <p:nvPr/>
          </p:nvCxnSpPr>
          <p:spPr>
            <a:xfrm flipH="1">
              <a:off x="5733703" y="4975338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lamada rectangular redondeada 9">
              <a:extLst>
                <a:ext uri="{FF2B5EF4-FFF2-40B4-BE49-F238E27FC236}">
                  <a16:creationId xmlns:a16="http://schemas.microsoft.com/office/drawing/2014/main" id="{A87C9F26-429F-4ABA-9E93-968D7FC46F1D}"/>
                </a:ext>
              </a:extLst>
            </p:cNvPr>
            <p:cNvSpPr/>
            <p:nvPr/>
          </p:nvSpPr>
          <p:spPr>
            <a:xfrm>
              <a:off x="5733703" y="4391130"/>
              <a:ext cx="1512168" cy="174225"/>
            </a:xfrm>
            <a:prstGeom prst="wedgeRoundRectCallout">
              <a:avLst>
                <a:gd name="adj1" fmla="val -34877"/>
                <a:gd name="adj2" fmla="val 126142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Propaga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554CA06-7974-414D-AB68-8B5D2F056DAD}"/>
              </a:ext>
            </a:extLst>
          </p:cNvPr>
          <p:cNvGrpSpPr/>
          <p:nvPr/>
        </p:nvGrpSpPr>
        <p:grpSpPr>
          <a:xfrm>
            <a:off x="1212220" y="4506549"/>
            <a:ext cx="6960180" cy="866667"/>
            <a:chOff x="1273724" y="4773108"/>
            <a:chExt cx="6960180" cy="866667"/>
          </a:xfrm>
        </p:grpSpPr>
        <p:sp>
          <p:nvSpPr>
            <p:cNvPr id="48" name="Llamada rectangular redondeada 9">
              <a:extLst>
                <a:ext uri="{FF2B5EF4-FFF2-40B4-BE49-F238E27FC236}">
                  <a16:creationId xmlns:a16="http://schemas.microsoft.com/office/drawing/2014/main" id="{973AB70C-B0AB-40CB-81F5-4FB8129ADFB3}"/>
                </a:ext>
              </a:extLst>
            </p:cNvPr>
            <p:cNvSpPr/>
            <p:nvPr/>
          </p:nvSpPr>
          <p:spPr>
            <a:xfrm>
              <a:off x="2709784" y="4773108"/>
              <a:ext cx="1512168" cy="186553"/>
            </a:xfrm>
            <a:prstGeom prst="wedgeRoundRectCallout">
              <a:avLst>
                <a:gd name="adj1" fmla="val -39153"/>
                <a:gd name="adj2" fmla="val 98240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highlight>
                    <a:srgbClr val="FFFF00"/>
                  </a:highlight>
                  <a:latin typeface="Arial Narrow" panose="020B0606020202030204" pitchFamily="34" charset="0"/>
                </a:rPr>
                <a:t>Se detiene</a:t>
              </a:r>
            </a:p>
          </p:txBody>
        </p: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CCF9FE84-EDB5-4837-898E-01DA9C8A2317}"/>
                </a:ext>
              </a:extLst>
            </p:cNvPr>
            <p:cNvGrpSpPr/>
            <p:nvPr/>
          </p:nvGrpSpPr>
          <p:grpSpPr>
            <a:xfrm>
              <a:off x="1273724" y="4897990"/>
              <a:ext cx="6960180" cy="741785"/>
              <a:chOff x="1303695" y="4926194"/>
              <a:chExt cx="6960180" cy="741785"/>
            </a:xfrm>
          </p:grpSpPr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67CAAA36-EF70-430C-8B98-DAFFB91ED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3695" y="4926194"/>
                <a:ext cx="710476" cy="741785"/>
              </a:xfrm>
              <a:prstGeom prst="rect">
                <a:avLst/>
              </a:prstGeom>
            </p:spPr>
          </p:pic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7DED0D1-FECE-4545-9D99-E13FAC95018A}"/>
                  </a:ext>
                </a:extLst>
              </p:cNvPr>
              <p:cNvSpPr txBox="1"/>
              <p:nvPr/>
            </p:nvSpPr>
            <p:spPr>
              <a:xfrm>
                <a:off x="3112821" y="5013176"/>
                <a:ext cx="60785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Método</a:t>
                </a:r>
              </a:p>
              <a:p>
                <a:pPr algn="ctr"/>
                <a:r>
                  <a:rPr lang="es-ES" sz="1200" dirty="0" err="1">
                    <a:latin typeface="Arial Narrow" panose="020B0606020202030204" pitchFamily="34" charset="0"/>
                  </a:rPr>
                  <a:t>main</a:t>
                </a:r>
                <a:r>
                  <a:rPr lang="es-ES" sz="1200" dirty="0">
                    <a:latin typeface="Arial Narrow" panose="020B0606020202030204" pitchFamily="34" charset="0"/>
                  </a:rPr>
                  <a:t>()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3F1AD16-D4DB-4663-AFB7-7816A70FBD22}"/>
                  </a:ext>
                </a:extLst>
              </p:cNvPr>
              <p:cNvSpPr txBox="1"/>
              <p:nvPr/>
            </p:nvSpPr>
            <p:spPr>
              <a:xfrm>
                <a:off x="4605028" y="5013784"/>
                <a:ext cx="60785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Método</a:t>
                </a:r>
              </a:p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A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92D09D85-E5FE-4BBC-89CD-F51868C9A22C}"/>
                  </a:ext>
                </a:extLst>
              </p:cNvPr>
              <p:cNvSpPr txBox="1"/>
              <p:nvPr/>
            </p:nvSpPr>
            <p:spPr>
              <a:xfrm>
                <a:off x="6115553" y="5006115"/>
                <a:ext cx="6431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Método </a:t>
                </a:r>
              </a:p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B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02615A5-9870-4E13-936B-AB8A1038C20D}"/>
                  </a:ext>
                </a:extLst>
              </p:cNvPr>
              <p:cNvSpPr txBox="1"/>
              <p:nvPr/>
            </p:nvSpPr>
            <p:spPr>
              <a:xfrm>
                <a:off x="7656016" y="5013176"/>
                <a:ext cx="60785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Método</a:t>
                </a:r>
              </a:p>
              <a:p>
                <a:pPr algn="ctr"/>
                <a:r>
                  <a:rPr lang="es-ES" sz="1200" dirty="0">
                    <a:latin typeface="Arial Narrow" panose="020B0606020202030204" pitchFamily="34" charset="0"/>
                  </a:rPr>
                  <a:t>C</a:t>
                </a: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46084620-2181-40B9-BE88-BB956CCE99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7744" y="5373216"/>
                <a:ext cx="64807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>
                <a:extLst>
                  <a:ext uri="{FF2B5EF4-FFF2-40B4-BE49-F238E27FC236}">
                    <a16:creationId xmlns:a16="http://schemas.microsoft.com/office/drawing/2014/main" id="{FAB55FAA-F647-4823-A641-6011F09FA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0272" y="5373216"/>
                <a:ext cx="4320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de flecha 46">
                <a:extLst>
                  <a:ext uri="{FF2B5EF4-FFF2-40B4-BE49-F238E27FC236}">
                    <a16:creationId xmlns:a16="http://schemas.microsoft.com/office/drawing/2014/main" id="{F4EDF66C-DA18-4C2D-9A4A-637288402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8104" y="5373216"/>
                <a:ext cx="4320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>
                <a:extLst>
                  <a:ext uri="{FF2B5EF4-FFF2-40B4-BE49-F238E27FC236}">
                    <a16:creationId xmlns:a16="http://schemas.microsoft.com/office/drawing/2014/main" id="{B1EC752D-3390-45D4-A72E-BBDC5510F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5936" y="5373216"/>
                <a:ext cx="43204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49C2D025-973F-47FD-8F8A-A792B71D93BF}"/>
                  </a:ext>
                </a:extLst>
              </p:cNvPr>
              <p:cNvSpPr txBox="1"/>
              <p:nvPr/>
            </p:nvSpPr>
            <p:spPr>
              <a:xfrm>
                <a:off x="2213477" y="5058509"/>
                <a:ext cx="9012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b="1" dirty="0"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¡Excepción!</a:t>
                </a:r>
              </a:p>
            </p:txBody>
          </p:sp>
        </p:grp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106B485C-9079-44AF-A555-B672F10297F3}"/>
              </a:ext>
            </a:extLst>
          </p:cNvPr>
          <p:cNvGrpSpPr/>
          <p:nvPr/>
        </p:nvGrpSpPr>
        <p:grpSpPr>
          <a:xfrm>
            <a:off x="1274951" y="3769548"/>
            <a:ext cx="6897449" cy="869056"/>
            <a:chOff x="1477362" y="3761521"/>
            <a:chExt cx="6897449" cy="869056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DCC9F6CB-C576-4C75-8CCC-5B4A39155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7362" y="3939437"/>
              <a:ext cx="661968" cy="691140"/>
            </a:xfrm>
            <a:prstGeom prst="rect">
              <a:avLst/>
            </a:prstGeom>
          </p:spPr>
        </p:pic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AFE409E-762D-46A5-887A-5405769BA16D}"/>
                </a:ext>
              </a:extLst>
            </p:cNvPr>
            <p:cNvSpPr txBox="1"/>
            <p:nvPr/>
          </p:nvSpPr>
          <p:spPr>
            <a:xfrm>
              <a:off x="3223758" y="3967304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 err="1">
                  <a:latin typeface="Arial Narrow" panose="020B0606020202030204" pitchFamily="34" charset="0"/>
                </a:rPr>
                <a:t>main</a:t>
              </a:r>
              <a:r>
                <a:rPr lang="es-ES" sz="1200" dirty="0">
                  <a:latin typeface="Arial Narrow" panose="020B0606020202030204" pitchFamily="34" charset="0"/>
                </a:rPr>
                <a:t>()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4D820C64-7672-4C8F-A9DE-D3B4A2FD4C7C}"/>
                </a:ext>
              </a:extLst>
            </p:cNvPr>
            <p:cNvSpPr txBox="1"/>
            <p:nvPr/>
          </p:nvSpPr>
          <p:spPr>
            <a:xfrm>
              <a:off x="4718519" y="3996703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518953A-D85C-47B8-80DC-70B56398D11F}"/>
                </a:ext>
              </a:extLst>
            </p:cNvPr>
            <p:cNvSpPr txBox="1"/>
            <p:nvPr/>
          </p:nvSpPr>
          <p:spPr>
            <a:xfrm>
              <a:off x="6232285" y="3967304"/>
              <a:ext cx="6431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 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5F8CF2F3-1D86-46EE-BC14-26F64A8A83AA}"/>
                </a:ext>
              </a:extLst>
            </p:cNvPr>
            <p:cNvSpPr txBox="1"/>
            <p:nvPr/>
          </p:nvSpPr>
          <p:spPr>
            <a:xfrm>
              <a:off x="7766952" y="3967304"/>
              <a:ext cx="6078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Método</a:t>
              </a:r>
            </a:p>
            <a:p>
              <a:pPr algn="ctr"/>
              <a:r>
                <a:rPr lang="es-ES" sz="1200" dirty="0">
                  <a:latin typeface="Arial Narrow" panose="020B0606020202030204" pitchFamily="34" charset="0"/>
                </a:rPr>
                <a:t>C</a:t>
              </a: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BE2F8AE-D684-49AF-9CE6-BEDE68A6C0BA}"/>
                </a:ext>
              </a:extLst>
            </p:cNvPr>
            <p:cNvCxnSpPr/>
            <p:nvPr/>
          </p:nvCxnSpPr>
          <p:spPr>
            <a:xfrm>
              <a:off x="2234664" y="432734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03871957-8967-4D04-91D9-C4DC762E004F}"/>
                </a:ext>
              </a:extLst>
            </p:cNvPr>
            <p:cNvCxnSpPr/>
            <p:nvPr/>
          </p:nvCxnSpPr>
          <p:spPr>
            <a:xfrm flipH="1">
              <a:off x="7131208" y="432734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C3A86AC1-282A-4DC8-B8B7-7A2FF3CA14DD}"/>
                </a:ext>
              </a:extLst>
            </p:cNvPr>
            <p:cNvCxnSpPr/>
            <p:nvPr/>
          </p:nvCxnSpPr>
          <p:spPr>
            <a:xfrm flipH="1">
              <a:off x="5619040" y="432734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Llamada rectangular redondeada 9">
              <a:extLst>
                <a:ext uri="{FF2B5EF4-FFF2-40B4-BE49-F238E27FC236}">
                  <a16:creationId xmlns:a16="http://schemas.microsoft.com/office/drawing/2014/main" id="{244B15C4-B3AD-4D64-A455-AA24B080AA90}"/>
                </a:ext>
              </a:extLst>
            </p:cNvPr>
            <p:cNvSpPr/>
            <p:nvPr/>
          </p:nvSpPr>
          <p:spPr>
            <a:xfrm>
              <a:off x="4177496" y="3761521"/>
              <a:ext cx="1512168" cy="184812"/>
            </a:xfrm>
            <a:prstGeom prst="wedgeRoundRectCallout">
              <a:avLst>
                <a:gd name="adj1" fmla="val -39763"/>
                <a:gd name="adj2" fmla="val 148356"/>
                <a:gd name="adj3" fmla="val 16667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Propaga</a:t>
              </a:r>
            </a:p>
          </p:txBody>
        </p: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CE3407A6-BDA3-4A3B-9561-F68E0888E3DE}"/>
                </a:ext>
              </a:extLst>
            </p:cNvPr>
            <p:cNvCxnSpPr/>
            <p:nvPr/>
          </p:nvCxnSpPr>
          <p:spPr>
            <a:xfrm flipH="1">
              <a:off x="4106872" y="4327344"/>
              <a:ext cx="43204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C552B428-70C6-4540-B200-5887E3E98BE3}"/>
                </a:ext>
              </a:extLst>
            </p:cNvPr>
            <p:cNvSpPr txBox="1"/>
            <p:nvPr/>
          </p:nvSpPr>
          <p:spPr>
            <a:xfrm>
              <a:off x="3817310" y="4070368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¡Excepción!</a:t>
              </a:r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DBD1D5F-9017-432B-9AC6-D7244BED1D3F}"/>
              </a:ext>
            </a:extLst>
          </p:cNvPr>
          <p:cNvSpPr txBox="1"/>
          <p:nvPr/>
        </p:nvSpPr>
        <p:spPr>
          <a:xfrm>
            <a:off x="1144297" y="5478071"/>
            <a:ext cx="7028103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u="sng" dirty="0" err="1">
                <a:solidFill>
                  <a:srgbClr val="C00000"/>
                </a:solidFill>
              </a:rPr>
              <a:t>java.lang.IllegalArgumentException</a:t>
            </a:r>
            <a:r>
              <a:rPr lang="es-ES" dirty="0"/>
              <a:t>: </a:t>
            </a:r>
            <a:r>
              <a:rPr lang="es-ES" dirty="0">
                <a:solidFill>
                  <a:srgbClr val="0000C0"/>
                </a:solidFill>
              </a:rPr>
              <a:t>El radio debe ser positivo</a:t>
            </a:r>
          </a:p>
          <a:p>
            <a:pPr marL="174625"/>
            <a:r>
              <a:rPr lang="es-ES" dirty="0">
                <a:solidFill>
                  <a:srgbClr val="C00000"/>
                </a:solidFill>
              </a:rPr>
              <a:t>at geometría.CircunferenciaImpl2.&lt;</a:t>
            </a:r>
            <a:r>
              <a:rPr lang="es-ES" dirty="0" err="1">
                <a:solidFill>
                  <a:srgbClr val="C00000"/>
                </a:solidFill>
              </a:rPr>
              <a:t>init</a:t>
            </a:r>
            <a:r>
              <a:rPr lang="es-ES" dirty="0">
                <a:solidFill>
                  <a:srgbClr val="C00000"/>
                </a:solidFill>
              </a:rPr>
              <a:t>&gt;(</a:t>
            </a:r>
            <a:r>
              <a:rPr lang="es-ES" u="sng" dirty="0">
                <a:solidFill>
                  <a:srgbClr val="C00000"/>
                </a:solidFill>
              </a:rPr>
              <a:t>CircunferenciaImpl2.java:9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  <a:p>
            <a:pPr marL="174625"/>
            <a:r>
              <a:rPr lang="es-ES" dirty="0">
                <a:solidFill>
                  <a:srgbClr val="C00000"/>
                </a:solidFill>
              </a:rPr>
              <a:t>at geometría.test.TestCircunferencia6.main(</a:t>
            </a:r>
            <a:r>
              <a:rPr lang="es-ES" u="sng" dirty="0">
                <a:solidFill>
                  <a:srgbClr val="C00000"/>
                </a:solidFill>
              </a:rPr>
              <a:t>TestCircunferencia6.java:8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3265BE1-1267-6105-93F4-8B7CA9637483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E35E8BD-5A5E-DADD-D051-DDCF06A9970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28" name="3 Imagen">
              <a:extLst>
                <a:ext uri="{FF2B5EF4-FFF2-40B4-BE49-F238E27FC236}">
                  <a16:creationId xmlns:a16="http://schemas.microsoft.com/office/drawing/2014/main" id="{13BC6C83-7A28-87D5-8BA8-49B3CB30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53" name="Llamada rectangular redondeada 9">
            <a:extLst>
              <a:ext uri="{FF2B5EF4-FFF2-40B4-BE49-F238E27FC236}">
                <a16:creationId xmlns:a16="http://schemas.microsoft.com/office/drawing/2014/main" id="{CE7DFE18-326B-79AA-E714-532719B149BF}"/>
              </a:ext>
            </a:extLst>
          </p:cNvPr>
          <p:cNvSpPr/>
          <p:nvPr/>
        </p:nvSpPr>
        <p:spPr>
          <a:xfrm>
            <a:off x="6588224" y="2292298"/>
            <a:ext cx="1512168" cy="174225"/>
          </a:xfrm>
          <a:prstGeom prst="wedgeRoundRectCallout">
            <a:avLst>
              <a:gd name="adj1" fmla="val -34877"/>
              <a:gd name="adj2" fmla="val 12614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Arial Narrow" panose="020B0606020202030204" pitchFamily="34" charset="0"/>
              </a:rPr>
              <a:t>Propaga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B9CCE05-33BA-E1AC-7206-857EE317941E}"/>
              </a:ext>
            </a:extLst>
          </p:cNvPr>
          <p:cNvSpPr txBox="1"/>
          <p:nvPr/>
        </p:nvSpPr>
        <p:spPr>
          <a:xfrm>
            <a:off x="6636620" y="2601398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  <a:latin typeface="Arial Narrow" panose="020B0606020202030204" pitchFamily="34" charset="0"/>
              </a:rPr>
              <a:t>¡Excepción!</a:t>
            </a:r>
          </a:p>
        </p:txBody>
      </p:sp>
      <p:sp>
        <p:nvSpPr>
          <p:cNvPr id="52" name="Explosión: 14 puntos 51">
            <a:extLst>
              <a:ext uri="{FF2B5EF4-FFF2-40B4-BE49-F238E27FC236}">
                <a16:creationId xmlns:a16="http://schemas.microsoft.com/office/drawing/2014/main" id="{77B28B0E-F223-80C4-CF42-BD9562B929C0}"/>
              </a:ext>
            </a:extLst>
          </p:cNvPr>
          <p:cNvSpPr/>
          <p:nvPr/>
        </p:nvSpPr>
        <p:spPr>
          <a:xfrm rot="1373158">
            <a:off x="7447828" y="2300256"/>
            <a:ext cx="1049115" cy="92989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3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6397" y="-53392"/>
            <a:ext cx="8229600" cy="827369"/>
          </a:xfrm>
        </p:spPr>
        <p:txBody>
          <a:bodyPr/>
          <a:lstStyle/>
          <a:p>
            <a:r>
              <a:rPr lang="es-ES" dirty="0"/>
              <a:t>Captura de Excepciones try-catch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503190" y="960120"/>
            <a:ext cx="8389289" cy="493776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ES" sz="2400" dirty="0">
                <a:latin typeface="Arial Narrow" panose="020B0606020202030204" pitchFamily="34" charset="0"/>
              </a:rPr>
              <a:t>La manera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 evitar que se propague la excepción </a:t>
            </a:r>
            <a:r>
              <a:rPr lang="es-ES" sz="2400" dirty="0">
                <a:latin typeface="Arial Narrow" panose="020B0606020202030204" pitchFamily="34" charset="0"/>
              </a:rPr>
              <a:t>es mediante su captura y gestión:</a:t>
            </a:r>
          </a:p>
          <a:p>
            <a:pPr marL="0" lvl="1" indent="0">
              <a:buNone/>
            </a:pPr>
            <a:r>
              <a:rPr lang="es-E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Capturar la excepción</a:t>
            </a:r>
            <a:r>
              <a:rPr lang="es-E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: 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</a:p>
          <a:p>
            <a:pPr marL="360363" lvl="2" indent="0">
              <a:spcBef>
                <a:spcPts val="0"/>
              </a:spcBef>
              <a:buNone/>
            </a:pPr>
            <a:r>
              <a:rPr lang="es-ES" sz="2400" dirty="0">
                <a:latin typeface="Arial Narrow" panose="020B0606020202030204" pitchFamily="34" charset="0"/>
              </a:rPr>
              <a:t>Es necesario incluir en el método que se quiere estudiar la excepción incluir un bloque </a:t>
            </a: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try-catch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  <a:r>
              <a:rPr lang="es-ES" sz="2200" i="1" u="sng" dirty="0">
                <a:latin typeface="Arial Narrow" panose="020B0606020202030204" pitchFamily="34" charset="0"/>
              </a:rPr>
              <a:t>Sólo es obligatorio un try con, al menos, un bloque catch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8B8A09-DBB4-F935-8B85-80176EE38837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B6A8407-88DE-934C-873C-5DDB050DAF3E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E1987248-E833-0B89-1475-73E98498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5 CuadroTexto">
            <a:extLst>
              <a:ext uri="{FF2B5EF4-FFF2-40B4-BE49-F238E27FC236}">
                <a16:creationId xmlns:a16="http://schemas.microsoft.com/office/drawing/2014/main" id="{6CB436B4-94AA-4E99-03D6-9114B0D1637C}"/>
              </a:ext>
            </a:extLst>
          </p:cNvPr>
          <p:cNvSpPr txBox="1"/>
          <p:nvPr/>
        </p:nvSpPr>
        <p:spPr>
          <a:xfrm>
            <a:off x="600400" y="3284984"/>
            <a:ext cx="79432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es-ES" sz="200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// Sentencias que incluyen llamadas a métodos</a:t>
            </a:r>
          </a:p>
          <a:p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// que pueden generar excepciones.</a:t>
            </a:r>
          </a:p>
          <a:p>
            <a:r>
              <a:rPr lang="es-ES" sz="200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catch</a:t>
            </a:r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(ExcepcionTipo1 e)</a:t>
            </a:r>
            <a:r>
              <a:rPr lang="es-ES" sz="20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// Sentencias de tratamiento de la excepción tipo 1.</a:t>
            </a:r>
          </a:p>
          <a:p>
            <a:r>
              <a:rPr lang="es-ES" sz="2000" dirty="0">
                <a:highlight>
                  <a:srgbClr val="00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catch</a:t>
            </a:r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(ExcepcionTipo2 e)</a:t>
            </a:r>
            <a:r>
              <a:rPr lang="es-ES" sz="200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// Sentencias de tratamiento de la excepción tipo 2.</a:t>
            </a:r>
          </a:p>
          <a:p>
            <a:r>
              <a:rPr lang="es-ES" sz="2000" dirty="0">
                <a:highlight>
                  <a:srgbClr val="00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urier New" panose="02070309020205020404" pitchFamily="49" charset="0"/>
              </a:rPr>
              <a:t>finally</a:t>
            </a:r>
            <a:r>
              <a:rPr lang="es-ES" sz="2000" dirty="0">
                <a:highlight>
                  <a:srgbClr val="FF00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// Sentencias que se ejecutan siempre al final.</a:t>
            </a:r>
          </a:p>
          <a:p>
            <a:r>
              <a:rPr lang="es-ES" sz="2000" dirty="0">
                <a:highlight>
                  <a:srgbClr val="FF00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71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9908B-A700-A4F6-EAC8-BC25D5DB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D3DB2-692E-E63A-537D-D5A3B5AA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84312"/>
          </a:xfrm>
        </p:spPr>
        <p:txBody>
          <a:bodyPr/>
          <a:lstStyle/>
          <a:p>
            <a:r>
              <a:rPr lang="es-ES" dirty="0"/>
              <a:t>Captura de Excepciones try-catch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10530-319E-4CFE-9AF9-CEA717BA9F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0103" y="849974"/>
            <a:ext cx="8229600" cy="177775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Ejemplo: </a:t>
            </a:r>
          </a:p>
          <a:p>
            <a:pPr marL="0" lvl="1" indent="0" algn="just">
              <a:buNone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 en el tipo Circunferencia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0" lvl="1" indent="0" algn="just">
              <a:spcBef>
                <a:spcPts val="0"/>
              </a:spcBef>
              <a:buClr>
                <a:schemeClr val="tx1"/>
              </a:buClr>
              <a:buNone/>
            </a:pPr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Normalmente en nuestra asignatura las capturaremos en los test con el siguiente esquema:</a:t>
            </a: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01E8D8-6A3E-DD81-82BA-6415D0A69D8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17169D1-9014-B733-9D49-61D733E87B0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6418297D-8681-04DB-22DD-08488019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48E48E4-FAC0-3410-8E2C-A037564EA67B}"/>
              </a:ext>
            </a:extLst>
          </p:cNvPr>
          <p:cNvSpPr txBox="1"/>
          <p:nvPr/>
        </p:nvSpPr>
        <p:spPr>
          <a:xfrm>
            <a:off x="463130" y="2420888"/>
            <a:ext cx="796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TestCircunferencia7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i="1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testConstructor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i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testSetRadio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testConstructor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Punto centro=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Punto(1.0,-1.0);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del Constructor correcto"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defTabSz="273050"/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Circunferencia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CircunferenciaImpl2(centro,3.0);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6C44C0B7-C6C8-7840-2E0F-590BFE538920}"/>
              </a:ext>
            </a:extLst>
          </p:cNvPr>
          <p:cNvSpPr/>
          <p:nvPr/>
        </p:nvSpPr>
        <p:spPr>
          <a:xfrm>
            <a:off x="712038" y="4581128"/>
            <a:ext cx="115546" cy="1656184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6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C019E-75ED-A445-78E7-6438485D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09E4-9EB0-0513-ACD5-8861540A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84312"/>
          </a:xfrm>
        </p:spPr>
        <p:txBody>
          <a:bodyPr/>
          <a:lstStyle/>
          <a:p>
            <a:r>
              <a:rPr lang="es-ES" dirty="0"/>
              <a:t>Captura de Excepciones try-catch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34486-5EBA-C415-6600-C92D337AEA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892357"/>
            <a:ext cx="8229600" cy="1001996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s-ES" sz="24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Ejemplo: </a:t>
            </a:r>
          </a:p>
          <a:p>
            <a:pPr marL="0" lvl="1" indent="0" algn="just">
              <a:buNone/>
            </a:pPr>
            <a:r>
              <a:rPr lang="es-E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Captura del tipo Circunferencia (continuación)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ctr">
              <a:buClr>
                <a:schemeClr val="tx1"/>
              </a:buClr>
              <a:buNone/>
            </a:pPr>
            <a:endParaRPr lang="es-E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endParaRPr lang="es-E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FFBD660-6F3C-7D19-F441-F98FDD85384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683621A-6E6E-E2DB-A52C-13209B7F2C3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2023/24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9B4D3E8D-70D2-AB14-8A44-A97B374EC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A03E694-275F-A89E-D79D-51834AA29756}"/>
              </a:ext>
            </a:extLst>
          </p:cNvPr>
          <p:cNvSpPr txBox="1"/>
          <p:nvPr/>
        </p:nvSpPr>
        <p:spPr>
          <a:xfrm>
            <a:off x="497293" y="1700808"/>
            <a:ext cx="86467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del Constructor radio 0"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273050"/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Circunferencia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CircunferenciaImpl2(centro,0d);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nTEST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del Constructor radio 0"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try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273050"/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Circunferencia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CircunferenciaImpl2(centro,0d);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"Excepción capturada:\n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defTabSz="273050">
              <a:spcBef>
                <a:spcPts val="0"/>
              </a:spcBef>
              <a:spcAft>
                <a:spcPts val="0"/>
              </a:spcAft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42D6C59D-3863-D5ED-A6CF-10BEA4622F8B}"/>
              </a:ext>
            </a:extLst>
          </p:cNvPr>
          <p:cNvSpPr/>
          <p:nvPr/>
        </p:nvSpPr>
        <p:spPr>
          <a:xfrm>
            <a:off x="607340" y="2136423"/>
            <a:ext cx="152456" cy="1728978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D8EEA71C-6708-CDD8-FAB5-E9EF12441E4C}"/>
              </a:ext>
            </a:extLst>
          </p:cNvPr>
          <p:cNvSpPr/>
          <p:nvPr/>
        </p:nvSpPr>
        <p:spPr>
          <a:xfrm>
            <a:off x="607340" y="4099159"/>
            <a:ext cx="152456" cy="1728978"/>
          </a:xfrm>
          <a:prstGeom prst="leftBrace">
            <a:avLst>
              <a:gd name="adj1" fmla="val 744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21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15471</TotalTime>
  <Words>2076</Words>
  <Application>Microsoft Office PowerPoint</Application>
  <PresentationFormat>Presentación en pantalla (4:3)</PresentationFormat>
  <Paragraphs>309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Albertus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Introducción al diseño de tipos Objetos, interfaces, clases </vt:lpstr>
      <vt:lpstr>Implementación de restricciones</vt:lpstr>
      <vt:lpstr>Implementación de restricciones</vt:lpstr>
      <vt:lpstr>Implementación de restricciones</vt:lpstr>
      <vt:lpstr>Implementación de restricciones</vt:lpstr>
      <vt:lpstr>Propagación de Excepciones</vt:lpstr>
      <vt:lpstr>Captura de Excepciones try-catch</vt:lpstr>
      <vt:lpstr>Captura de Excepciones try-catch</vt:lpstr>
      <vt:lpstr>Captura de Excepciones try-catch</vt:lpstr>
      <vt:lpstr>Captura de Excepciones try-catch</vt:lpstr>
      <vt:lpstr>Captura de Excepciones try-catch</vt:lpstr>
      <vt:lpstr>Trabajando con Fechas y Horas</vt:lpstr>
      <vt:lpstr>LocalDate</vt:lpstr>
      <vt:lpstr>LocalTime</vt:lpstr>
      <vt:lpstr>LocalDateTime</vt:lpstr>
      <vt:lpstr>LocalDate, LocalTime y LocalDateTime</vt:lpstr>
      <vt:lpstr>Duration</vt:lpstr>
      <vt:lpstr>Duration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UD02 - Elementos básicos del lenguaje Java</dc:title>
  <dc:subject>Fundamentos de programación</dc:subject>
  <dc:creator>Fermín Cruz Mata</dc:creator>
  <cp:lastModifiedBy>ALFONSO MARIA DE BENGOA DIAZ</cp:lastModifiedBy>
  <cp:revision>269</cp:revision>
  <dcterms:created xsi:type="dcterms:W3CDTF">2010-07-19T12:10:53Z</dcterms:created>
  <dcterms:modified xsi:type="dcterms:W3CDTF">2024-02-20T13:14:22Z</dcterms:modified>
  <cp:contentStatus>Versión 1.0.3</cp:contentStatus>
</cp:coreProperties>
</file>