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447" r:id="rId3"/>
    <p:sldId id="449" r:id="rId4"/>
    <p:sldId id="413" r:id="rId5"/>
    <p:sldId id="432" r:id="rId6"/>
    <p:sldId id="433" r:id="rId7"/>
    <p:sldId id="453" r:id="rId8"/>
    <p:sldId id="454" r:id="rId9"/>
    <p:sldId id="434" r:id="rId10"/>
    <p:sldId id="435" r:id="rId11"/>
    <p:sldId id="437" r:id="rId12"/>
    <p:sldId id="436" r:id="rId13"/>
    <p:sldId id="445" r:id="rId14"/>
    <p:sldId id="438" r:id="rId15"/>
    <p:sldId id="450" r:id="rId16"/>
    <p:sldId id="439" r:id="rId17"/>
    <p:sldId id="440" r:id="rId18"/>
    <p:sldId id="441" r:id="rId19"/>
    <p:sldId id="446" r:id="rId20"/>
    <p:sldId id="44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22" autoAdjust="0"/>
  </p:normalViewPr>
  <p:slideViewPr>
    <p:cSldViewPr>
      <p:cViewPr varScale="1">
        <p:scale>
          <a:sx n="79" d="100"/>
          <a:sy n="79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47F4-BCAF-486A-AEE1-81956F02CEC7}" type="datetimeFigureOut">
              <a:rPr lang="es-ES" smtClean="0"/>
              <a:pPr/>
              <a:t>20/02/2024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5491-4219-4182-8CE7-3D085579CE6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E0A8-E43A-46A7-9794-90D4BF65BEBF}" type="datetimeFigureOut">
              <a:rPr lang="es-ES" smtClean="0"/>
              <a:pPr/>
              <a:t>20/02/2024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847C-67D8-4DB9-8764-C3B886200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2/20/2024</a:t>
            </a:fld>
            <a:endParaRPr lang="en-US" sz="1600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539552" y="6196672"/>
            <a:ext cx="8229600" cy="504056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/>
              <a:t>Colecciones: Listas, Conjuntos y Conjuntos Ordenados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2/20/2024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UD2: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 Java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53200" cy="990600"/>
          </a:xfrm>
        </p:spPr>
        <p:txBody>
          <a:bodyPr>
            <a:normAutofit/>
          </a:bodyPr>
          <a:lstStyle/>
          <a:p>
            <a:r>
              <a:rPr lang="es-ES" dirty="0"/>
              <a:t>Colecciones y Mapas</a:t>
            </a:r>
            <a:br>
              <a:rPr lang="es-ES" dirty="0"/>
            </a:br>
            <a:r>
              <a:rPr lang="es-ES" sz="1800" dirty="0" err="1"/>
              <a:t>List</a:t>
            </a:r>
            <a:r>
              <a:rPr lang="es-ES" sz="1800" dirty="0"/>
              <a:t>, Set, </a:t>
            </a:r>
            <a:r>
              <a:rPr lang="es-ES" sz="1800" dirty="0" err="1"/>
              <a:t>SortedSet</a:t>
            </a:r>
            <a:r>
              <a:rPr lang="es-ES" sz="1800" dirty="0"/>
              <a:t> y </a:t>
            </a:r>
            <a:r>
              <a:rPr lang="es-ES" sz="1800" dirty="0" err="1"/>
              <a:t>Map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Fundamentos de Programación </a:t>
            </a:r>
          </a:p>
          <a:p>
            <a:r>
              <a:rPr lang="es-ES" dirty="0"/>
              <a:t>Departamento de Lenguajes y Sistemas Informáticos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ctr"/>
            <a:r>
              <a:rPr lang="en-US" dirty="0">
                <a:latin typeface="Albertus" pitchFamily="18" charset="0"/>
              </a:rPr>
              <a:t>2023/2024</a:t>
            </a:r>
          </a:p>
          <a:p>
            <a:pPr algn="ctr"/>
            <a:endParaRPr kumimoji="0" lang="en-US" dirty="0">
              <a:latin typeface="Albertus" pitchFamily="18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548680"/>
            <a:ext cx="4049688" cy="648072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R="0" lvl="0" algn="r" defTabSz="9144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s-E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457200" y="1340768"/>
            <a:ext cx="82912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add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 e</a:t>
            </a:r>
            <a:r>
              <a:rPr lang="es-ES" sz="2400" dirty="0">
                <a:latin typeface="Arial Narrow" panose="020B0606020202030204" pitchFamily="34" charset="0"/>
              </a:rPr>
              <a:t>): Añade un objeto “e” de tipo “E” a la colección,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se añade el objeto, </a:t>
            </a:r>
            <a:r>
              <a:rPr lang="es-ES" sz="2400" u="sng" dirty="0">
                <a:latin typeface="Arial Narrow" panose="020B0606020202030204" pitchFamily="34" charset="0"/>
              </a:rPr>
              <a:t>ya que se ha modificado la colección.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boolean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addAll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&lt;?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extends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E&gt; c</a:t>
            </a:r>
            <a:r>
              <a:rPr lang="es-ES" sz="2400" dirty="0">
                <a:latin typeface="Arial Narrow" panose="020B0606020202030204" pitchFamily="34" charset="0"/>
              </a:rPr>
              <a:t>):Añade todos los objetos de la colección “c” a la colección que invoca (</a:t>
            </a:r>
            <a:r>
              <a:rPr lang="es-ES" sz="2400" i="1" dirty="0">
                <a:latin typeface="Arial Narrow" panose="020B0606020202030204" pitchFamily="34" charset="0"/>
              </a:rPr>
              <a:t>los elementos de c deben ser del mismo tipo o hijos de los elementos de la colección que invoca</a:t>
            </a:r>
            <a:r>
              <a:rPr lang="es-ES" sz="2400" dirty="0">
                <a:latin typeface="Arial Narrow" panose="020B0606020202030204" pitchFamily="34" charset="0"/>
              </a:rPr>
              <a:t>). </a:t>
            </a:r>
            <a:r>
              <a:rPr lang="es-ES" sz="2400" u="sng" dirty="0">
                <a:latin typeface="Arial Narrow" panose="020B0606020202030204" pitchFamily="34" charset="0"/>
              </a:rPr>
              <a:t>Es el operador </a:t>
            </a:r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unión</a:t>
            </a:r>
            <a:r>
              <a:rPr lang="es-ES" sz="2400" dirty="0">
                <a:latin typeface="Arial Narrow" panose="020B0606020202030204" pitchFamily="34" charset="0"/>
              </a:rPr>
              <a:t>.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la colección original se modifica.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void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clear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():Borra todos los objetos de la colección.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contains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Object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o</a:t>
            </a:r>
            <a:r>
              <a:rPr lang="es-ES" sz="2400" dirty="0">
                <a:latin typeface="Arial Narrow" panose="020B0606020202030204" pitchFamily="34" charset="0"/>
              </a:rPr>
              <a:t>):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el objeto “o” está en la colección que invoca.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0548CC9-BF9E-D099-C652-9B78C42A618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756E993-22C6-6C01-675A-47782C115B49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B70518CE-7FF9-9353-38C7-A35AC4D0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EF4AD842-32CD-3E15-E7A4-7C2DB8E8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r>
              <a:rPr lang="es-ES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20570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518864" y="1124744"/>
            <a:ext cx="83736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boolean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containsAll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&lt;E&gt; c</a:t>
            </a:r>
            <a:r>
              <a:rPr lang="es-ES" sz="2400" dirty="0">
                <a:latin typeface="Arial Narrow" panose="020B0606020202030204" pitchFamily="34" charset="0"/>
              </a:rPr>
              <a:t>):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la colección que invoca al método contiene todos los objetos de la colección c (</a:t>
            </a:r>
            <a:r>
              <a:rPr lang="es-ES" sz="2400" i="1" dirty="0">
                <a:latin typeface="Arial Narrow" panose="020B0606020202030204" pitchFamily="34" charset="0"/>
              </a:rPr>
              <a:t>los objetos de c y de la colección que invoca deben ser del mismo tipo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isEmpty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():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la colección que invoca a método no tiene objetos.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remove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Object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o</a:t>
            </a:r>
            <a:r>
              <a:rPr lang="es-ES" sz="2400" dirty="0">
                <a:latin typeface="Arial Narrow" panose="020B0606020202030204" pitchFamily="34" charset="0"/>
              </a:rPr>
              <a:t>): Borra el objeto “o” de la colección que invoca; si no estuviera se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false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u="sng" dirty="0">
                <a:latin typeface="Arial Narrow" panose="020B0606020202030204" pitchFamily="34" charset="0"/>
              </a:rPr>
              <a:t>ya que la colección no se ha modificado</a:t>
            </a:r>
            <a:r>
              <a:rPr lang="es-ES" sz="24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removeAll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&lt;E&gt; c</a:t>
            </a:r>
            <a:r>
              <a:rPr lang="es-ES" sz="2400" dirty="0">
                <a:latin typeface="Arial Narrow" panose="020B0606020202030204" pitchFamily="34" charset="0"/>
              </a:rPr>
              <a:t>): Borra todos los objetos de la colección que invoca que estén en la colección c (</a:t>
            </a:r>
            <a:r>
              <a:rPr lang="es-ES" sz="2400" i="1" dirty="0">
                <a:latin typeface="Arial Narrow" panose="020B0606020202030204" pitchFamily="34" charset="0"/>
              </a:rPr>
              <a:t>el tipo de objetos de la colección c debe ser igual que la de la colección que invoca</a:t>
            </a:r>
            <a:r>
              <a:rPr lang="es-ES" sz="2400" dirty="0">
                <a:latin typeface="Arial Narrow" panose="020B0606020202030204" pitchFamily="34" charset="0"/>
              </a:rPr>
              <a:t>). Es el operador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diferencia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  <a:r>
              <a:rPr lang="es-ES" sz="2400" u="sng" dirty="0">
                <a:latin typeface="Arial Narrow" panose="020B0606020202030204" pitchFamily="34" charset="0"/>
              </a:rPr>
              <a:t>Devuelve 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u="sng" dirty="0">
                <a:latin typeface="Arial Narrow" panose="020B0606020202030204" pitchFamily="34" charset="0"/>
              </a:rPr>
              <a:t> si la colección original se modifica</a:t>
            </a:r>
            <a:r>
              <a:rPr lang="es-ES" sz="24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41CEC15-F3E2-89C2-89A4-63FAF4414AC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5F27F5C-9F35-8CCF-2321-7F8AEC2332C6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018910C5-8698-8DE0-3629-ACF33B7C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10C45D45-0045-C2FD-0EBC-5599421C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r>
              <a:rPr lang="es-ES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288639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66326" y="1268760"/>
            <a:ext cx="85261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retainAll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&lt;E&gt; c</a:t>
            </a:r>
            <a:r>
              <a:rPr lang="es-ES" sz="2400" dirty="0">
                <a:latin typeface="Arial Narrow" panose="020B0606020202030204" pitchFamily="34" charset="0"/>
              </a:rPr>
              <a:t>): La colección que invoca se queda con los objetos que están en la colección c (</a:t>
            </a:r>
            <a:r>
              <a:rPr lang="es-ES" sz="2400" i="1" dirty="0">
                <a:latin typeface="Arial Narrow" panose="020B0606020202030204" pitchFamily="34" charset="0"/>
              </a:rPr>
              <a:t>el tipo de objetos de la colección c debe ser igual que la de la colección que invoca</a:t>
            </a:r>
            <a:r>
              <a:rPr lang="es-ES" sz="2400" dirty="0">
                <a:latin typeface="Arial Narrow" panose="020B0606020202030204" pitchFamily="34" charset="0"/>
              </a:rPr>
              <a:t>). Por tanto, </a:t>
            </a:r>
            <a:r>
              <a:rPr lang="es-ES" sz="2400" u="sng" dirty="0">
                <a:latin typeface="Arial Narrow" panose="020B0606020202030204" pitchFamily="34" charset="0"/>
              </a:rPr>
              <a:t>es la </a:t>
            </a:r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intersección</a:t>
            </a:r>
            <a:r>
              <a:rPr lang="es-ES" sz="2400" u="sng" dirty="0">
                <a:latin typeface="Arial Narrow" panose="020B0606020202030204" pitchFamily="34" charset="0"/>
              </a:rPr>
              <a:t> entre ambas colecciones</a:t>
            </a:r>
            <a:r>
              <a:rPr lang="es-ES" sz="2400" dirty="0">
                <a:latin typeface="Arial Narrow" panose="020B0606020202030204" pitchFamily="34" charset="0"/>
              </a:rPr>
              <a:t>. Devuelve true si la colección original se modifica.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size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():Devuelve el número de elementos de la colección que invoca al método.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3AC9D8-F4F3-4E43-8E4A-495B36D3C33B}"/>
              </a:ext>
            </a:extLst>
          </p:cNvPr>
          <p:cNvSpPr txBox="1"/>
          <p:nvPr/>
        </p:nvSpPr>
        <p:spPr>
          <a:xfrm>
            <a:off x="422835" y="4237364"/>
            <a:ext cx="85261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¡¡Los 10 métodos vistos anteriormente se pueden utilizar para manejar listas, conjuntos y conjuntos ordenados!!</a:t>
            </a:r>
          </a:p>
          <a:p>
            <a:pPr algn="ctr">
              <a:spcAft>
                <a:spcPts val="1200"/>
              </a:spcAft>
            </a:pP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 Narrow" panose="020B0606020202030204" pitchFamily="34" charset="0"/>
              </a:rPr>
              <a:t>Observar que en ningún caso se ha hecho referencia a una posición concreta de un elemento dentro de la colección</a:t>
            </a:r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EC87F3F-F623-9666-49D0-AD1C8E6EC3F0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1CC1E6-AE6C-11D9-1FD0-F9BF240874CE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7" name="3 Imagen">
              <a:extLst>
                <a:ext uri="{FF2B5EF4-FFF2-40B4-BE49-F238E27FC236}">
                  <a16:creationId xmlns:a16="http://schemas.microsoft.com/office/drawing/2014/main" id="{E78D0CFD-28D0-B339-987C-DBEBD8D7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F8E7BF14-F6E1-33A7-F628-E79393D6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r>
              <a:rPr lang="es-ES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3333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737A570-3A91-41C6-BA50-BA23117C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200900" cy="44626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9897B3-DBD7-4922-9EA8-5FBA26696541}"/>
              </a:ext>
            </a:extLst>
          </p:cNvPr>
          <p:cNvSpPr txBox="1"/>
          <p:nvPr/>
        </p:nvSpPr>
        <p:spPr>
          <a:xfrm>
            <a:off x="2289193" y="1263079"/>
            <a:ext cx="413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Jerarquía de interfaces.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F9915F1-E246-4512-A468-2905CDA178A6}"/>
              </a:ext>
            </a:extLst>
          </p:cNvPr>
          <p:cNvSpPr/>
          <p:nvPr/>
        </p:nvSpPr>
        <p:spPr>
          <a:xfrm>
            <a:off x="1259632" y="4149080"/>
            <a:ext cx="2664296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59F6AB8-6F55-C759-B58D-A3C68688A77D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1D90502-3547-B5AC-0A52-A5080D6729C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791BF0F-9A72-8909-6A7C-AB0B14085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6B646B8C-845C-09D3-0EBE-5FB5D309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86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List</a:t>
            </a:r>
            <a:r>
              <a:rPr lang="es-ES" dirty="0"/>
              <a:t> (</a:t>
            </a:r>
            <a:r>
              <a:rPr lang="es-ES" sz="2800" i="1" dirty="0"/>
              <a:t>Definición y Construcción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480053" y="1127246"/>
            <a:ext cx="83736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s-ES" sz="2400" dirty="0">
                <a:latin typeface="Arial Narrow" panose="020B0606020202030204" pitchFamily="34" charset="0"/>
              </a:rPr>
              <a:t>El tipo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 es una interfaz del paquete “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java.util</a:t>
            </a:r>
            <a:r>
              <a:rPr lang="es-ES" sz="2400" dirty="0">
                <a:latin typeface="Arial Narrow" panose="020B0606020202030204" pitchFamily="34" charset="0"/>
              </a:rPr>
              <a:t>” que se implementa mediante dos clases (</a:t>
            </a:r>
            <a:r>
              <a:rPr lang="es-ES" sz="2400" i="1" dirty="0">
                <a:latin typeface="Arial Narrow" panose="020B0606020202030204" pitchFamily="34" charset="0"/>
              </a:rPr>
              <a:t>al igual que nuestro tipo Evento</a:t>
            </a:r>
            <a:r>
              <a:rPr lang="es-ES" sz="2400" dirty="0">
                <a:latin typeface="Arial Narrow" panose="020B0606020202030204" pitchFamily="34" charset="0"/>
              </a:rPr>
              <a:t>). Las dos clases que lo implementa son: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 y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LinkedList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Construcción</a:t>
            </a:r>
            <a:r>
              <a:rPr lang="es-ES" sz="2400" dirty="0">
                <a:latin typeface="Arial Narrow" panose="020B0606020202030204" pitchFamily="34" charset="0"/>
              </a:rPr>
              <a:t>: Para </a:t>
            </a:r>
            <a:r>
              <a:rPr lang="es-ES" sz="2400" u="sng" dirty="0">
                <a:latin typeface="Arial Narrow" panose="020B0606020202030204" pitchFamily="34" charset="0"/>
              </a:rPr>
              <a:t>crear una lista vacía</a:t>
            </a:r>
            <a:r>
              <a:rPr lang="es-ES" sz="2400" dirty="0">
                <a:latin typeface="Arial Narrow" panose="020B0606020202030204" pitchFamily="34" charset="0"/>
              </a:rPr>
              <a:t> que almacene objetos de tipo E se utiliza la siguiente sintaxis según la implementación que se elija</a:t>
            </a:r>
          </a:p>
          <a:p>
            <a:pPr marL="534988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lista1=</a:t>
            </a:r>
            <a:r>
              <a:rPr lang="es-ES" sz="2400" dirty="0">
                <a:solidFill>
                  <a:srgbClr val="0000C0"/>
                </a:solidFill>
                <a:latin typeface="Arial Narrow" panose="020B0606020202030204" pitchFamily="34" charset="0"/>
              </a:rPr>
              <a:t>new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&lt;E&gt;(); Esta implementación accede rápido a los elementos de la lista pero la inserción o supresión de un objeto en determinada posición de la lista puede ser lento (</a:t>
            </a:r>
            <a:r>
              <a:rPr lang="es-ES" sz="2400" i="1" dirty="0">
                <a:latin typeface="Arial Narrow" panose="020B0606020202030204" pitchFamily="34" charset="0"/>
              </a:rPr>
              <a:t>pensar en una estantería de libros en la que </a:t>
            </a:r>
            <a:r>
              <a:rPr lang="es-ES" sz="2400" i="1" u="sng" dirty="0">
                <a:latin typeface="Arial Narrow" panose="020B0606020202030204" pitchFamily="34" charset="0"/>
              </a:rPr>
              <a:t>no puede haber huecos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534988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lista2=</a:t>
            </a:r>
            <a:r>
              <a:rPr lang="es-ES" sz="2400" dirty="0">
                <a:solidFill>
                  <a:srgbClr val="0000C0"/>
                </a:solidFill>
                <a:latin typeface="Arial Narrow" panose="020B0606020202030204" pitchFamily="34" charset="0"/>
              </a:rPr>
              <a:t>new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LinkedLis</a:t>
            </a:r>
            <a:r>
              <a:rPr lang="es-E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s-ES" sz="2400" dirty="0">
                <a:latin typeface="Arial Narrow" panose="020B0606020202030204" pitchFamily="34" charset="0"/>
              </a:rPr>
              <a:t>&lt;E&gt;(); Esta implementación permite la inserción o supresión de un objeto de manera rápida pero su localización es más lenta que la anterior (</a:t>
            </a:r>
            <a:r>
              <a:rPr lang="es-ES" sz="2400" i="1" dirty="0">
                <a:latin typeface="Arial Narrow" panose="020B0606020202030204" pitchFamily="34" charset="0"/>
              </a:rPr>
              <a:t>pensar en una cadena de  eslabones que para llegar a uno </a:t>
            </a:r>
            <a:r>
              <a:rPr lang="es-ES" sz="2400" i="1" u="sng" dirty="0">
                <a:latin typeface="Arial Narrow" panose="020B0606020202030204" pitchFamily="34" charset="0"/>
              </a:rPr>
              <a:t>hay que pasar por los anteriores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1714B06-7F2F-13A0-73EA-736172763296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857E617-C56B-712E-ED4A-B414ADCE6E95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DF42D134-45B1-DB63-F5B5-92D49B68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18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B86C0-D505-C83E-1D47-1D5DF1A83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5751-E8D1-7A5D-546F-3258191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List</a:t>
            </a:r>
            <a:r>
              <a:rPr lang="es-ES" dirty="0"/>
              <a:t> (</a:t>
            </a:r>
            <a:r>
              <a:rPr lang="es-ES" sz="2800" i="1" dirty="0"/>
              <a:t>Definición y Construcción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16F01B-E5BA-CCB3-99A8-7DF447145697}"/>
              </a:ext>
            </a:extLst>
          </p:cNvPr>
          <p:cNvSpPr txBox="1"/>
          <p:nvPr/>
        </p:nvSpPr>
        <p:spPr>
          <a:xfrm>
            <a:off x="480053" y="1127246"/>
            <a:ext cx="83736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s-ES" sz="2400" dirty="0">
                <a:latin typeface="Arial Narrow" panose="020B0606020202030204" pitchFamily="34" charset="0"/>
              </a:rPr>
              <a:t>El tipo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 es una interfaz del paquete “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java.util</a:t>
            </a:r>
            <a:r>
              <a:rPr lang="es-ES" sz="2400" dirty="0">
                <a:latin typeface="Arial Narrow" panose="020B0606020202030204" pitchFamily="34" charset="0"/>
              </a:rPr>
              <a:t>” que se implementa mediante dos clases (</a:t>
            </a:r>
            <a:r>
              <a:rPr lang="es-ES" sz="2400" i="1" dirty="0">
                <a:latin typeface="Arial Narrow" panose="020B0606020202030204" pitchFamily="34" charset="0"/>
              </a:rPr>
              <a:t>al igual que nuestro tipo Evento</a:t>
            </a:r>
            <a:r>
              <a:rPr lang="es-ES" sz="2400" dirty="0">
                <a:latin typeface="Arial Narrow" panose="020B0606020202030204" pitchFamily="34" charset="0"/>
              </a:rPr>
              <a:t>). Las dos clases que lo implementa son: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 y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LinkedList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Construcción</a:t>
            </a:r>
            <a:r>
              <a:rPr lang="es-ES" sz="2400" dirty="0">
                <a:latin typeface="Arial Narrow" panose="020B0606020202030204" pitchFamily="34" charset="0"/>
              </a:rPr>
              <a:t>: Para </a:t>
            </a:r>
            <a:r>
              <a:rPr lang="es-ES" sz="2400" u="sng" dirty="0">
                <a:latin typeface="Arial Narrow" panose="020B0606020202030204" pitchFamily="34" charset="0"/>
              </a:rPr>
              <a:t>crear una lista vacía</a:t>
            </a:r>
            <a:r>
              <a:rPr lang="es-ES" sz="2400" dirty="0">
                <a:latin typeface="Arial Narrow" panose="020B0606020202030204" pitchFamily="34" charset="0"/>
              </a:rPr>
              <a:t> que almacene objetos de tipo E se utiliza la siguiente sintaxis según la implementación que se elija</a:t>
            </a:r>
          </a:p>
          <a:p>
            <a:pPr marL="534988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lista1=</a:t>
            </a:r>
            <a:r>
              <a:rPr lang="es-ES" sz="2400" dirty="0">
                <a:solidFill>
                  <a:srgbClr val="0000C0"/>
                </a:solidFill>
                <a:latin typeface="Arial Narrow" panose="020B0606020202030204" pitchFamily="34" charset="0"/>
              </a:rPr>
              <a:t>new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&lt;E&gt;(); Esta implementación accede rápido a los elementos de la lista pero la inserción o supresión de un objeto en determinada posición de la lista puede ser lento (</a:t>
            </a:r>
            <a:r>
              <a:rPr lang="es-ES" sz="2400" i="1" dirty="0">
                <a:latin typeface="Arial Narrow" panose="020B0606020202030204" pitchFamily="34" charset="0"/>
              </a:rPr>
              <a:t>pensar en una estantería de libros en la que </a:t>
            </a:r>
            <a:r>
              <a:rPr lang="es-ES" sz="2400" i="1" u="sng" dirty="0">
                <a:latin typeface="Arial Narrow" panose="020B0606020202030204" pitchFamily="34" charset="0"/>
              </a:rPr>
              <a:t>no puede haber huecos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534988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lista2=</a:t>
            </a:r>
            <a:r>
              <a:rPr lang="es-ES" sz="2400" dirty="0">
                <a:solidFill>
                  <a:srgbClr val="0000C0"/>
                </a:solidFill>
                <a:latin typeface="Arial Narrow" panose="020B0606020202030204" pitchFamily="34" charset="0"/>
              </a:rPr>
              <a:t>new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LinkedLis</a:t>
            </a:r>
            <a:r>
              <a:rPr lang="es-E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s-ES" sz="2400" dirty="0">
                <a:latin typeface="Arial Narrow" panose="020B0606020202030204" pitchFamily="34" charset="0"/>
              </a:rPr>
              <a:t>&lt;E&gt;(); Esta implementación permite la inserción o supresión de un objeto de manera rápida pero su localización es más lenta que la anterior (</a:t>
            </a:r>
            <a:r>
              <a:rPr lang="es-ES" sz="2400" i="1" dirty="0">
                <a:latin typeface="Arial Narrow" panose="020B0606020202030204" pitchFamily="34" charset="0"/>
              </a:rPr>
              <a:t>pensar en una cadena de  eslabones que para llegar a uno </a:t>
            </a:r>
            <a:r>
              <a:rPr lang="es-ES" sz="2400" i="1" u="sng" dirty="0">
                <a:latin typeface="Arial Narrow" panose="020B0606020202030204" pitchFamily="34" charset="0"/>
              </a:rPr>
              <a:t>hay que pasar por los anteriores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8BB92F6-A033-51C3-31B8-18E5C76E76A1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B3D25F8-27D3-22EA-50FE-6D9D98D8023A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6CFC705B-58AF-1840-7864-F646B74A3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1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23528" y="1127246"/>
            <a:ext cx="853014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700"/>
              </a:lnSpc>
              <a:spcAft>
                <a:spcPts val="600"/>
              </a:spcAft>
            </a:pPr>
            <a:r>
              <a:rPr lang="es-E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Además de los 10 métodos </a:t>
            </a:r>
            <a:r>
              <a:rPr lang="es-ES" sz="2400" dirty="0">
                <a:latin typeface="Arial Narrow" panose="020B0606020202030204" pitchFamily="34" charset="0"/>
              </a:rPr>
              <a:t>de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dirty="0">
                <a:latin typeface="Arial Narrow" panose="020B0606020202030204" pitchFamily="34" charset="0"/>
              </a:rPr>
              <a:t> vistos anteriormente las listas tienen algunos 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otros métodos </a:t>
            </a:r>
            <a:r>
              <a:rPr lang="es-ES" sz="2400" u="sng" dirty="0">
                <a:latin typeface="Arial Narrow" panose="020B0606020202030204" pitchFamily="34" charset="0"/>
              </a:rPr>
              <a:t>en los que interviene la 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posición</a:t>
            </a:r>
            <a:r>
              <a:rPr lang="es-ES" sz="2400" dirty="0">
                <a:latin typeface="Arial Narrow" panose="020B0606020202030204" pitchFamily="34" charset="0"/>
              </a:rPr>
              <a:t>. Los 8 más relevantes son:</a:t>
            </a:r>
          </a:p>
          <a:p>
            <a:pPr marL="342900" indent="-342900" algn="just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add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p, E e</a:t>
            </a:r>
            <a:r>
              <a:rPr lang="es-ES" sz="2400" dirty="0">
                <a:latin typeface="Arial Narrow" panose="020B0606020202030204" pitchFamily="34" charset="0"/>
              </a:rPr>
              <a:t>): Inserta el objeto “e” en la posición “p”, desplazando “</a:t>
            </a:r>
            <a:r>
              <a:rPr lang="es-ES" sz="2400" i="1" dirty="0">
                <a:latin typeface="Arial Narrow" panose="020B0606020202030204" pitchFamily="34" charset="0"/>
              </a:rPr>
              <a:t>hacia la derecha</a:t>
            </a:r>
            <a:r>
              <a:rPr lang="es-ES" sz="2400" dirty="0">
                <a:latin typeface="Arial Narrow" panose="020B0606020202030204" pitchFamily="34" charset="0"/>
              </a:rPr>
              <a:t>” los objetos desde la posición p. Con 0≤p&lt;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 Si p&gt;=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 lo insertará en la última posición.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se añade.</a:t>
            </a:r>
          </a:p>
          <a:p>
            <a:pPr marL="342900" indent="-342900" algn="just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addAll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p,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&lt;?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extends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E&gt; c</a:t>
            </a:r>
            <a:r>
              <a:rPr lang="es-ES" sz="2400" dirty="0">
                <a:latin typeface="Arial Narrow" panose="020B0606020202030204" pitchFamily="34" charset="0"/>
              </a:rPr>
              <a:t>): Inserta todos los elementos de la colección c en la lista que invoca al método en la posición especificada, desplazando “</a:t>
            </a:r>
            <a:r>
              <a:rPr lang="es-ES" sz="2400" i="1" dirty="0">
                <a:latin typeface="Arial Narrow" panose="020B0606020202030204" pitchFamily="34" charset="0"/>
              </a:rPr>
              <a:t>hacia la derecha</a:t>
            </a:r>
            <a:r>
              <a:rPr lang="es-ES" sz="2400" dirty="0">
                <a:latin typeface="Arial Narrow" panose="020B0606020202030204" pitchFamily="34" charset="0"/>
              </a:rPr>
              <a:t>” los objetos desde la posición p, </a:t>
            </a:r>
            <a:r>
              <a:rPr lang="es-ES" sz="2400" dirty="0" err="1">
                <a:latin typeface="Arial Narrow" panose="020B0606020202030204" pitchFamily="34" charset="0"/>
              </a:rPr>
              <a:t>c.size</a:t>
            </a:r>
            <a:r>
              <a:rPr lang="es-ES" sz="2400" dirty="0">
                <a:latin typeface="Arial Narrow" panose="020B0606020202030204" pitchFamily="34" charset="0"/>
              </a:rPr>
              <a:t>() posiciones. Con 0≤ p&lt;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 Si p&gt;=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 la insertarán desde la última posición. Los objetos de c deben ser del mismo tipo o hijos de los elementos de la lista que invoca. Devuelve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se añaden.</a:t>
            </a:r>
          </a:p>
          <a:p>
            <a:pPr algn="just">
              <a:spcAft>
                <a:spcPts val="900"/>
              </a:spcAft>
            </a:pPr>
            <a:r>
              <a:rPr lang="es-ES" sz="2400" dirty="0">
                <a:latin typeface="Arial Narrow" panose="020B0606020202030204" pitchFamily="34" charset="0"/>
              </a:rPr>
              <a:t>-	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F526F4C-D8D5-67B1-CB85-1362B825F559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ADACDB1-E627-A887-D134-41D78173DC4E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9030CFAB-AE2E-BF46-14B9-84D8D21D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5FE13D7C-182E-18B5-581F-E76508FA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List</a:t>
            </a:r>
            <a:r>
              <a:rPr lang="es-ES" dirty="0"/>
              <a:t> (</a:t>
            </a:r>
            <a:r>
              <a:rPr lang="es-ES" sz="2800" i="1" dirty="0"/>
              <a:t>métodos específicos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27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06929" y="1228397"/>
            <a:ext cx="853014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</a:t>
            </a:r>
            <a:r>
              <a:rPr lang="es-ES" sz="2400" dirty="0">
                <a:latin typeface="Arial Narrow" panose="020B0606020202030204" pitchFamily="34" charset="0"/>
              </a:rPr>
              <a:t>): Devuelve el elemento de la lista que invoca al método en la posición especificada. Con 0 ≤ p &lt; 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indexOf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Object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o</a:t>
            </a:r>
            <a:r>
              <a:rPr lang="es-ES" sz="2400" dirty="0">
                <a:latin typeface="Arial Narrow" panose="020B0606020202030204" pitchFamily="34" charset="0"/>
              </a:rPr>
              <a:t>): Devuelve el índice donde se encuentra por primera vez el objeto “o” (</a:t>
            </a:r>
            <a:r>
              <a:rPr lang="es-ES" sz="2400" u="sng" dirty="0">
                <a:latin typeface="Arial Narrow" panose="020B0606020202030204" pitchFamily="34" charset="0"/>
              </a:rPr>
              <a:t>si no está devuelve -1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lastIndexOf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Object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o</a:t>
            </a:r>
            <a:r>
              <a:rPr lang="es-ES" sz="2400" dirty="0">
                <a:latin typeface="Arial Narrow" panose="020B0606020202030204" pitchFamily="34" charset="0"/>
              </a:rPr>
              <a:t>): Devuelve el índice donde se encuentra por última vez el elemento “o” (</a:t>
            </a:r>
            <a:r>
              <a:rPr lang="es-ES" sz="2400" u="sng" dirty="0">
                <a:latin typeface="Arial Narrow" panose="020B0606020202030204" pitchFamily="34" charset="0"/>
              </a:rPr>
              <a:t>si no estuviera devuelve -1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 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remove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</a:t>
            </a:r>
            <a:r>
              <a:rPr lang="es-ES" sz="2400" dirty="0">
                <a:latin typeface="Arial Narrow" panose="020B0606020202030204" pitchFamily="34" charset="0"/>
              </a:rPr>
              <a:t>): Borra el objeto en la posición p. Con 0 ≤ p &lt; 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 Desplaza “hacia la izquierda” una posición los elementos desde p+1 en adelante. Devuelve el elemento borrado.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 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set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p, E e</a:t>
            </a:r>
            <a:r>
              <a:rPr lang="es-ES" sz="2400" dirty="0">
                <a:latin typeface="Arial Narrow" panose="020B0606020202030204" pitchFamily="34" charset="0"/>
              </a:rPr>
              <a:t>): Reemplaza el objeto de la posición p por el objeto “e”. Con 0 ≤ p &lt; 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 Devuelve el objeto reemplazado.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417FE18-738E-2974-FD23-3C08FFEFEE7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8547308-8170-D586-FF23-B96F77973F96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6A97F258-A2DF-7851-4456-45086E4E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8AEF1FCF-38B4-8DD9-E4E4-353F33A7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List</a:t>
            </a:r>
            <a:r>
              <a:rPr lang="es-ES" dirty="0"/>
              <a:t> (</a:t>
            </a:r>
            <a:r>
              <a:rPr lang="es-ES" sz="2800" i="1" dirty="0"/>
              <a:t>métodos específicos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55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06929" y="1268760"/>
            <a:ext cx="85301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dirty="0" err="1"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subList</a:t>
            </a:r>
            <a:r>
              <a:rPr lang="es-E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p,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q</a:t>
            </a:r>
            <a:r>
              <a:rPr lang="es-ES" sz="2400" dirty="0">
                <a:latin typeface="Arial Narrow" panose="020B0606020202030204" pitchFamily="34" charset="0"/>
              </a:rPr>
              <a:t>): Devuelve una “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vista</a:t>
            </a:r>
            <a:r>
              <a:rPr lang="es-ES" sz="2400" dirty="0">
                <a:latin typeface="Arial Narrow" panose="020B0606020202030204" pitchFamily="34" charset="0"/>
              </a:rPr>
              <a:t>” de la porción (una sublista) desde p (incluido) hasta q (sin incluir) [</a:t>
            </a:r>
            <a:r>
              <a:rPr lang="es-ES" sz="2400" dirty="0" err="1">
                <a:latin typeface="Arial Narrow" panose="020B0606020202030204" pitchFamily="34" charset="0"/>
              </a:rPr>
              <a:t>p,q</a:t>
            </a:r>
            <a:r>
              <a:rPr lang="es-ES" sz="2400" dirty="0">
                <a:latin typeface="Arial Narrow" panose="020B0606020202030204" pitchFamily="34" charset="0"/>
              </a:rPr>
              <a:t>). </a:t>
            </a:r>
          </a:p>
          <a:p>
            <a:pPr marL="703263" lvl="1" indent="-342900" algn="just">
              <a:spcAft>
                <a:spcPts val="900"/>
              </a:spcAft>
              <a:buFont typeface="Arial Narrow" panose="020B0606020202030204" pitchFamily="34" charset="0"/>
              <a:buChar char="–"/>
            </a:pPr>
            <a:r>
              <a:rPr lang="es-ES" sz="2400" dirty="0">
                <a:latin typeface="Arial Narrow" panose="020B0606020202030204" pitchFamily="34" charset="0"/>
              </a:rPr>
              <a:t>Una vista significa que si se modifica la sublista se está modificando la original y viceversa. Con 0 ≤ p ≤ q ≤ </a:t>
            </a:r>
            <a:r>
              <a:rPr lang="es-ES" sz="2400" dirty="0" err="1">
                <a:latin typeface="Arial Narrow" panose="020B0606020202030204" pitchFamily="34" charset="0"/>
              </a:rPr>
              <a:t>size</a:t>
            </a:r>
            <a:r>
              <a:rPr lang="es-ES" sz="2400" dirty="0">
                <a:latin typeface="Arial Narrow" panose="020B0606020202030204" pitchFamily="34" charset="0"/>
              </a:rPr>
              <a:t>().</a:t>
            </a:r>
          </a:p>
          <a:p>
            <a:pPr marL="698500" lvl="1" indent="-342900" algn="just">
              <a:spcAft>
                <a:spcPts val="900"/>
              </a:spcAft>
              <a:buFont typeface="Arial Narrow" panose="020B0606020202030204" pitchFamily="34" charset="0"/>
              <a:buChar char="–"/>
            </a:pPr>
            <a:r>
              <a:rPr lang="es-ES" sz="2400" dirty="0">
                <a:latin typeface="Arial Narrow" panose="020B0606020202030204" pitchFamily="34" charset="0"/>
              </a:rPr>
              <a:t>Si no se quiere vinculación entre la lista original y la sublista, debe crearse una copia de esta con la siguiente sintaxis:</a:t>
            </a:r>
          </a:p>
          <a:p>
            <a:pPr marL="812800" lvl="2" algn="just">
              <a:spcAft>
                <a:spcPts val="900"/>
              </a:spcAft>
            </a:pPr>
            <a:r>
              <a:rPr lang="es-ES" sz="2400" dirty="0" err="1"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&lt;E&gt; </a:t>
            </a:r>
            <a:r>
              <a:rPr lang="es-ES" sz="2400" dirty="0" err="1">
                <a:latin typeface="Arial Narrow" panose="020B0606020202030204" pitchFamily="34" charset="0"/>
              </a:rPr>
              <a:t>miSublista</a:t>
            </a:r>
            <a:r>
              <a:rPr lang="es-ES" sz="2400" dirty="0">
                <a:latin typeface="Arial Narrow" panose="020B0606020202030204" pitchFamily="34" charset="0"/>
              </a:rPr>
              <a:t>=new </a:t>
            </a:r>
            <a:r>
              <a:rPr lang="es-ES" sz="2400" dirty="0" err="1"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&lt;E&gt;();</a:t>
            </a:r>
          </a:p>
          <a:p>
            <a:pPr marL="812800" lvl="2" algn="just">
              <a:spcAft>
                <a:spcPts val="900"/>
              </a:spcAft>
            </a:pPr>
            <a:r>
              <a:rPr lang="es-ES" sz="2400" dirty="0" err="1">
                <a:latin typeface="Arial Narrow" panose="020B0606020202030204" pitchFamily="34" charset="0"/>
              </a:rPr>
              <a:t>miSublista.addAll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dirty="0" err="1">
                <a:latin typeface="Arial Narrow" panose="020B0606020202030204" pitchFamily="34" charset="0"/>
              </a:rPr>
              <a:t>listaOriginal.</a:t>
            </a:r>
            <a:r>
              <a:rPr lang="es-E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subList</a:t>
            </a:r>
            <a:r>
              <a:rPr lang="es-ES" sz="2400" dirty="0">
                <a:latin typeface="Arial Narrow" panose="020B0606020202030204" pitchFamily="34" charset="0"/>
              </a:rPr>
              <a:t>(</a:t>
            </a:r>
            <a:r>
              <a:rPr lang="es-ES" sz="2400" dirty="0" err="1">
                <a:latin typeface="Arial Narrow" panose="020B0606020202030204" pitchFamily="34" charset="0"/>
              </a:rPr>
              <a:t>p,q</a:t>
            </a:r>
            <a:r>
              <a:rPr lang="es-ES" sz="2400" dirty="0">
                <a:latin typeface="Arial Narrow" panose="020B0606020202030204" pitchFamily="34" charset="0"/>
              </a:rPr>
              <a:t>));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F8B3E7F-8DE0-BA1A-2307-5EBE109F96A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C4F7B0E-A9B8-1028-60F8-ACF5B3A482ED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D9F17D16-73C3-C59F-8651-5E38B81A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5843C770-C8A7-3399-BCA2-5EF95AD5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List</a:t>
            </a:r>
            <a:r>
              <a:rPr lang="es-ES" dirty="0"/>
              <a:t> (</a:t>
            </a:r>
            <a:r>
              <a:rPr lang="es-ES" sz="2800" i="1" dirty="0"/>
              <a:t>métodos específicos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81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06929" y="1268760"/>
            <a:ext cx="8530141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Recorrer una colección mediante </a:t>
            </a:r>
            <a:r>
              <a:rPr lang="es-ES" sz="2400" dirty="0" err="1">
                <a:latin typeface="Arial Narrow" panose="020B0606020202030204" pitchFamily="34" charset="0"/>
              </a:rPr>
              <a:t>for</a:t>
            </a:r>
            <a:r>
              <a:rPr lang="es-ES" sz="2400" dirty="0">
                <a:latin typeface="Arial Narrow" panose="020B0606020202030204" pitchFamily="34" charset="0"/>
              </a:rPr>
              <a:t> extendido:</a:t>
            </a:r>
          </a:p>
          <a:p>
            <a:pPr algn="just">
              <a:spcAft>
                <a:spcPts val="900"/>
              </a:spcAft>
            </a:pPr>
            <a:r>
              <a:rPr lang="es-ES" sz="2400" dirty="0">
                <a:latin typeface="Arial Narrow" panose="020B0606020202030204" pitchFamily="34" charset="0"/>
              </a:rPr>
              <a:t>	Si se dispone de una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dirty="0">
                <a:latin typeface="Arial Narrow" panose="020B0606020202030204" pitchFamily="34" charset="0"/>
              </a:rPr>
              <a:t>&lt;</a:t>
            </a:r>
            <a:r>
              <a:rPr lang="es-E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&gt; </a:t>
            </a:r>
            <a:r>
              <a:rPr lang="es-E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miLista</a:t>
            </a:r>
            <a:r>
              <a:rPr lang="es-ES" sz="2400" dirty="0">
                <a:latin typeface="Arial Narrow" panose="020B0606020202030204" pitchFamily="34" charset="0"/>
              </a:rPr>
              <a:t>=new </a:t>
            </a:r>
            <a:r>
              <a:rPr lang="es-ES" sz="2400" dirty="0" err="1">
                <a:latin typeface="Arial Narrow" panose="020B0606020202030204" pitchFamily="34" charset="0"/>
              </a:rPr>
              <a:t>ArrayList</a:t>
            </a:r>
            <a:r>
              <a:rPr lang="es-ES" sz="2400" dirty="0">
                <a:latin typeface="Arial Narrow" panose="020B0606020202030204" pitchFamily="34" charset="0"/>
              </a:rPr>
              <a:t>&lt;</a:t>
            </a:r>
            <a:r>
              <a:rPr lang="es-E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&gt;();</a:t>
            </a:r>
          </a:p>
          <a:p>
            <a:pPr algn="just">
              <a:spcAft>
                <a:spcPts val="900"/>
              </a:spcAft>
            </a:pPr>
            <a:endParaRPr lang="es-ES" sz="2400" dirty="0">
              <a:latin typeface="Arial Narrow" panose="020B0606020202030204" pitchFamily="34" charset="0"/>
            </a:endParaRPr>
          </a:p>
          <a:p>
            <a:pPr marL="360363" algn="just">
              <a:spcAft>
                <a:spcPts val="900"/>
              </a:spcAft>
              <a:tabLst>
                <a:tab pos="360363" algn="l"/>
              </a:tabLst>
            </a:pPr>
            <a:r>
              <a:rPr lang="es-ES" sz="2400" dirty="0" err="1">
                <a:latin typeface="Arial Narrow" panose="020B0606020202030204" pitchFamily="34" charset="0"/>
              </a:rPr>
              <a:t>for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 e: </a:t>
            </a:r>
            <a:r>
              <a:rPr lang="es-E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miLista</a:t>
            </a:r>
            <a:r>
              <a:rPr lang="es-ES" sz="2400" dirty="0">
                <a:latin typeface="Arial Narrow" panose="020B0606020202030204" pitchFamily="34" charset="0"/>
              </a:rPr>
              <a:t>){</a:t>
            </a:r>
          </a:p>
          <a:p>
            <a:pPr marL="360363" algn="just">
              <a:spcAft>
                <a:spcPts val="900"/>
              </a:spcAft>
              <a:tabLst>
                <a:tab pos="360363" algn="l"/>
              </a:tabLst>
            </a:pPr>
            <a:r>
              <a:rPr lang="es-ES" sz="2400" dirty="0">
                <a:latin typeface="Arial Narrow" panose="020B0606020202030204" pitchFamily="34" charset="0"/>
              </a:rPr>
              <a:t>	tratamiento del objeto e;</a:t>
            </a:r>
          </a:p>
          <a:p>
            <a:pPr marL="360363" algn="just">
              <a:spcAft>
                <a:spcPts val="900"/>
              </a:spcAft>
              <a:tabLst>
                <a:tab pos="360363" algn="l"/>
              </a:tabLst>
            </a:pPr>
            <a:r>
              <a:rPr lang="es-ES" sz="2400" dirty="0">
                <a:latin typeface="Arial Narrow" panose="020B0606020202030204" pitchFamily="34" charset="0"/>
              </a:rPr>
              <a:t>}</a:t>
            </a:r>
          </a:p>
          <a:p>
            <a:pPr algn="just">
              <a:spcAft>
                <a:spcPts val="900"/>
              </a:spcAft>
            </a:pPr>
            <a:endParaRPr lang="es-ES" sz="2400" dirty="0">
              <a:latin typeface="Arial Narrow" panose="020B0606020202030204" pitchFamily="34" charset="0"/>
            </a:endParaRPr>
          </a:p>
          <a:p>
            <a:pPr algn="just">
              <a:spcAft>
                <a:spcPts val="900"/>
              </a:spcAft>
            </a:pPr>
            <a:r>
              <a:rPr lang="es-ES" sz="2400" dirty="0">
                <a:latin typeface="Arial Narrow" panose="020B0606020202030204" pitchFamily="34" charset="0"/>
              </a:rPr>
              <a:t>Nota.- Donde dice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dirty="0">
                <a:latin typeface="Arial Narrow" panose="020B0606020202030204" pitchFamily="34" charset="0"/>
              </a:rPr>
              <a:t> puede ser, y normalmente es, en su caso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latin typeface="Arial Narrow" panose="020B0606020202030204" pitchFamily="34" charset="0"/>
              </a:rPr>
              <a:t> /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Set</a:t>
            </a:r>
            <a:r>
              <a:rPr lang="es-ES" sz="2400" dirty="0">
                <a:latin typeface="Arial Narrow" panose="020B0606020202030204" pitchFamily="34" charset="0"/>
              </a:rPr>
              <a:t> /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SortedSet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según el constructor con el que se cree </a:t>
            </a:r>
            <a:r>
              <a:rPr lang="es-ES" sz="2400">
                <a:latin typeface="Arial Narrow" panose="020B0606020202030204" pitchFamily="34" charset="0"/>
              </a:rPr>
              <a:t>la colección.</a:t>
            </a:r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F8B3E7F-8DE0-BA1A-2307-5EBE109F96A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C4F7B0E-A9B8-1028-60F8-ACF5B3A482ED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D9F17D16-73C3-C59F-8651-5E38B81A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5843C770-C8A7-3399-BCA2-5EF95AD5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Tipo </a:t>
            </a:r>
            <a:r>
              <a:rPr lang="es-ES" dirty="0" err="1"/>
              <a:t>Collection</a:t>
            </a:r>
            <a:r>
              <a:rPr lang="es-ES" dirty="0"/>
              <a:t> (recorrido)</a:t>
            </a:r>
          </a:p>
        </p:txBody>
      </p:sp>
    </p:spTree>
    <p:extLst>
      <p:ext uri="{BB962C8B-B14F-4D97-AF65-F5344CB8AC3E}">
        <p14:creationId xmlns:p14="http://schemas.microsoft.com/office/powerpoint/2010/main" val="37786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97E71-26C7-6DD5-029A-8D4F2D96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317E-A2BE-1BBB-711F-75A77476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Tipos Contenedores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28C4C-CC94-CD13-B88B-F27D6E51209F}"/>
              </a:ext>
            </a:extLst>
          </p:cNvPr>
          <p:cNvSpPr txBox="1"/>
          <p:nvPr/>
        </p:nvSpPr>
        <p:spPr>
          <a:xfrm>
            <a:off x="260891" y="954550"/>
            <a:ext cx="862221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>
                <a:latin typeface="Arial Narrow" panose="020B0606020202030204" pitchFamily="34" charset="0"/>
              </a:rPr>
              <a:t>En general, y ya lo hicimos en el primer cuatrimestre con Python, la asignatura está orientada a manejar estructuras de datos y elementos de la programación que permita el manejo y análisis de dichos datos.</a:t>
            </a:r>
          </a:p>
          <a:p>
            <a:pPr algn="just">
              <a:spcAft>
                <a:spcPts val="1200"/>
              </a:spcAft>
            </a:pPr>
            <a:r>
              <a:rPr lang="es-ES" sz="2400" dirty="0">
                <a:latin typeface="Arial Narrow" panose="020B0606020202030204" pitchFamily="34" charset="0"/>
              </a:rPr>
              <a:t>En este cuatrimestre leeremos archivos de datos y almacenaremos cada registro en objeto de un tipo apropiado (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Persona</a:t>
            </a:r>
            <a:r>
              <a:rPr lang="es-ES" sz="2400" dirty="0">
                <a:latin typeface="Arial Narrow" panose="020B0606020202030204" pitchFamily="34" charset="0"/>
              </a:rPr>
              <a:t>,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Animal</a:t>
            </a:r>
            <a:r>
              <a:rPr lang="es-ES" sz="2400" dirty="0">
                <a:latin typeface="Arial Narrow" panose="020B0606020202030204" pitchFamily="34" charset="0"/>
              </a:rPr>
              <a:t>,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Vuelo</a:t>
            </a:r>
            <a:r>
              <a:rPr lang="es-ES" sz="2400" dirty="0">
                <a:latin typeface="Arial Narrow" panose="020B0606020202030204" pitchFamily="34" charset="0"/>
              </a:rPr>
              <a:t>, …) y cada uno de esos objetos se almacenarán en objetos de lo que denominamos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Contenedor</a:t>
            </a:r>
            <a:r>
              <a:rPr lang="es-ES" sz="2400" dirty="0">
                <a:latin typeface="Arial Narrow" panose="020B0606020202030204" pitchFamily="34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Por ejemplo</a:t>
            </a:r>
            <a:r>
              <a:rPr lang="es-ES" sz="2400" dirty="0">
                <a:latin typeface="Arial Narrow" panose="020B0606020202030204" pitchFamily="34" charset="0"/>
              </a:rPr>
              <a:t>, los siguientes </a:t>
            </a:r>
            <a:r>
              <a:rPr lang="es-ES" sz="2400" u="sng" dirty="0">
                <a:latin typeface="Arial Narrow" panose="020B0606020202030204" pitchFamily="34" charset="0"/>
              </a:rPr>
              <a:t>tipos tendrán entre sus propiedades</a:t>
            </a:r>
            <a:r>
              <a:rPr lang="es-ES" sz="2400" dirty="0">
                <a:latin typeface="Arial Narrow" panose="020B0606020202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El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Familia</a:t>
            </a:r>
            <a:r>
              <a:rPr lang="es-ES" sz="2400" dirty="0">
                <a:latin typeface="Arial Narrow" panose="020B0606020202030204" pitchFamily="34" charset="0"/>
              </a:rPr>
              <a:t> una colección de objetos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Persona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El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Zoo</a:t>
            </a:r>
            <a:r>
              <a:rPr lang="es-ES" sz="2400" dirty="0">
                <a:latin typeface="Arial Narrow" panose="020B0606020202030204" pitchFamily="34" charset="0"/>
              </a:rPr>
              <a:t> una colección de objetos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Animal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El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Aeropuerto</a:t>
            </a:r>
            <a:r>
              <a:rPr lang="es-ES" sz="2400" dirty="0">
                <a:latin typeface="Arial Narrow" panose="020B0606020202030204" pitchFamily="34" charset="0"/>
              </a:rPr>
              <a:t> una colección de objetos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Vuelo. </a:t>
            </a:r>
            <a:r>
              <a:rPr lang="es-ES" sz="2400" i="1" dirty="0">
                <a:latin typeface="Arial Narrow" panose="020B0606020202030204" pitchFamily="34" charset="0"/>
              </a:rPr>
              <a:t>Incluso podríamos pensar que los objetos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Vuelo</a:t>
            </a:r>
            <a:r>
              <a:rPr lang="es-ES" sz="2400" i="1" dirty="0">
                <a:latin typeface="Arial Narrow" panose="020B0606020202030204" pitchFamily="34" charset="0"/>
              </a:rPr>
              <a:t> tenga, a su vez, la lista de pasajeros que son objetos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Persona</a:t>
            </a:r>
            <a:endParaRPr lang="es-E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8B03E44-1460-FA64-BD75-30DC2F8B72F4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E90D834-CA19-294E-6503-82E52792AF0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635CB1D8-FEE3-08D1-64F7-5A5F43700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6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06929" y="1268760"/>
            <a:ext cx="853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Realice los ejercicios del </a:t>
            </a:r>
            <a:r>
              <a:rPr lang="es-ES" sz="2400" b="1" i="1" dirty="0">
                <a:latin typeface="Arial Narrow" panose="020B0606020202030204" pitchFamily="34" charset="0"/>
              </a:rPr>
              <a:t>EnunciadoAeropuerto01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AFE31D4-8513-7C96-77F1-F2AC9226C2BD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1698B04-BAFD-D065-C590-EA9970EF3BC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2022/23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24733DFF-AAE0-D530-FA62-C6451A9A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9B5730B5-F3F4-EBB5-C85E-F99EB4EE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756320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92976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0D8F-F6D7-9086-A837-1C451783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09B1A-43C8-7072-F21C-C7CDBFDE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Tipos Contenedores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A71BAF8-578D-4B29-F91A-E2B13C0F915C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7F88B99-97D3-3A9C-14AB-27073DD93747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18075B8D-5A20-E612-15DA-54E32E926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B02C012-262E-6104-8A13-360FF5023543}"/>
              </a:ext>
            </a:extLst>
          </p:cNvPr>
          <p:cNvSpPr txBox="1"/>
          <p:nvPr/>
        </p:nvSpPr>
        <p:spPr>
          <a:xfrm>
            <a:off x="6131760" y="19608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48AD6B-87B8-CB25-CBCD-DD6E7EF32375}"/>
              </a:ext>
            </a:extLst>
          </p:cNvPr>
          <p:cNvSpPr/>
          <p:nvPr/>
        </p:nvSpPr>
        <p:spPr>
          <a:xfrm>
            <a:off x="3704497" y="3532530"/>
            <a:ext cx="674414" cy="11703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p11,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p12</a:t>
            </a:r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09A8C1-4D98-903C-9D69-BB8BED938335}"/>
              </a:ext>
            </a:extLst>
          </p:cNvPr>
          <p:cNvSpPr txBox="1"/>
          <p:nvPr/>
        </p:nvSpPr>
        <p:spPr>
          <a:xfrm>
            <a:off x="1118418" y="5383871"/>
            <a:ext cx="690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ighlight>
                  <a:srgbClr val="FFFF00"/>
                </a:highlight>
              </a:rPr>
              <a:t>Aeropuerto es un contenedor de objetos Vuelo y Vuelo, a su vez, es un contenedor de objetos Persona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FAD7786-5490-05EE-5FF1-33A1E5228D8F}"/>
              </a:ext>
            </a:extLst>
          </p:cNvPr>
          <p:cNvSpPr>
            <a:spLocks noChangeAspect="1"/>
          </p:cNvSpPr>
          <p:nvPr/>
        </p:nvSpPr>
        <p:spPr>
          <a:xfrm>
            <a:off x="3757047" y="1833592"/>
            <a:ext cx="591037" cy="59103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rgbClr val="00B050"/>
                </a:solidFill>
              </a:rPr>
              <a:t>v1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54DA1D7-3EC8-BBC8-0D38-60881620AF28}"/>
              </a:ext>
            </a:extLst>
          </p:cNvPr>
          <p:cNvSpPr>
            <a:spLocks noChangeAspect="1"/>
          </p:cNvSpPr>
          <p:nvPr/>
        </p:nvSpPr>
        <p:spPr>
          <a:xfrm>
            <a:off x="4557027" y="1833592"/>
            <a:ext cx="591037" cy="59103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7F7937F8-BC2E-4FB1-8300-2841F6829953}"/>
              </a:ext>
            </a:extLst>
          </p:cNvPr>
          <p:cNvSpPr>
            <a:spLocks noChangeAspect="1"/>
          </p:cNvSpPr>
          <p:nvPr/>
        </p:nvSpPr>
        <p:spPr>
          <a:xfrm>
            <a:off x="5340189" y="1833592"/>
            <a:ext cx="591037" cy="59103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rgbClr val="00B050"/>
                </a:solidFill>
              </a:rPr>
              <a:t>v3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B000727B-9274-414A-1551-30C6CE4C5569}"/>
              </a:ext>
            </a:extLst>
          </p:cNvPr>
          <p:cNvSpPr>
            <a:spLocks noChangeAspect="1"/>
          </p:cNvSpPr>
          <p:nvPr/>
        </p:nvSpPr>
        <p:spPr>
          <a:xfrm>
            <a:off x="6675657" y="1817184"/>
            <a:ext cx="591037" cy="59103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800" baseline="-25000" dirty="0" err="1">
                <a:solidFill>
                  <a:srgbClr val="00B050"/>
                </a:solidFill>
              </a:rPr>
              <a:t>vn</a:t>
            </a:r>
            <a:endParaRPr lang="es-ES" baseline="-25000" dirty="0">
              <a:solidFill>
                <a:srgbClr val="00B050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FCF5B87-96CD-8B3E-3FBF-BB068426DA46}"/>
              </a:ext>
            </a:extLst>
          </p:cNvPr>
          <p:cNvSpPr/>
          <p:nvPr/>
        </p:nvSpPr>
        <p:spPr>
          <a:xfrm>
            <a:off x="2123728" y="1398018"/>
            <a:ext cx="6264696" cy="12182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Nombre del aeropuerto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Localidad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Vuelos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E77893-6F0F-8E9C-483F-EFC7E9B5BEB2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4041704" y="2424629"/>
            <a:ext cx="10862" cy="1107901"/>
          </a:xfrm>
          <a:prstGeom prst="straightConnector1">
            <a:avLst/>
          </a:prstGeom>
          <a:ln w="2222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9B04D3-4EE6-0CDE-C2CA-8E970ADD1A1A}"/>
              </a:ext>
            </a:extLst>
          </p:cNvPr>
          <p:cNvSpPr txBox="1"/>
          <p:nvPr/>
        </p:nvSpPr>
        <p:spPr>
          <a:xfrm>
            <a:off x="4074221" y="4806477"/>
            <a:ext cx="273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Listas con objetos Persona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782026-43B2-6CB7-876A-2BB2366B02B4}"/>
              </a:ext>
            </a:extLst>
          </p:cNvPr>
          <p:cNvSpPr/>
          <p:nvPr/>
        </p:nvSpPr>
        <p:spPr>
          <a:xfrm>
            <a:off x="4487422" y="3532530"/>
            <a:ext cx="732650" cy="117033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p21,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p22,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p23,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p24</a:t>
            </a:r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AF09183-6F18-48F2-59E8-19F4C956BD84}"/>
              </a:ext>
            </a:extLst>
          </p:cNvPr>
          <p:cNvSpPr/>
          <p:nvPr/>
        </p:nvSpPr>
        <p:spPr>
          <a:xfrm>
            <a:off x="5292673" y="3527278"/>
            <a:ext cx="685361" cy="1183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p31,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p32,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p33</a:t>
            </a:r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4349173-CAFB-B579-ED22-C42903C7FEA3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>
            <a:off x="4852546" y="2424629"/>
            <a:ext cx="1201" cy="1107901"/>
          </a:xfrm>
          <a:prstGeom prst="straightConnector1">
            <a:avLst/>
          </a:prstGeom>
          <a:ln w="2222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5D40D4A-D47A-9B6A-EED6-0DC9672FBDCC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 flipH="1">
            <a:off x="5635354" y="2424629"/>
            <a:ext cx="354" cy="1102649"/>
          </a:xfrm>
          <a:prstGeom prst="straightConnector1">
            <a:avLst/>
          </a:prstGeom>
          <a:ln w="2222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E5FEE66-A16D-75EC-FF85-B8F763CF6885}"/>
              </a:ext>
            </a:extLst>
          </p:cNvPr>
          <p:cNvSpPr/>
          <p:nvPr/>
        </p:nvSpPr>
        <p:spPr>
          <a:xfrm>
            <a:off x="6619515" y="3501008"/>
            <a:ext cx="704193" cy="12094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pn1,</a:t>
            </a:r>
          </a:p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pn2</a:t>
            </a:r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]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B44E40D-BD22-5796-E085-D6BE13E1076D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6971176" y="2408221"/>
            <a:ext cx="436" cy="1092787"/>
          </a:xfrm>
          <a:prstGeom prst="straightConnector1">
            <a:avLst/>
          </a:prstGeom>
          <a:ln w="2222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88472A7-F8C9-AF9A-FD96-BBE44A2B8710}"/>
              </a:ext>
            </a:extLst>
          </p:cNvPr>
          <p:cNvSpPr txBox="1"/>
          <p:nvPr/>
        </p:nvSpPr>
        <p:spPr>
          <a:xfrm>
            <a:off x="392404" y="1393737"/>
            <a:ext cx="13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Aeropuerto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85104E-A2E7-7217-E002-4E9B0F6AA7F6}"/>
              </a:ext>
            </a:extLst>
          </p:cNvPr>
          <p:cNvSpPr txBox="1"/>
          <p:nvPr/>
        </p:nvSpPr>
        <p:spPr>
          <a:xfrm rot="3931098">
            <a:off x="3256560" y="2887115"/>
            <a:ext cx="107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pasajeros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D8E891D-C201-68B9-1D45-FFD143B67E42}"/>
              </a:ext>
            </a:extLst>
          </p:cNvPr>
          <p:cNvSpPr txBox="1"/>
          <p:nvPr/>
        </p:nvSpPr>
        <p:spPr>
          <a:xfrm rot="3931098">
            <a:off x="4096210" y="2855255"/>
            <a:ext cx="107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pasajeros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2DC1DD5-9983-9797-110E-9AB3DA77C18D}"/>
              </a:ext>
            </a:extLst>
          </p:cNvPr>
          <p:cNvSpPr txBox="1"/>
          <p:nvPr/>
        </p:nvSpPr>
        <p:spPr>
          <a:xfrm rot="3931098">
            <a:off x="4795402" y="2865364"/>
            <a:ext cx="107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pasajeros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EAAE1C-AC01-5886-FF8D-894C6126169D}"/>
              </a:ext>
            </a:extLst>
          </p:cNvPr>
          <p:cNvSpPr txBox="1"/>
          <p:nvPr/>
        </p:nvSpPr>
        <p:spPr>
          <a:xfrm rot="3931098">
            <a:off x="6158097" y="2904560"/>
            <a:ext cx="107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pasajeros</a:t>
            </a:r>
          </a:p>
        </p:txBody>
      </p:sp>
    </p:spTree>
    <p:extLst>
      <p:ext uri="{BB962C8B-B14F-4D97-AF65-F5344CB8AC3E}">
        <p14:creationId xmlns:p14="http://schemas.microsoft.com/office/powerpoint/2010/main" val="24508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66326" y="1268760"/>
            <a:ext cx="852615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>
                <a:latin typeface="Arial Narrow" panose="020B0606020202030204" pitchFamily="34" charset="0"/>
              </a:rPr>
              <a:t>La interfaz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dirty="0">
                <a:latin typeface="Arial Narrow" panose="020B0606020202030204" pitchFamily="34" charset="0"/>
              </a:rPr>
              <a:t>, define un tipo que permite trabajar con colecciones de objetos.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Está definida en el paquete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java.util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Todos los objetos de una colección deben ser del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mismo tipo</a:t>
            </a:r>
            <a:r>
              <a:rPr lang="es-ES" sz="2400" dirty="0">
                <a:latin typeface="Arial Narrow" panose="020B0606020202030204" pitchFamily="34" charset="0"/>
              </a:rPr>
              <a:t>. (</a:t>
            </a:r>
            <a:r>
              <a:rPr lang="es-ES" sz="2400" dirty="0" err="1">
                <a:latin typeface="Arial Narrow" panose="020B0606020202030204" pitchFamily="34" charset="0"/>
              </a:rPr>
              <a:t>String</a:t>
            </a:r>
            <a:r>
              <a:rPr lang="es-ES" sz="2400" dirty="0">
                <a:latin typeface="Arial Narrow" panose="020B0606020202030204" pitchFamily="34" charset="0"/>
              </a:rPr>
              <a:t>, </a:t>
            </a:r>
            <a:r>
              <a:rPr lang="es-ES" sz="2400" dirty="0" err="1">
                <a:latin typeface="Arial Narrow" panose="020B0606020202030204" pitchFamily="34" charset="0"/>
              </a:rPr>
              <a:t>Double</a:t>
            </a:r>
            <a:r>
              <a:rPr lang="es-ES" sz="2400" dirty="0">
                <a:latin typeface="Arial Narrow" panose="020B0606020202030204" pitchFamily="34" charset="0"/>
              </a:rPr>
              <a:t>, Animal, Circunferencia, Beca, Punto, Persona,  …)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El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comportamiento</a:t>
            </a:r>
            <a:r>
              <a:rPr lang="es-ES" sz="2400" dirty="0">
                <a:latin typeface="Arial Narrow" panose="020B0606020202030204" pitchFamily="34" charset="0"/>
              </a:rPr>
              <a:t> específico viene determinado por sus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subinterfaces.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No existe una clase </a:t>
            </a:r>
            <a:r>
              <a:rPr lang="es-ES" sz="2400" dirty="0">
                <a:latin typeface="Arial Narrow" panose="020B0606020202030204" pitchFamily="34" charset="0"/>
              </a:rPr>
              <a:t>que implemente la interfaz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 Se implementan las subinterfaces.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Pueden admitir, según la subinterfaz con la que se implemente,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elementos duplicados, o no</a:t>
            </a:r>
            <a:r>
              <a:rPr lang="es-ES" sz="2400" dirty="0">
                <a:latin typeface="Arial Narrow" panose="020B0606020202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Los elementos pueden estar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ordenados, o no, </a:t>
            </a:r>
            <a:r>
              <a:rPr lang="es-ES" sz="2400" dirty="0">
                <a:latin typeface="Arial Narrow" panose="020B0606020202030204" pitchFamily="34" charset="0"/>
              </a:rPr>
              <a:t>por determinado criterio.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CAD4802-21B0-9011-201B-DCA26BFC6B51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CD239D43-6A71-B62F-F834-549BB0B299E9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35A47FCC-0DEB-8E05-D711-905704FF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737A570-3A91-41C6-BA50-BA23117C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09737"/>
            <a:ext cx="7200900" cy="44626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9897B3-DBD7-4922-9EA8-5FBA26696541}"/>
              </a:ext>
            </a:extLst>
          </p:cNvPr>
          <p:cNvSpPr txBox="1"/>
          <p:nvPr/>
        </p:nvSpPr>
        <p:spPr>
          <a:xfrm>
            <a:off x="2289193" y="1263079"/>
            <a:ext cx="413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Jerarquía de interfaces.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F9915F1-E246-4512-A468-2905CDA178A6}"/>
              </a:ext>
            </a:extLst>
          </p:cNvPr>
          <p:cNvSpPr/>
          <p:nvPr/>
        </p:nvSpPr>
        <p:spPr>
          <a:xfrm>
            <a:off x="3059832" y="2708920"/>
            <a:ext cx="2664296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425F5E-3E8C-4277-80FA-05954F86DA0C}"/>
              </a:ext>
            </a:extLst>
          </p:cNvPr>
          <p:cNvSpPr txBox="1"/>
          <p:nvPr/>
        </p:nvSpPr>
        <p:spPr>
          <a:xfrm rot="10800000" flipV="1">
            <a:off x="7308304" y="1819504"/>
            <a:ext cx="1728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implica que las colecciones se pueden recorrer elemento a elemento (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recordar el </a:t>
            </a:r>
            <a:r>
              <a:rPr lang="es-E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dirty="0"/>
              <a:t>)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D3E903E-A07A-4F0E-97FE-EEB48A7A554D}"/>
              </a:ext>
            </a:extLst>
          </p:cNvPr>
          <p:cNvSpPr/>
          <p:nvPr/>
        </p:nvSpPr>
        <p:spPr>
          <a:xfrm>
            <a:off x="7020272" y="1916832"/>
            <a:ext cx="216024" cy="1872208"/>
          </a:xfrm>
          <a:prstGeom prst="leftBrace">
            <a:avLst>
              <a:gd name="adj1" fmla="val 74961"/>
              <a:gd name="adj2" fmla="val 50000"/>
            </a:avLst>
          </a:prstGeom>
          <a:ln>
            <a:solidFill>
              <a:srgbClr val="000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9C31D68-B964-4621-877D-27A46251C8F0}"/>
              </a:ext>
            </a:extLst>
          </p:cNvPr>
          <p:cNvCxnSpPr>
            <a:cxnSpLocks/>
          </p:cNvCxnSpPr>
          <p:nvPr/>
        </p:nvCxnSpPr>
        <p:spPr>
          <a:xfrm flipH="1">
            <a:off x="4355976" y="2852936"/>
            <a:ext cx="2664296" cy="0"/>
          </a:xfrm>
          <a:prstGeom prst="straightConnector1">
            <a:avLst/>
          </a:prstGeom>
          <a:ln>
            <a:solidFill>
              <a:srgbClr val="000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D3F25442-0593-CC39-16CF-8B3070C7B815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EB7C410-4AB0-DD3E-58A1-ED3F4D84618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11" name="3 Imagen">
              <a:extLst>
                <a:ext uri="{FF2B5EF4-FFF2-40B4-BE49-F238E27FC236}">
                  <a16:creationId xmlns:a16="http://schemas.microsoft.com/office/drawing/2014/main" id="{B170484B-20E5-736B-903A-0886A841E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825E1C38-AB9F-DE2A-4D46-B31E0733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88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08923" y="1150287"/>
            <a:ext cx="852615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400" dirty="0">
                <a:latin typeface="Arial Narrow" panose="020B0606020202030204" pitchFamily="34" charset="0"/>
              </a:rPr>
              <a:t>Subinterfaces de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endParaRPr lang="es-ES" sz="2400" dirty="0"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List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(lista)</a:t>
            </a:r>
            <a:r>
              <a:rPr lang="es-ES" sz="2400" dirty="0">
                <a:latin typeface="Arial Narrow" panose="020B0606020202030204" pitchFamily="34" charset="0"/>
              </a:rPr>
              <a:t>: Admite elementos repetidos y se conoce la posición de cada elemento, por lo que se puede recorrer en un orden o acceder a un elemento de una posición concreta.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(conjunto)</a:t>
            </a:r>
            <a:r>
              <a:rPr lang="es-ES" sz="2400" dirty="0">
                <a:latin typeface="Arial Narrow" panose="020B0606020202030204" pitchFamily="34" charset="0"/>
              </a:rPr>
              <a:t>: No admite elementos repetidos y no se conoce la posición de cada elemento y a la hora de recuperarlo se desconoce el orden con el que se recuperan. </a:t>
            </a:r>
          </a:p>
          <a:p>
            <a:pPr marL="358775" lvl="1" algn="just"/>
            <a:r>
              <a:rPr lang="es-ES" sz="2400" dirty="0">
                <a:latin typeface="Arial Narrow" panose="020B0606020202030204" pitchFamily="34" charset="0"/>
              </a:rPr>
              <a:t>Contiene un subtipo: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SortedSet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(conjunto ordenado): </a:t>
            </a:r>
            <a:r>
              <a:rPr lang="es-ES" sz="2400" dirty="0">
                <a:latin typeface="Arial Narrow" panose="020B0606020202030204" pitchFamily="34" charset="0"/>
              </a:rPr>
              <a:t>No admite elementos repetidos y no se conoce la posición de cada elemento, pero al recorrer los elementos se recuperan en un orden </a:t>
            </a:r>
            <a:r>
              <a:rPr lang="es-E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que previamente </a:t>
            </a:r>
            <a:r>
              <a:rPr lang="es-ES" sz="2400" dirty="0">
                <a:latin typeface="Arial Narrow" panose="020B0606020202030204" pitchFamily="34" charset="0"/>
              </a:rPr>
              <a:t>se ha establecido.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D50052F-790E-E827-EECC-D939781037A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91BB38A-ABD4-2E62-EE5E-87CCE30D0D3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14B46DCA-1A2C-0221-106D-3B55F32D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EF8B65D4-6E86-FCAD-2036-9613FB92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r>
              <a:rPr lang="es-ES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41391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680800" cy="621577"/>
          </a:xfrm>
        </p:spPr>
        <p:txBody>
          <a:bodyPr/>
          <a:lstStyle/>
          <a:p>
            <a:r>
              <a:rPr lang="es-ES" dirty="0"/>
              <a:t>Creación de una clase contenedora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40060" y="904782"/>
            <a:ext cx="8663880" cy="54649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Ejercicio de implementación del tipo Zoo.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Arial Narrow" panose="020B0606020202030204" pitchFamily="34" charset="0"/>
              </a:rPr>
              <a:t>Proyecto: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02_tipos         </a:t>
            </a:r>
            <a:r>
              <a:rPr lang="es-ES" sz="2400" dirty="0">
                <a:latin typeface="Arial Narrow" panose="020B0606020202030204" pitchFamily="34" charset="0"/>
              </a:rPr>
              <a:t>Paquete: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tipos      </a:t>
            </a:r>
            <a:r>
              <a:rPr lang="es-ES" sz="2400" dirty="0">
                <a:latin typeface="Arial Narrow" panose="020B0606020202030204" pitchFamily="34" charset="0"/>
              </a:rPr>
              <a:t>Clase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Zoo</a:t>
            </a:r>
            <a:endParaRPr lang="es-E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D252FE-296A-B033-A14C-0A531AFE3C6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9438AE0-4006-DC90-6750-E601B3D7B4AF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6969AF2C-FB56-E949-CB49-07DA7376C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E958100-11E3-A40D-DC1F-CB5230105B3C}"/>
              </a:ext>
            </a:extLst>
          </p:cNvPr>
          <p:cNvSpPr txBox="1"/>
          <p:nvPr/>
        </p:nvSpPr>
        <p:spPr>
          <a:xfrm>
            <a:off x="240060" y="1700808"/>
            <a:ext cx="74282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s-ES" sz="22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Propiedades: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Nombre</a:t>
            </a:r>
            <a:r>
              <a:rPr lang="es-ES" sz="2200" dirty="0">
                <a:latin typeface="Arial Narrow" panose="020B0606020202030204" pitchFamily="34" charset="0"/>
              </a:rPr>
              <a:t>. </a:t>
            </a:r>
            <a:r>
              <a:rPr lang="es-ES" sz="2200" dirty="0" err="1">
                <a:latin typeface="Arial Narrow" panose="020B0606020202030204" pitchFamily="34" charset="0"/>
              </a:rPr>
              <a:t>String</a:t>
            </a:r>
            <a:r>
              <a:rPr lang="es-ES" sz="2200" dirty="0">
                <a:latin typeface="Arial Narrow" panose="020B0606020202030204" pitchFamily="34" charset="0"/>
              </a:rPr>
              <a:t>. Consultable.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Horario de apertura</a:t>
            </a:r>
            <a:r>
              <a:rPr lang="es-ES" sz="2200" dirty="0">
                <a:latin typeface="Arial Narrow" panose="020B0606020202030204" pitchFamily="34" charset="0"/>
              </a:rPr>
              <a:t>: </a:t>
            </a:r>
            <a:r>
              <a:rPr lang="es-ES" sz="2200" dirty="0" err="1">
                <a:latin typeface="Arial Narrow" panose="020B0606020202030204" pitchFamily="34" charset="0"/>
              </a:rPr>
              <a:t>LocalTime</a:t>
            </a:r>
            <a:r>
              <a:rPr lang="es-ES" sz="2200" dirty="0">
                <a:latin typeface="Arial Narrow" panose="020B0606020202030204" pitchFamily="34" charset="0"/>
              </a:rPr>
              <a:t>. Consultable y modificable.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Horario de cierre</a:t>
            </a:r>
            <a:r>
              <a:rPr lang="es-ES" sz="2200" dirty="0">
                <a:latin typeface="Arial Narrow" panose="020B0606020202030204" pitchFamily="34" charset="0"/>
              </a:rPr>
              <a:t>: </a:t>
            </a:r>
            <a:r>
              <a:rPr lang="es-ES" sz="2200" dirty="0" err="1">
                <a:latin typeface="Arial Narrow" panose="020B0606020202030204" pitchFamily="34" charset="0"/>
              </a:rPr>
              <a:t>LocalTime</a:t>
            </a:r>
            <a:r>
              <a:rPr lang="es-ES" sz="2200" dirty="0">
                <a:latin typeface="Arial Narrow" panose="020B0606020202030204" pitchFamily="34" charset="0"/>
              </a:rPr>
              <a:t>. Consultable y modificable.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Animales</a:t>
            </a:r>
            <a:r>
              <a:rPr lang="es-ES" sz="2200" dirty="0">
                <a:latin typeface="Arial Narrow" panose="020B0606020202030204" pitchFamily="34" charset="0"/>
              </a:rPr>
              <a:t>: </a:t>
            </a:r>
            <a:r>
              <a:rPr lang="es-ES" sz="2200" dirty="0" err="1">
                <a:latin typeface="Arial Narrow" panose="020B0606020202030204" pitchFamily="34" charset="0"/>
              </a:rPr>
              <a:t>List</a:t>
            </a:r>
            <a:r>
              <a:rPr lang="es-ES" sz="2200" dirty="0">
                <a:latin typeface="Arial Narrow" panose="020B0606020202030204" pitchFamily="34" charset="0"/>
              </a:rPr>
              <a:t>&lt;Animal&gt;. Consultable y modificable.</a:t>
            </a:r>
            <a:endParaRPr lang="es-ES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8F2246-37FC-2303-4465-83C98A2C0D1E}"/>
              </a:ext>
            </a:extLst>
          </p:cNvPr>
          <p:cNvSpPr txBox="1"/>
          <p:nvPr/>
        </p:nvSpPr>
        <p:spPr>
          <a:xfrm>
            <a:off x="240060" y="5404552"/>
            <a:ext cx="823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2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Métodos consultores y modificadores:</a:t>
            </a:r>
          </a:p>
          <a:p>
            <a:pPr marL="174625" indent="-174625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s-ES" sz="2200" dirty="0">
                <a:latin typeface="Arial Narrow" panose="020B0606020202030204" pitchFamily="34" charset="0"/>
              </a:rPr>
              <a:t>Según se indica en la propiedad (</a:t>
            </a:r>
            <a:r>
              <a:rPr lang="es-ES" sz="2200" i="1" dirty="0">
                <a:latin typeface="Arial Narrow" panose="020B0606020202030204" pitchFamily="34" charset="0"/>
              </a:rPr>
              <a:t>consultable y/o modificable</a:t>
            </a:r>
            <a:r>
              <a:rPr lang="es-ES" sz="22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09F9F-C01B-0E6E-FD29-F0BB5A3E5E74}"/>
              </a:ext>
            </a:extLst>
          </p:cNvPr>
          <p:cNvSpPr txBox="1"/>
          <p:nvPr/>
        </p:nvSpPr>
        <p:spPr>
          <a:xfrm>
            <a:off x="240060" y="3592863"/>
            <a:ext cx="8237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Métodos Constructores:</a:t>
            </a:r>
          </a:p>
          <a:p>
            <a:pPr marL="185738" indent="-185738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Constructor_1</a:t>
            </a:r>
            <a:r>
              <a:rPr lang="es-ES" sz="2200" dirty="0">
                <a:latin typeface="Arial Narrow" panose="020B0606020202030204" pitchFamily="34" charset="0"/>
              </a:rPr>
              <a:t>:  Debe tener un parámetro por cada propiedad básica.</a:t>
            </a:r>
          </a:p>
          <a:p>
            <a:pPr marL="185738" indent="-185738" algn="just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Constructor_2</a:t>
            </a:r>
            <a:r>
              <a:rPr lang="es-ES" sz="2200" dirty="0">
                <a:latin typeface="Arial Narrow" panose="020B0606020202030204" pitchFamily="34" charset="0"/>
              </a:rPr>
              <a:t>: Únicamente tendrá como parámetros el nombre, el horario de apertura y horario de cierre. La propiedad animales se inicializa con una lista vacía (</a:t>
            </a:r>
            <a:r>
              <a:rPr lang="es-ES" sz="2200" i="1" dirty="0">
                <a:latin typeface="Arial Narrow" panose="020B0606020202030204" pitchFamily="34" charset="0"/>
              </a:rPr>
              <a:t>usar new </a:t>
            </a:r>
            <a:r>
              <a:rPr lang="es-ES" sz="2200" i="1" dirty="0" err="1">
                <a:latin typeface="Arial Narrow" panose="020B0606020202030204" pitchFamily="34" charset="0"/>
              </a:rPr>
              <a:t>ArrayList</a:t>
            </a:r>
            <a:r>
              <a:rPr lang="es-ES" sz="2200" i="1" dirty="0">
                <a:latin typeface="Arial Narrow" panose="020B0606020202030204" pitchFamily="34" charset="0"/>
              </a:rPr>
              <a:t>&lt;Animal&gt;() o new </a:t>
            </a:r>
            <a:r>
              <a:rPr lang="es-ES" sz="2200" i="1" dirty="0" err="1">
                <a:latin typeface="Arial Narrow" panose="020B0606020202030204" pitchFamily="34" charset="0"/>
              </a:rPr>
              <a:t>LinkedList</a:t>
            </a:r>
            <a:r>
              <a:rPr lang="es-ES" sz="2200" i="1" dirty="0">
                <a:latin typeface="Arial Narrow" panose="020B0606020202030204" pitchFamily="34" charset="0"/>
              </a:rPr>
              <a:t>&lt;Animal&gt;()</a:t>
            </a:r>
            <a:r>
              <a:rPr lang="es-ES" sz="2200" dirty="0">
                <a:latin typeface="Arial Narrow" panose="020B0606020202030204" pitchFamily="34" charset="0"/>
              </a:rPr>
              <a:t>)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7811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C191-F487-C82B-277E-F058B0AA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D71E254-99BB-9C29-8B24-8A56F68C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680800" cy="621577"/>
          </a:xfrm>
        </p:spPr>
        <p:txBody>
          <a:bodyPr/>
          <a:lstStyle/>
          <a:p>
            <a:r>
              <a:rPr lang="es-ES" dirty="0"/>
              <a:t>Creación de una clase contenedora</a:t>
            </a:r>
            <a:endParaRPr lang="es-ES" sz="2400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41188E5-1A2D-1673-FD0D-893F8EED6C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0060" y="904782"/>
            <a:ext cx="8663880" cy="54649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Ejercicio de implementación del tipo Zoo.</a:t>
            </a:r>
          </a:p>
          <a:p>
            <a:pPr marL="0" indent="0" algn="just">
              <a:buNone/>
            </a:pPr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7195EC0-33ED-A977-5203-9522C009AE1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5C070B2-6E7A-9459-67A2-92C94D187823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61C2E9E5-85FD-CB05-468F-0BB1133E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29553-9673-72E4-D254-84E9A00A9D07}"/>
              </a:ext>
            </a:extLst>
          </p:cNvPr>
          <p:cNvSpPr txBox="1"/>
          <p:nvPr/>
        </p:nvSpPr>
        <p:spPr>
          <a:xfrm>
            <a:off x="240060" y="1478501"/>
            <a:ext cx="742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s-ES" sz="22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Criterio de igualdad: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dos zoos son iguales si tienen el mismo nombre</a:t>
            </a: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3462A-BF74-C70B-D5F3-A0FAB1F02395}"/>
              </a:ext>
            </a:extLst>
          </p:cNvPr>
          <p:cNvSpPr txBox="1"/>
          <p:nvPr/>
        </p:nvSpPr>
        <p:spPr>
          <a:xfrm>
            <a:off x="240060" y="2383984"/>
            <a:ext cx="74282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Clr>
                <a:schemeClr val="tx1"/>
              </a:buClr>
            </a:pPr>
            <a:r>
              <a:rPr lang="es-ES" sz="22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Representación textual:</a:t>
            </a:r>
          </a:p>
          <a:p>
            <a:pPr marL="174625" indent="-174625" algn="just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Todas las propiedades del tipo, salvo que en lugar de la lista de animales se visualiza el número de animales </a:t>
            </a:r>
            <a:r>
              <a:rPr lang="es-E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 contiene dicha lista. 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Genéralo automáticamente y modificar el final para que en lugar del atributo </a:t>
            </a:r>
            <a:r>
              <a:rPr lang="es-E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animales</a:t>
            </a: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, se visualice </a:t>
            </a:r>
            <a:r>
              <a:rPr lang="es-ES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animales.size</a:t>
            </a:r>
            <a:r>
              <a:rPr lang="es-E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916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342242-E6E5-4CF4-BE56-5D708167FCF4}"/>
              </a:ext>
            </a:extLst>
          </p:cNvPr>
          <p:cNvSpPr txBox="1"/>
          <p:nvPr/>
        </p:nvSpPr>
        <p:spPr>
          <a:xfrm>
            <a:off x="347584" y="1143000"/>
            <a:ext cx="862170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Métodos</a:t>
            </a:r>
            <a:r>
              <a:rPr lang="es-ES" sz="2400" dirty="0">
                <a:latin typeface="Arial Narrow" panose="020B0606020202030204" pitchFamily="34" charset="0"/>
              </a:rPr>
              <a:t> de la Interfaz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Collection</a:t>
            </a:r>
            <a:r>
              <a:rPr lang="es-ES" sz="2400" dirty="0">
                <a:latin typeface="Arial Narrow" panose="020B0606020202030204" pitchFamily="34" charset="0"/>
              </a:rPr>
              <a:t>:</a:t>
            </a:r>
          </a:p>
          <a:p>
            <a:pPr algn="just"/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Nomenclaturas</a:t>
            </a:r>
            <a:r>
              <a:rPr lang="es-ES" sz="2400" dirty="0">
                <a:latin typeface="Arial Narrow" panose="020B0606020202030204" pitchFamily="34" charset="0"/>
              </a:rPr>
              <a:t> que aparecen a continuación: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: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de los objetos(por ejemplo: </a:t>
            </a:r>
            <a:r>
              <a:rPr lang="es-ES" sz="2400" i="1" dirty="0">
                <a:latin typeface="Arial Narrow" panose="020B0606020202030204" pitchFamily="34" charset="0"/>
              </a:rPr>
              <a:t>Vuelo, Animal, Persona, Canción</a:t>
            </a:r>
            <a:r>
              <a:rPr lang="es-ES" sz="2400" dirty="0">
                <a:latin typeface="Arial Narrow" panose="020B0606020202030204" pitchFamily="34" charset="0"/>
              </a:rPr>
              <a:t>, </a:t>
            </a:r>
            <a:r>
              <a:rPr lang="es-ES" sz="2400" dirty="0" err="1">
                <a:latin typeface="Arial Narrow" panose="020B0606020202030204" pitchFamily="34" charset="0"/>
              </a:rPr>
              <a:t>etc</a:t>
            </a:r>
            <a:r>
              <a:rPr lang="es-ES" sz="2400" dirty="0">
                <a:latin typeface="Arial Narrow" panose="020B060602020203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: Un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objeto</a:t>
            </a:r>
            <a:r>
              <a:rPr lang="es-ES" sz="2400" dirty="0">
                <a:latin typeface="Arial Narrow" panose="020B0606020202030204" pitchFamily="34" charset="0"/>
              </a:rPr>
              <a:t> ya creado del tipo E (Por ejemplo: un tren, un evento, un libro, una canción, </a:t>
            </a:r>
            <a:r>
              <a:rPr lang="es-ES" sz="2400" dirty="0" err="1">
                <a:latin typeface="Arial Narrow" panose="020B0606020202030204" pitchFamily="34" charset="0"/>
              </a:rPr>
              <a:t>etc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</a:t>
            </a:r>
            <a:r>
              <a:rPr lang="es-ES" sz="2400" dirty="0">
                <a:latin typeface="Arial Narrow" panose="020B0606020202030204" pitchFamily="34" charset="0"/>
              </a:rPr>
              <a:t>: una colección de objetos. Si aparece como tipo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“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?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”</a:t>
            </a:r>
            <a:r>
              <a:rPr lang="es-ES" sz="2400" dirty="0">
                <a:latin typeface="Arial Narrow" panose="020B0606020202030204" pitchFamily="34" charset="0"/>
              </a:rPr>
              <a:t> (símbolo comodín) indica que los objetos son del mismo tipo de la colección que invoca al método (de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</a:t>
            </a:r>
            <a:r>
              <a:rPr lang="es-ES" sz="2400" dirty="0">
                <a:latin typeface="Arial Narrow" panose="020B0606020202030204" pitchFamily="34" charset="0"/>
              </a:rPr>
              <a:t>) o un subtipo suyo. </a:t>
            </a:r>
          </a:p>
          <a:p>
            <a:pPr marL="358775" lvl="1" algn="just"/>
            <a:r>
              <a:rPr lang="es-ES" sz="2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Por ejemplo</a:t>
            </a:r>
            <a:r>
              <a:rPr lang="es-ES" sz="2400" dirty="0">
                <a:latin typeface="Arial Narrow" panose="020B0606020202030204" pitchFamily="34" charset="0"/>
              </a:rPr>
              <a:t>, a una </a:t>
            </a:r>
            <a:r>
              <a:rPr lang="es-E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Collección</a:t>
            </a:r>
            <a:r>
              <a:rPr lang="es-ES" sz="2400" dirty="0">
                <a:latin typeface="Arial Narrow" panose="020B0606020202030204" pitchFamily="34" charset="0"/>
              </a:rPr>
              <a:t> de objetos Persona le podemos añadir otra colección de tipo Estudiante, siempre que se haya definido Estudiante como subtipo de Persona.</a:t>
            </a:r>
          </a:p>
          <a:p>
            <a:pPr marL="358775" lvl="1" algn="just">
              <a:spcBef>
                <a:spcPts val="600"/>
              </a:spcBef>
            </a:pPr>
            <a:r>
              <a:rPr lang="es-E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Estudiante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{..</a:t>
            </a:r>
          </a:p>
          <a:p>
            <a:pPr algn="just"/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2F8C37D-BA84-C473-1E1F-80F4EC630E5C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B50CBCF-A0CF-5B52-67AE-AB457C38A57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33231015-4CCB-A8E7-D9A0-27FB933AF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0178D74F-C9AB-5CF0-AA0A-62029538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8969"/>
            <a:ext cx="7499176" cy="621577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Collection</a:t>
            </a:r>
            <a:r>
              <a:rPr lang="es-ES" dirty="0"/>
              <a:t> (métodos)</a:t>
            </a:r>
          </a:p>
        </p:txBody>
      </p:sp>
    </p:spTree>
    <p:extLst>
      <p:ext uri="{BB962C8B-B14F-4D97-AF65-F5344CB8AC3E}">
        <p14:creationId xmlns:p14="http://schemas.microsoft.com/office/powerpoint/2010/main" val="343218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15331</TotalTime>
  <Words>2180</Words>
  <Application>Microsoft Office PowerPoint</Application>
  <PresentationFormat>Presentación en pantalla (4:3)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Albertus</vt:lpstr>
      <vt:lpstr>Arial</vt:lpstr>
      <vt:lpstr>Arial Narrow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Colecciones y Mapas List, Set, SortedSet y Map</vt:lpstr>
      <vt:lpstr>Tipos Contenedores</vt:lpstr>
      <vt:lpstr>Tipos Contenedores</vt:lpstr>
      <vt:lpstr>Introducción a Collection</vt:lpstr>
      <vt:lpstr>Introducción a Collection</vt:lpstr>
      <vt:lpstr>Introducción a Collection (métodos)</vt:lpstr>
      <vt:lpstr>Creación de una clase contenedora</vt:lpstr>
      <vt:lpstr>Creación de una clase contenedora</vt:lpstr>
      <vt:lpstr>Introducción a Collection (métodos)</vt:lpstr>
      <vt:lpstr>Introducción a Collection (métodos)</vt:lpstr>
      <vt:lpstr>Introducción a Collection (métodos)</vt:lpstr>
      <vt:lpstr>Introducción a Collection (métodos)</vt:lpstr>
      <vt:lpstr>Introducción a Collection</vt:lpstr>
      <vt:lpstr>Tipo List (Definición y Construcción)</vt:lpstr>
      <vt:lpstr>Tipo List (Definición y Construcción)</vt:lpstr>
      <vt:lpstr>Tipo List (métodos específicos)</vt:lpstr>
      <vt:lpstr>Tipo List (métodos específicos)</vt:lpstr>
      <vt:lpstr>Tipo List (métodos específicos)</vt:lpstr>
      <vt:lpstr>Tipo Collection (recorrido)</vt:lpstr>
      <vt:lpstr>Ejercicio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UD02 - Elementos básicos del lenguaje Java</dc:title>
  <dc:subject>Fundamentos de programación</dc:subject>
  <dc:creator>Fermín Cruz Mata</dc:creator>
  <cp:lastModifiedBy>ALFONSO MARIA DE BENGOA DIAZ</cp:lastModifiedBy>
  <cp:revision>271</cp:revision>
  <dcterms:created xsi:type="dcterms:W3CDTF">2010-07-19T12:10:53Z</dcterms:created>
  <dcterms:modified xsi:type="dcterms:W3CDTF">2024-02-20T14:30:51Z</dcterms:modified>
  <cp:contentStatus>Versión 1.0.3</cp:contentStatus>
</cp:coreProperties>
</file>