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72" r:id="rId5"/>
    <p:sldId id="261" r:id="rId6"/>
    <p:sldId id="271" r:id="rId7"/>
    <p:sldId id="268" r:id="rId8"/>
    <p:sldId id="269" r:id="rId9"/>
    <p:sldId id="262" r:id="rId10"/>
    <p:sldId id="264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93" autoAdjust="0"/>
  </p:normalViewPr>
  <p:slideViewPr>
    <p:cSldViewPr snapToGrid="0" snapToObjects="1">
      <p:cViewPr varScale="1">
        <p:scale>
          <a:sx n="64" d="100"/>
          <a:sy n="64" d="100"/>
        </p:scale>
        <p:origin x="-2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883-54D8-CE4F-B25E-85697DC78400}" type="datetimeFigureOut">
              <a:rPr lang="en-US" smtClean="0"/>
              <a:t>2014-04-16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E142-AFDC-AE47-9FD3-50F8F607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 the students, from the students"</a:t>
            </a:r>
          </a:p>
          <a:p>
            <a:r>
              <a:rPr lang="en-US" dirty="0" smtClean="0"/>
              <a:t>To create a web-based application</a:t>
            </a:r>
          </a:p>
          <a:p>
            <a:r>
              <a:rPr lang="en-US" dirty="0" smtClean="0"/>
              <a:t>Student can interact with instructor without bring any additional device</a:t>
            </a:r>
          </a:p>
          <a:p>
            <a:r>
              <a:rPr lang="en-US" dirty="0" smtClean="0"/>
              <a:t>Student also can review the in class activities after class </a:t>
            </a:r>
          </a:p>
          <a:p>
            <a:r>
              <a:rPr lang="en-US" dirty="0" smtClean="0"/>
              <a:t>Decrease the distance between student’s thought and instructor’s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main modules: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mtClean="0"/>
              <a:t>Basic Hardware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Courses and Student Accounts</a:t>
            </a:r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Courses and Student Accounts</a:t>
            </a:r>
          </a:p>
          <a:p>
            <a:r>
              <a:rPr lang="en-US" dirty="0" smtClean="0"/>
              <a:t>Create Assessments</a:t>
            </a:r>
          </a:p>
          <a:p>
            <a:r>
              <a:rPr lang="en-US" dirty="0" smtClean="0"/>
              <a:t>Add Short Answer and Multiple Choice questions</a:t>
            </a:r>
          </a:p>
          <a:p>
            <a:r>
              <a:rPr lang="en-US" dirty="0" smtClean="0"/>
              <a:t>Update question status</a:t>
            </a:r>
          </a:p>
          <a:p>
            <a:r>
              <a:rPr lang="en-US" dirty="0" smtClean="0"/>
              <a:t>Collect and analysis students’ answer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8E142-AFDC-AE47-9FD3-50F8F6079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E090EFF-37B5-024C-AB3F-FAC6BB2F278A}" type="datetimeFigureOut">
              <a:rPr lang="en-US" smtClean="0"/>
              <a:pPr/>
              <a:t>2014-04-16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CE186A8-1EE1-8542-BDA3-0885D92A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583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InPress</a:t>
            </a:r>
            <a:r>
              <a:rPr lang="en-US" sz="7200" dirty="0" smtClean="0"/>
              <a:t>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180" y="5660190"/>
            <a:ext cx="7237662" cy="1752600"/>
          </a:xfrm>
        </p:spPr>
        <p:txBody>
          <a:bodyPr/>
          <a:lstStyle/>
          <a:p>
            <a:r>
              <a:rPr lang="en-US" dirty="0" smtClean="0"/>
              <a:t>McMaster University Computing and Software Department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079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Abdul </a:t>
            </a:r>
            <a:r>
              <a:rPr lang="en-US" altLang="zh-CN" dirty="0" err="1" smtClean="0"/>
              <a:t>Hadi</a:t>
            </a:r>
            <a:r>
              <a:rPr lang="en-US" altLang="zh-CN" dirty="0" smtClean="0"/>
              <a:t> Muhammad</a:t>
            </a:r>
          </a:p>
          <a:p>
            <a:r>
              <a:rPr lang="en-US" altLang="zh-CN" dirty="0" smtClean="0"/>
              <a:t>Wenbo Liu</a:t>
            </a:r>
          </a:p>
          <a:p>
            <a:r>
              <a:rPr lang="en-US" altLang="zh-CN" dirty="0" smtClean="0"/>
              <a:t>Justin </a:t>
            </a:r>
            <a:r>
              <a:rPr lang="en-US" altLang="zh-CN" dirty="0" err="1" smtClean="0"/>
              <a:t>Kan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412884"/>
            <a:ext cx="4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 Science 4ZP6 Capstone Project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9979" y="1352888"/>
            <a:ext cx="6096000" cy="3657599"/>
          </a:xfrm>
        </p:spPr>
        <p:txBody>
          <a:bodyPr/>
          <a:lstStyle/>
          <a:p>
            <a:r>
              <a:rPr lang="en-US" dirty="0" smtClean="0"/>
              <a:t>Portability for different environment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/>
              <a:t>Installation </a:t>
            </a:r>
            <a:r>
              <a:rPr lang="en-US" dirty="0" smtClean="0"/>
              <a:t>kit</a:t>
            </a:r>
          </a:p>
          <a:p>
            <a:r>
              <a:rPr lang="en-US" dirty="0" smtClean="0"/>
              <a:t>Localization</a:t>
            </a:r>
          </a:p>
          <a:p>
            <a:pPr marL="18288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30" y="848104"/>
            <a:ext cx="6214444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6823" y="1838158"/>
            <a:ext cx="4827177" cy="32418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500" dirty="0" smtClean="0"/>
              <a:t>Lack</a:t>
            </a:r>
            <a:r>
              <a:rPr lang="zh-CN" altLang="en-US" sz="4500" dirty="0" smtClean="0"/>
              <a:t> </a:t>
            </a:r>
            <a:r>
              <a:rPr lang="en-CA" altLang="zh-CN" sz="4500" dirty="0" smtClean="0"/>
              <a:t>of interaction between Instructors and Students</a:t>
            </a:r>
          </a:p>
          <a:p>
            <a:endParaRPr lang="en-US" altLang="zh-CN" sz="4500" dirty="0" smtClean="0"/>
          </a:p>
          <a:p>
            <a:r>
              <a:rPr lang="en-US" sz="4500" dirty="0" smtClean="0"/>
              <a:t>Learning Pitfalls</a:t>
            </a:r>
          </a:p>
          <a:p>
            <a:endParaRPr lang="en-US" sz="4500" dirty="0"/>
          </a:p>
          <a:p>
            <a:r>
              <a:rPr lang="en-US" sz="4500" dirty="0" smtClean="0"/>
              <a:t>Hardware Constraints</a:t>
            </a:r>
          </a:p>
          <a:p>
            <a:endParaRPr lang="en-US" sz="4500" dirty="0" smtClean="0"/>
          </a:p>
          <a:p>
            <a:r>
              <a:rPr lang="en-US" sz="4500" dirty="0" smtClean="0"/>
              <a:t>Communication barriers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082" y="228601"/>
            <a:ext cx="7543800" cy="914400"/>
          </a:xfrm>
        </p:spPr>
        <p:txBody>
          <a:bodyPr/>
          <a:lstStyle/>
          <a:p>
            <a:r>
              <a:rPr lang="en-US" altLang="zh-CN" dirty="0" smtClean="0"/>
              <a:t>The Problem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363"/>
            <a:ext cx="4179455" cy="2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15" y="1703951"/>
            <a:ext cx="4350634" cy="458137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Web-Based Application (Compatible on most internet enabled devices)</a:t>
            </a:r>
          </a:p>
          <a:p>
            <a:endParaRPr lang="en-US" sz="2800" dirty="0" smtClean="0"/>
          </a:p>
          <a:p>
            <a:r>
              <a:rPr lang="en-US" sz="2800" dirty="0" smtClean="0"/>
              <a:t>Real-time interaction and feedback from students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physical hardware required</a:t>
            </a:r>
          </a:p>
          <a:p>
            <a:endParaRPr lang="en-US" sz="2800" dirty="0" smtClean="0"/>
          </a:p>
          <a:p>
            <a:r>
              <a:rPr lang="en-US" sz="2800" dirty="0" smtClean="0"/>
              <a:t>Open Source (Free!)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00" y="3745477"/>
            <a:ext cx="4845999" cy="31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3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2398" y="1202619"/>
            <a:ext cx="7855500" cy="5255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</a:t>
            </a:r>
            <a:r>
              <a:rPr lang="en-US" dirty="0"/>
              <a:t>main modules:</a:t>
            </a:r>
          </a:p>
          <a:p>
            <a:r>
              <a:rPr lang="en-US" dirty="0"/>
              <a:t>Instructor</a:t>
            </a:r>
          </a:p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Technology Used 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Django</a:t>
            </a:r>
            <a:endParaRPr lang="en-US" dirty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/AJAX</a:t>
            </a:r>
          </a:p>
          <a:p>
            <a:pPr lvl="1"/>
            <a:r>
              <a:rPr lang="en-US" dirty="0" err="1" smtClean="0"/>
              <a:t>PostgresSQL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Server Used </a:t>
            </a:r>
          </a:p>
          <a:p>
            <a:endParaRPr lang="en-US" dirty="0" smtClean="0"/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98" y="111794"/>
            <a:ext cx="7543800" cy="9144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13174" b="13174"/>
          <a:stretch>
            <a:fillRect/>
          </a:stretch>
        </p:blipFill>
        <p:spPr>
          <a:xfrm>
            <a:off x="4105275" y="1279525"/>
            <a:ext cx="4727575" cy="5222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247" y="228601"/>
            <a:ext cx="7543800" cy="914400"/>
          </a:xfrm>
        </p:spPr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31415" y="3354824"/>
            <a:ext cx="3692520" cy="369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Create Questions in seconds</a:t>
            </a:r>
          </a:p>
          <a:p>
            <a:endParaRPr lang="en-US" sz="2800" dirty="0" smtClean="0"/>
          </a:p>
          <a:p>
            <a:r>
              <a:rPr lang="en-US" sz="2800" dirty="0" smtClean="0"/>
              <a:t>LaTex Supported</a:t>
            </a:r>
          </a:p>
          <a:p>
            <a:endParaRPr lang="en-US" sz="2800" dirty="0"/>
          </a:p>
          <a:p>
            <a:r>
              <a:rPr lang="en-US" sz="2800" dirty="0" smtClean="0"/>
              <a:t>Real-Time Data Analysis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867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247" y="228601"/>
            <a:ext cx="7543800" cy="914400"/>
          </a:xfrm>
        </p:spPr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88038"/>
              </p:ext>
            </p:extLst>
          </p:nvPr>
        </p:nvGraphicFramePr>
        <p:xfrm>
          <a:off x="6824287" y="3863152"/>
          <a:ext cx="2123058" cy="2377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305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AssessmentData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QuestionNo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QuestionData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ChoiceA</a:t>
                      </a:r>
                      <a:r>
                        <a:rPr lang="en-US" dirty="0" smtClean="0"/>
                        <a:t>…</a:t>
                      </a:r>
                      <a:r>
                        <a:rPr lang="en-US" dirty="0" err="1" smtClean="0"/>
                        <a:t>ChoiceE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QuestionType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QuestionAnswer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06842"/>
              </p:ext>
            </p:extLst>
          </p:nvPr>
        </p:nvGraphicFramePr>
        <p:xfrm>
          <a:off x="4384275" y="4351214"/>
          <a:ext cx="151570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708"/>
              </a:tblGrid>
              <a:tr h="601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Assessment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dirty="0" err="1" smtClean="0"/>
                        <a:t>PostDate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Post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5476"/>
              </p:ext>
            </p:extLst>
          </p:nvPr>
        </p:nvGraphicFramePr>
        <p:xfrm>
          <a:off x="2370704" y="4488374"/>
          <a:ext cx="1061138" cy="15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138"/>
              </a:tblGrid>
              <a:tr h="54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058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dirty="0" smtClean="0"/>
                        <a:t>Code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61910"/>
              </p:ext>
            </p:extLst>
          </p:nvPr>
        </p:nvGraphicFramePr>
        <p:xfrm>
          <a:off x="7316736" y="1689406"/>
          <a:ext cx="1136622" cy="15544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6622"/>
              </a:tblGrid>
              <a:tr h="601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Answer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>
            <a:endCxn id="12" idx="0"/>
          </p:cNvCxnSpPr>
          <p:nvPr/>
        </p:nvCxnSpPr>
        <p:spPr>
          <a:xfrm>
            <a:off x="7885082" y="3243885"/>
            <a:ext cx="734" cy="619267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899983" y="5265614"/>
            <a:ext cx="924304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1"/>
          </p:cNvCxnSpPr>
          <p:nvPr/>
        </p:nvCxnSpPr>
        <p:spPr>
          <a:xfrm flipH="1">
            <a:off x="3431842" y="5265614"/>
            <a:ext cx="952433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16236"/>
              </p:ext>
            </p:extLst>
          </p:nvPr>
        </p:nvGraphicFramePr>
        <p:xfrm>
          <a:off x="2181312" y="1689406"/>
          <a:ext cx="1439922" cy="1420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9922"/>
              </a:tblGrid>
              <a:tr h="54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Enrollment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0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2959"/>
              </p:ext>
            </p:extLst>
          </p:nvPr>
        </p:nvGraphicFramePr>
        <p:xfrm>
          <a:off x="345850" y="1739983"/>
          <a:ext cx="1140085" cy="14206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0085"/>
              </a:tblGrid>
              <a:tr h="546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8058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Connector 58"/>
          <p:cNvCxnSpPr>
            <a:stCxn id="57" idx="2"/>
            <a:endCxn id="14" idx="0"/>
          </p:cNvCxnSpPr>
          <p:nvPr/>
        </p:nvCxnSpPr>
        <p:spPr>
          <a:xfrm>
            <a:off x="2901273" y="3110066"/>
            <a:ext cx="0" cy="1378308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3"/>
          </p:cNvCxnSpPr>
          <p:nvPr/>
        </p:nvCxnSpPr>
        <p:spPr>
          <a:xfrm>
            <a:off x="3621234" y="2399736"/>
            <a:ext cx="3695502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7" idx="1"/>
          </p:cNvCxnSpPr>
          <p:nvPr/>
        </p:nvCxnSpPr>
        <p:spPr>
          <a:xfrm flipH="1">
            <a:off x="1485936" y="2399736"/>
            <a:ext cx="695376" cy="0"/>
          </a:xfrm>
          <a:prstGeom prst="line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2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9398" y="698801"/>
            <a:ext cx="6935423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Visit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course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page</a:t>
            </a:r>
          </a:p>
          <a:p>
            <a:r>
              <a:rPr lang="en-US" sz="2400" dirty="0" smtClean="0"/>
              <a:t>Answer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questions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classmates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together</a:t>
            </a:r>
            <a:endParaRPr lang="en-US" sz="2400" dirty="0" smtClean="0"/>
          </a:p>
          <a:p>
            <a:r>
              <a:rPr lang="en-US" sz="2400" dirty="0" smtClean="0"/>
              <a:t>Review questions and answers after class</a:t>
            </a:r>
          </a:p>
          <a:p>
            <a:r>
              <a:rPr lang="en-US" sz="2400" dirty="0" smtClean="0"/>
              <a:t>Student data structure</a:t>
            </a:r>
          </a:p>
          <a:p>
            <a:pPr lvl="1"/>
            <a:r>
              <a:rPr lang="en-US" sz="2200" dirty="0" smtClean="0"/>
              <a:t>Student number</a:t>
            </a:r>
          </a:p>
          <a:p>
            <a:pPr lvl="1"/>
            <a:r>
              <a:rPr lang="en-US" sz="2200" dirty="0" smtClean="0"/>
              <a:t>Student answer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223" y="114969"/>
            <a:ext cx="7543800" cy="914400"/>
          </a:xfrm>
        </p:spPr>
        <p:txBody>
          <a:bodyPr/>
          <a:lstStyle/>
          <a:p>
            <a:r>
              <a:rPr lang="en-US" dirty="0" smtClean="0"/>
              <a:t>Student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23" y="4280568"/>
            <a:ext cx="4197117" cy="2161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489" y="4280568"/>
            <a:ext cx="3178666" cy="21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573" y="1108392"/>
            <a:ext cx="6096000" cy="3657599"/>
          </a:xfrm>
        </p:spPr>
        <p:txBody>
          <a:bodyPr/>
          <a:lstStyle/>
          <a:p>
            <a:r>
              <a:rPr lang="en-US" dirty="0" smtClean="0"/>
              <a:t>Student’s answer will be keeping update</a:t>
            </a:r>
          </a:p>
          <a:p>
            <a:r>
              <a:rPr lang="en-US" dirty="0" smtClean="0"/>
              <a:t>Instructor can see the answer summary </a:t>
            </a:r>
          </a:p>
          <a:p>
            <a:pPr lvl="1"/>
            <a:r>
              <a:rPr lang="en-US" dirty="0" smtClean="0"/>
              <a:t>How many answered</a:t>
            </a:r>
          </a:p>
          <a:p>
            <a:pPr lvl="1"/>
            <a:r>
              <a:rPr lang="en-US" dirty="0" smtClean="0"/>
              <a:t>Which answer been most answered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573" y="248356"/>
            <a:ext cx="7543800" cy="914400"/>
          </a:xfrm>
        </p:spPr>
        <p:txBody>
          <a:bodyPr/>
          <a:lstStyle/>
          <a:p>
            <a:r>
              <a:rPr lang="en-US" dirty="0" smtClean="0"/>
              <a:t>Student Answer Analysis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22" y="111794"/>
            <a:ext cx="1660040" cy="917575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286000" y="8382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First Field Test</a:t>
            </a:r>
          </a:p>
          <a:p>
            <a:r>
              <a:rPr lang="en-US" smtClean="0"/>
              <a:t>Investigation &amp; Results</a:t>
            </a:r>
          </a:p>
          <a:p>
            <a:r>
              <a:rPr lang="en-US" smtClean="0"/>
              <a:t>Second Field Test </a:t>
            </a:r>
          </a:p>
          <a:p>
            <a:r>
              <a:rPr lang="en-US" smtClean="0"/>
              <a:t>Short Video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281</TotalTime>
  <Words>363</Words>
  <Application>Microsoft Macintosh PowerPoint</Application>
  <PresentationFormat>On-screen Show (4:3)</PresentationFormat>
  <Paragraphs>143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Elemental</vt:lpstr>
      <vt:lpstr>InPress </vt:lpstr>
      <vt:lpstr>The Problem </vt:lpstr>
      <vt:lpstr>The Solution</vt:lpstr>
      <vt:lpstr>Implementation</vt:lpstr>
      <vt:lpstr>Instructor</vt:lpstr>
      <vt:lpstr>Database Schema</vt:lpstr>
      <vt:lpstr>Student view</vt:lpstr>
      <vt:lpstr>Student Answer Analysis </vt:lpstr>
      <vt:lpstr>Field Test</vt:lpstr>
      <vt:lpstr>The Next Steps </vt:lpstr>
      <vt:lpstr>Conclusion</vt:lpstr>
      <vt:lpstr>Question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InPress </dc:title>
  <dc:creator>Liu Wenbo</dc:creator>
  <cp:lastModifiedBy>Abdul Hadi Muhammad</cp:lastModifiedBy>
  <cp:revision>33</cp:revision>
  <cp:lastPrinted>2014-04-16T00:26:27Z</cp:lastPrinted>
  <dcterms:created xsi:type="dcterms:W3CDTF">2014-04-15T18:00:33Z</dcterms:created>
  <dcterms:modified xsi:type="dcterms:W3CDTF">2014-04-16T04:07:18Z</dcterms:modified>
</cp:coreProperties>
</file>