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vi-VN"/>
              <a:t>Bấm để sửa kiểu tiêu đề Bản cái</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vi-VN"/>
              <a:t>Bấm biểu tượng để thêm hình ảnh</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18C79C5D-2A6F-F04D-97DA-BEF2467B64E4}"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vi-VN"/>
              <a:t>Bấm để sửa kiểu tiêu đề Bản cái</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8DFA1846-DA80-1C48-A609-854EA85C59AD}"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vi-VN"/>
              <a:t>Bấm để sửa kiểu tiêu đề Bản cái</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vi-VN"/>
              <a:t>Bấm để chỉnh sửa kiểu văn bản của Bản cái</a:t>
            </a:r>
          </a:p>
        </p:txBody>
      </p:sp>
      <p:sp>
        <p:nvSpPr>
          <p:cNvPr id="2" name="Date Placeholder 1"/>
          <p:cNvSpPr>
            <a:spLocks noGrp="1"/>
          </p:cNvSpPr>
          <p:nvPr>
            <p:ph type="dt" sz="half" idx="10"/>
          </p:nvPr>
        </p:nvSpPr>
        <p:spPr/>
        <p:txBody>
          <a:bodyPr/>
          <a:lstStyle/>
          <a:p>
            <a:fld id="{FBF54567-0DE4-3F47-BF90-CB84690072F9}" type="datetimeFigureOut">
              <a:rPr lang="en-US" dirty="0"/>
              <a:pPr/>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vi-VN"/>
              <a:t>Bấm để sửa kiểu tiêu đề Bản cái</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8DFA1846-DA80-1C48-A609-854EA85C59AD}" type="datetimeFigureOut">
              <a:rPr lang="en-US" dirty="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vi-VN"/>
              <a:t>Bấm để sửa kiểu tiêu đề Bản cái</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0DF5E60-9974-AC48-9591-99C2BB44B7CF}" type="datetimeFigureOut">
              <a:rPr lang="en-US" dirty="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vi-VN"/>
              <a:t>Bấm để sửa kiểu tiêu đề Bản cái</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vi-VN"/>
              <a:t>Bấm biểu tượng để thêm hình ảnh</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11/14/2021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vi-VN"/>
              <a:t>Bấm để sửa kiểu tiêu đề Bản cái</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11/14/2021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2C955C-95A7-4925-AACD-736E29D836FF}"/>
              </a:ext>
            </a:extLst>
          </p:cNvPr>
          <p:cNvSpPr>
            <a:spLocks noGrp="1"/>
          </p:cNvSpPr>
          <p:nvPr>
            <p:ph type="ctrTitle"/>
          </p:nvPr>
        </p:nvSpPr>
        <p:spPr/>
        <p:txBody>
          <a:bodyPr/>
          <a:lstStyle/>
          <a:p>
            <a:r>
              <a:rPr lang="en-GB" dirty="0"/>
              <a:t>GMV Optimization for the Brazilian E-commerce company</a:t>
            </a:r>
          </a:p>
        </p:txBody>
      </p:sp>
      <p:sp>
        <p:nvSpPr>
          <p:cNvPr id="3" name="Tiêu đề phụ 2">
            <a:extLst>
              <a:ext uri="{FF2B5EF4-FFF2-40B4-BE49-F238E27FC236}">
                <a16:creationId xmlns:a16="http://schemas.microsoft.com/office/drawing/2014/main" id="{0F9B1FF3-8845-405C-AD34-25A4EE8B26D4}"/>
              </a:ext>
            </a:extLst>
          </p:cNvPr>
          <p:cNvSpPr>
            <a:spLocks noGrp="1"/>
          </p:cNvSpPr>
          <p:nvPr>
            <p:ph type="subTitle" idx="1"/>
          </p:nvPr>
        </p:nvSpPr>
        <p:spPr/>
        <p:txBody>
          <a:bodyPr/>
          <a:lstStyle/>
          <a:p>
            <a:r>
              <a:rPr lang="en-GB" dirty="0"/>
              <a:t>Dinh Hong Ha – November 2021</a:t>
            </a:r>
          </a:p>
        </p:txBody>
      </p:sp>
    </p:spTree>
    <p:extLst>
      <p:ext uri="{BB962C8B-B14F-4D97-AF65-F5344CB8AC3E}">
        <p14:creationId xmlns:p14="http://schemas.microsoft.com/office/powerpoint/2010/main" val="77791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95A357D7-0A9B-4030-A62D-38954D5FE45A}"/>
              </a:ext>
            </a:extLst>
          </p:cNvPr>
          <p:cNvSpPr>
            <a:spLocks noGrp="1"/>
          </p:cNvSpPr>
          <p:nvPr>
            <p:ph type="title"/>
          </p:nvPr>
        </p:nvSpPr>
        <p:spPr>
          <a:xfrm>
            <a:off x="8164749" y="457201"/>
            <a:ext cx="3575737" cy="1332688"/>
          </a:xfrm>
        </p:spPr>
        <p:txBody>
          <a:bodyPr anchor="b">
            <a:normAutofit/>
          </a:bodyPr>
          <a:lstStyle/>
          <a:p>
            <a:pPr algn="ctr"/>
            <a:r>
              <a:rPr lang="en-GB" sz="3200">
                <a:solidFill>
                  <a:srgbClr val="FFFFFF"/>
                </a:solidFill>
              </a:rPr>
              <a:t>5. Customer Purchasing time:</a:t>
            </a:r>
          </a:p>
        </p:txBody>
      </p:sp>
      <p:pic>
        <p:nvPicPr>
          <p:cNvPr id="4" name="Picture 5">
            <a:extLst>
              <a:ext uri="{FF2B5EF4-FFF2-40B4-BE49-F238E27FC236}">
                <a16:creationId xmlns:a16="http://schemas.microsoft.com/office/drawing/2014/main" id="{4D3BB9B4-A855-4E64-B668-B2104F736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61" y="604140"/>
            <a:ext cx="6612856" cy="5290283"/>
          </a:xfrm>
          <a:prstGeom prst="roundRect">
            <a:avLst>
              <a:gd name="adj" fmla="val 3876"/>
            </a:avLst>
          </a:prstGeom>
          <a:ln>
            <a:solidFill>
              <a:schemeClr val="accent1"/>
            </a:solidFill>
          </a:ln>
          <a:effectLst/>
        </p:spPr>
      </p:pic>
      <p:sp>
        <p:nvSpPr>
          <p:cNvPr id="3" name="Chỗ dành sẵn cho Nội dung 2">
            <a:extLst>
              <a:ext uri="{FF2B5EF4-FFF2-40B4-BE49-F238E27FC236}">
                <a16:creationId xmlns:a16="http://schemas.microsoft.com/office/drawing/2014/main" id="{165191B9-1A2D-4B6B-92BE-FE56465E3DA8}"/>
              </a:ext>
            </a:extLst>
          </p:cNvPr>
          <p:cNvSpPr>
            <a:spLocks noGrp="1"/>
          </p:cNvSpPr>
          <p:nvPr>
            <p:ph idx="1"/>
          </p:nvPr>
        </p:nvSpPr>
        <p:spPr>
          <a:xfrm>
            <a:off x="8164749" y="2024743"/>
            <a:ext cx="3575737" cy="4016619"/>
          </a:xfrm>
        </p:spPr>
        <p:txBody>
          <a:bodyPr>
            <a:normAutofit/>
          </a:bodyPr>
          <a:lstStyle/>
          <a:p>
            <a:pPr marL="0" indent="0">
              <a:buNone/>
            </a:pPr>
            <a:r>
              <a:rPr lang="en-GB" sz="1600" dirty="0">
                <a:solidFill>
                  <a:srgbClr val="FFFFFF"/>
                </a:solidFill>
              </a:rPr>
              <a:t>Base one the Order date, we can see customers usually place orders on weekdays and decrease until the weekend</a:t>
            </a:r>
          </a:p>
          <a:p>
            <a:pPr marL="0" indent="0">
              <a:buNone/>
            </a:pPr>
            <a:r>
              <a:rPr lang="en-GB" sz="1600" dirty="0">
                <a:solidFill>
                  <a:srgbClr val="FFFFFF"/>
                </a:solidFill>
              </a:rPr>
              <a:t>We also see only a few days of months have a rise of number of purchasing. In addition, customers' demand is high from May to August</a:t>
            </a:r>
          </a:p>
          <a:p>
            <a:pPr marL="0" indent="0">
              <a:buNone/>
            </a:pPr>
            <a:r>
              <a:rPr lang="en-GB" sz="1600" b="1" dirty="0">
                <a:solidFill>
                  <a:srgbClr val="FFFFFF"/>
                </a:solidFill>
              </a:rPr>
              <a:t>=&gt; The company needs to prepare some special events to boost shopping demand in the welcome months and year-end months – the time when shopping should be promoted</a:t>
            </a:r>
          </a:p>
        </p:txBody>
      </p:sp>
    </p:spTree>
    <p:extLst>
      <p:ext uri="{BB962C8B-B14F-4D97-AF65-F5344CB8AC3E}">
        <p14:creationId xmlns:p14="http://schemas.microsoft.com/office/powerpoint/2010/main" val="66431990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F22593D6-9258-4D16-B596-1FA9E6BDBC87}"/>
              </a:ext>
            </a:extLst>
          </p:cNvPr>
          <p:cNvSpPr>
            <a:spLocks noGrp="1"/>
          </p:cNvSpPr>
          <p:nvPr>
            <p:ph type="title"/>
          </p:nvPr>
        </p:nvSpPr>
        <p:spPr>
          <a:xfrm>
            <a:off x="451514" y="457201"/>
            <a:ext cx="3575737" cy="1332688"/>
          </a:xfrm>
        </p:spPr>
        <p:txBody>
          <a:bodyPr anchor="b">
            <a:normAutofit/>
          </a:bodyPr>
          <a:lstStyle/>
          <a:p>
            <a:pPr algn="ctr"/>
            <a:r>
              <a:rPr lang="en-GB" sz="3200">
                <a:solidFill>
                  <a:srgbClr val="FFFFFF"/>
                </a:solidFill>
              </a:rPr>
              <a:t>6. Delivery Success Rate</a:t>
            </a:r>
          </a:p>
        </p:txBody>
      </p:sp>
      <p:sp>
        <p:nvSpPr>
          <p:cNvPr id="3" name="Chỗ dành sẵn cho Nội dung 2">
            <a:extLst>
              <a:ext uri="{FF2B5EF4-FFF2-40B4-BE49-F238E27FC236}">
                <a16:creationId xmlns:a16="http://schemas.microsoft.com/office/drawing/2014/main" id="{B4DC99F9-2BEB-41D3-A06A-F20629F54051}"/>
              </a:ext>
            </a:extLst>
          </p:cNvPr>
          <p:cNvSpPr>
            <a:spLocks noGrp="1"/>
          </p:cNvSpPr>
          <p:nvPr>
            <p:ph idx="1"/>
          </p:nvPr>
        </p:nvSpPr>
        <p:spPr>
          <a:xfrm>
            <a:off x="451514" y="2046514"/>
            <a:ext cx="3575737" cy="3994848"/>
          </a:xfrm>
        </p:spPr>
        <p:txBody>
          <a:bodyPr>
            <a:normAutofit/>
          </a:bodyPr>
          <a:lstStyle/>
          <a:p>
            <a:pPr marL="0" indent="0">
              <a:buNone/>
            </a:pPr>
            <a:r>
              <a:rPr lang="en-GB" sz="1600" dirty="0">
                <a:solidFill>
                  <a:srgbClr val="FFFFFF"/>
                </a:solidFill>
              </a:rPr>
              <a:t>With the shipping rate over the years, we have recorded a good trend with the shipping rate to customers both increasing and reaching an average in 2018 of ~97%</a:t>
            </a:r>
          </a:p>
          <a:p>
            <a:pPr marL="0" indent="0">
              <a:buNone/>
            </a:pPr>
            <a:r>
              <a:rPr lang="en-GB" sz="1600" dirty="0">
                <a:solidFill>
                  <a:srgbClr val="FFFFFF"/>
                </a:solidFill>
              </a:rPr>
              <a:t>Particularly for state RR, the shipping rate in 2018 decreased compared to 2017 and was only 86% </a:t>
            </a:r>
          </a:p>
          <a:p>
            <a:pPr marL="0" indent="0">
              <a:buNone/>
            </a:pPr>
            <a:r>
              <a:rPr lang="en-GB" sz="1600" b="1" dirty="0">
                <a:solidFill>
                  <a:srgbClr val="FFFFFF"/>
                </a:solidFill>
              </a:rPr>
              <a:t>=&gt; It is necessary to ensure that the delivery of products to RR is more efficient.</a:t>
            </a:r>
          </a:p>
        </p:txBody>
      </p:sp>
      <p:pic>
        <p:nvPicPr>
          <p:cNvPr id="4" name="Picture 9">
            <a:extLst>
              <a:ext uri="{FF2B5EF4-FFF2-40B4-BE49-F238E27FC236}">
                <a16:creationId xmlns:a16="http://schemas.microsoft.com/office/drawing/2014/main" id="{0FCA78DF-C4CA-45A0-A5B0-A5EE60B3B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331" y="643467"/>
            <a:ext cx="4270661"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4339833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1F0A74-FD21-49F6-8DBF-B641886778E5}"/>
              </a:ext>
            </a:extLst>
          </p:cNvPr>
          <p:cNvSpPr>
            <a:spLocks noGrp="1"/>
          </p:cNvSpPr>
          <p:nvPr>
            <p:ph type="title"/>
          </p:nvPr>
        </p:nvSpPr>
        <p:spPr/>
        <p:txBody>
          <a:bodyPr/>
          <a:lstStyle/>
          <a:p>
            <a:r>
              <a:rPr lang="en-GB" dirty="0"/>
              <a:t>Conclusion and Suggestion </a:t>
            </a:r>
          </a:p>
        </p:txBody>
      </p:sp>
      <p:sp>
        <p:nvSpPr>
          <p:cNvPr id="3" name="Chỗ dành sẵn cho Nội dung 2">
            <a:extLst>
              <a:ext uri="{FF2B5EF4-FFF2-40B4-BE49-F238E27FC236}">
                <a16:creationId xmlns:a16="http://schemas.microsoft.com/office/drawing/2014/main" id="{CAC94E43-9FA8-49F5-BF58-9A875DE0CD29}"/>
              </a:ext>
            </a:extLst>
          </p:cNvPr>
          <p:cNvSpPr>
            <a:spLocks noGrp="1"/>
          </p:cNvSpPr>
          <p:nvPr>
            <p:ph idx="1"/>
          </p:nvPr>
        </p:nvSpPr>
        <p:spPr/>
        <p:txBody>
          <a:bodyPr>
            <a:normAutofit/>
          </a:bodyPr>
          <a:lstStyle/>
          <a:p>
            <a:pPr marL="0" indent="0">
              <a:buNone/>
            </a:pPr>
            <a:r>
              <a:rPr lang="en-GB" sz="1600" dirty="0"/>
              <a:t>With a number of analytical assessments as above, I suggest a number of directions to optimize the company's revenue as follows:</a:t>
            </a:r>
          </a:p>
          <a:p>
            <a:pPr marL="0" indent="0">
              <a:buNone/>
            </a:pPr>
            <a:endParaRPr lang="en-GB" sz="1600" dirty="0"/>
          </a:p>
          <a:p>
            <a:pPr marL="0" indent="0">
              <a:buNone/>
            </a:pPr>
            <a:r>
              <a:rPr lang="en-GB" sz="1600" dirty="0"/>
              <a:t>- Distributing sellers in many areas to increase sales to customers in the northern and central regions - Where there are not many sales as well as retailers</a:t>
            </a:r>
          </a:p>
          <a:p>
            <a:pPr marL="0" indent="0">
              <a:buNone/>
            </a:pPr>
            <a:r>
              <a:rPr lang="en-GB" sz="1600" dirty="0"/>
              <a:t>- Focus sales campaigns on products that bring stable revenue and good reviews from customers, eliminate poor quality products and low revenue</a:t>
            </a:r>
          </a:p>
          <a:p>
            <a:pPr marL="0" indent="0">
              <a:buNone/>
            </a:pPr>
            <a:r>
              <a:rPr lang="en-GB" sz="1600" dirty="0"/>
              <a:t>- There are shopping stimulus campaigns in line with consumers' shopping habits</a:t>
            </a:r>
          </a:p>
          <a:p>
            <a:pPr marL="0" indent="0">
              <a:buNone/>
            </a:pPr>
            <a:r>
              <a:rPr lang="en-GB" sz="1600" dirty="0"/>
              <a:t>- Ensure the ability to transport goods better (diversification of retailers also helps to reduce distance and shipping time) especially in state RR</a:t>
            </a:r>
          </a:p>
        </p:txBody>
      </p:sp>
    </p:spTree>
    <p:extLst>
      <p:ext uri="{BB962C8B-B14F-4D97-AF65-F5344CB8AC3E}">
        <p14:creationId xmlns:p14="http://schemas.microsoft.com/office/powerpoint/2010/main" val="335093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1F0A74-FD21-49F6-8DBF-B641886778E5}"/>
              </a:ext>
            </a:extLst>
          </p:cNvPr>
          <p:cNvSpPr>
            <a:spLocks noGrp="1"/>
          </p:cNvSpPr>
          <p:nvPr>
            <p:ph type="title"/>
          </p:nvPr>
        </p:nvSpPr>
        <p:spPr/>
        <p:txBody>
          <a:bodyPr/>
          <a:lstStyle/>
          <a:p>
            <a:r>
              <a:rPr lang="en-GB" dirty="0"/>
              <a:t>Conclusion and Suggestion </a:t>
            </a:r>
          </a:p>
        </p:txBody>
      </p:sp>
      <p:sp>
        <p:nvSpPr>
          <p:cNvPr id="3" name="Chỗ dành sẵn cho Nội dung 2">
            <a:extLst>
              <a:ext uri="{FF2B5EF4-FFF2-40B4-BE49-F238E27FC236}">
                <a16:creationId xmlns:a16="http://schemas.microsoft.com/office/drawing/2014/main" id="{CAC94E43-9FA8-49F5-BF58-9A875DE0CD29}"/>
              </a:ext>
            </a:extLst>
          </p:cNvPr>
          <p:cNvSpPr>
            <a:spLocks noGrp="1"/>
          </p:cNvSpPr>
          <p:nvPr>
            <p:ph idx="1"/>
          </p:nvPr>
        </p:nvSpPr>
        <p:spPr/>
        <p:txBody>
          <a:bodyPr>
            <a:normAutofit/>
          </a:bodyPr>
          <a:lstStyle/>
          <a:p>
            <a:pPr marL="0" indent="0">
              <a:buNone/>
            </a:pPr>
            <a:r>
              <a:rPr lang="en-GB" sz="1600" dirty="0"/>
              <a:t>To further optimize the revenue, additionally, the selection of potential customers can be applied through the evaluation of the RFM index.</a:t>
            </a:r>
          </a:p>
          <a:p>
            <a:pPr marL="0" indent="0">
              <a:buNone/>
            </a:pPr>
            <a:r>
              <a:rPr lang="en-GB" sz="1600" dirty="0"/>
              <a:t>Having more customer demographic data also makes it easier for the company to identify the right audience for each product group.</a:t>
            </a:r>
          </a:p>
          <a:p>
            <a:pPr marL="0" indent="0">
              <a:buNone/>
            </a:pPr>
            <a:r>
              <a:rPr lang="en-GB" sz="1600" dirty="0"/>
              <a:t>In addition, the company should collect more data about the types of offers (discounts, product giveaways) to optimize sales stimulus programs.</a:t>
            </a:r>
          </a:p>
        </p:txBody>
      </p:sp>
    </p:spTree>
    <p:extLst>
      <p:ext uri="{BB962C8B-B14F-4D97-AF65-F5344CB8AC3E}">
        <p14:creationId xmlns:p14="http://schemas.microsoft.com/office/powerpoint/2010/main" val="15432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8F2CBA-6EB9-4045-9FEE-65EE4061873B}"/>
              </a:ext>
            </a:extLst>
          </p:cNvPr>
          <p:cNvSpPr>
            <a:spLocks noGrp="1"/>
          </p:cNvSpPr>
          <p:nvPr>
            <p:ph type="title"/>
          </p:nvPr>
        </p:nvSpPr>
        <p:spPr/>
        <p:txBody>
          <a:bodyPr/>
          <a:lstStyle/>
          <a:p>
            <a:r>
              <a:rPr lang="en-GB" dirty="0"/>
              <a:t>Table of contents</a:t>
            </a:r>
          </a:p>
        </p:txBody>
      </p:sp>
      <p:sp>
        <p:nvSpPr>
          <p:cNvPr id="3" name="Chỗ dành sẵn cho Nội dung 2">
            <a:extLst>
              <a:ext uri="{FF2B5EF4-FFF2-40B4-BE49-F238E27FC236}">
                <a16:creationId xmlns:a16="http://schemas.microsoft.com/office/drawing/2014/main" id="{D0F4E5C5-958D-40D6-A779-53FB6960A083}"/>
              </a:ext>
            </a:extLst>
          </p:cNvPr>
          <p:cNvSpPr>
            <a:spLocks noGrp="1"/>
          </p:cNvSpPr>
          <p:nvPr>
            <p:ph idx="1"/>
          </p:nvPr>
        </p:nvSpPr>
        <p:spPr/>
        <p:txBody>
          <a:bodyPr/>
          <a:lstStyle/>
          <a:p>
            <a:r>
              <a:rPr lang="en-GB" dirty="0"/>
              <a:t>Introduction</a:t>
            </a:r>
          </a:p>
          <a:p>
            <a:r>
              <a:rPr lang="en-GB" dirty="0"/>
              <a:t>Data exploration</a:t>
            </a:r>
          </a:p>
          <a:p>
            <a:r>
              <a:rPr lang="en-GB" dirty="0"/>
              <a:t>Business problems and key findings from data</a:t>
            </a:r>
          </a:p>
          <a:p>
            <a:r>
              <a:rPr lang="en-GB" dirty="0"/>
              <a:t>Conclusion and suggestion</a:t>
            </a:r>
          </a:p>
        </p:txBody>
      </p:sp>
    </p:spTree>
    <p:extLst>
      <p:ext uri="{BB962C8B-B14F-4D97-AF65-F5344CB8AC3E}">
        <p14:creationId xmlns:p14="http://schemas.microsoft.com/office/powerpoint/2010/main" val="193745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1F0A74-FD21-49F6-8DBF-B641886778E5}"/>
              </a:ext>
            </a:extLst>
          </p:cNvPr>
          <p:cNvSpPr>
            <a:spLocks noGrp="1"/>
          </p:cNvSpPr>
          <p:nvPr>
            <p:ph type="title"/>
          </p:nvPr>
        </p:nvSpPr>
        <p:spPr/>
        <p:txBody>
          <a:bodyPr/>
          <a:lstStyle/>
          <a:p>
            <a:r>
              <a:rPr lang="en-GB" dirty="0"/>
              <a:t>Introduction</a:t>
            </a:r>
          </a:p>
        </p:txBody>
      </p:sp>
      <p:sp>
        <p:nvSpPr>
          <p:cNvPr id="3" name="Chỗ dành sẵn cho Nội dung 2">
            <a:extLst>
              <a:ext uri="{FF2B5EF4-FFF2-40B4-BE49-F238E27FC236}">
                <a16:creationId xmlns:a16="http://schemas.microsoft.com/office/drawing/2014/main" id="{CAC94E43-9FA8-49F5-BF58-9A875DE0CD29}"/>
              </a:ext>
            </a:extLst>
          </p:cNvPr>
          <p:cNvSpPr>
            <a:spLocks noGrp="1"/>
          </p:cNvSpPr>
          <p:nvPr>
            <p:ph idx="1"/>
          </p:nvPr>
        </p:nvSpPr>
        <p:spPr/>
        <p:txBody>
          <a:bodyPr/>
          <a:lstStyle/>
          <a:p>
            <a:pPr marL="0" indent="0">
              <a:buNone/>
            </a:pPr>
            <a:r>
              <a:rPr lang="en-GB" dirty="0"/>
              <a:t>In this assignment, we face the data come from a Brazilian ecommerce public dataset of orders made at </a:t>
            </a:r>
            <a:r>
              <a:rPr lang="en-GB" dirty="0" err="1"/>
              <a:t>Olist</a:t>
            </a:r>
            <a:r>
              <a:rPr lang="en-GB" dirty="0"/>
              <a:t> Store. The dataset has information of 100k orders from 2016 to 2018 made at multiple marketplaces in Brazil. </a:t>
            </a:r>
          </a:p>
          <a:p>
            <a:pPr marL="0" indent="0">
              <a:buNone/>
            </a:pPr>
            <a:endParaRPr lang="en-GB" dirty="0"/>
          </a:p>
          <a:p>
            <a:pPr marL="0" indent="0">
              <a:buNone/>
            </a:pPr>
            <a:r>
              <a:rPr lang="en-GB" dirty="0"/>
              <a:t>And the main purposes are:</a:t>
            </a:r>
          </a:p>
          <a:p>
            <a:pPr>
              <a:buAutoNum type="arabicPeriod"/>
            </a:pPr>
            <a:r>
              <a:rPr lang="en-GB" dirty="0"/>
              <a:t>Data Exploration: Explore, clean (if necessary) and describe the dataset</a:t>
            </a:r>
          </a:p>
          <a:p>
            <a:pPr>
              <a:buAutoNum type="arabicPeriod"/>
            </a:pPr>
            <a:r>
              <a:rPr lang="en-GB" dirty="0"/>
              <a:t>Main strategy of the company is to maximize GMV and optimize spending</a:t>
            </a:r>
          </a:p>
          <a:p>
            <a:pPr>
              <a:buAutoNum type="arabicPeriod"/>
            </a:pPr>
            <a:endParaRPr lang="en-GB" dirty="0"/>
          </a:p>
        </p:txBody>
      </p:sp>
    </p:spTree>
    <p:extLst>
      <p:ext uri="{BB962C8B-B14F-4D97-AF65-F5344CB8AC3E}">
        <p14:creationId xmlns:p14="http://schemas.microsoft.com/office/powerpoint/2010/main" val="182099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950BCD6-DB47-4FA8-94DA-5B0BC3B6D214}"/>
              </a:ext>
            </a:extLst>
          </p:cNvPr>
          <p:cNvSpPr>
            <a:spLocks noGrp="1"/>
          </p:cNvSpPr>
          <p:nvPr>
            <p:ph type="title"/>
          </p:nvPr>
        </p:nvSpPr>
        <p:spPr/>
        <p:txBody>
          <a:bodyPr/>
          <a:lstStyle/>
          <a:p>
            <a:r>
              <a:rPr lang="en-GB" dirty="0"/>
              <a:t>Data Exploration</a:t>
            </a:r>
          </a:p>
        </p:txBody>
      </p:sp>
      <p:sp>
        <p:nvSpPr>
          <p:cNvPr id="3" name="Chỗ dành sẵn cho Nội dung 2">
            <a:extLst>
              <a:ext uri="{FF2B5EF4-FFF2-40B4-BE49-F238E27FC236}">
                <a16:creationId xmlns:a16="http://schemas.microsoft.com/office/drawing/2014/main" id="{71052338-93B9-401B-B2D1-837BFD7074E9}"/>
              </a:ext>
            </a:extLst>
          </p:cNvPr>
          <p:cNvSpPr>
            <a:spLocks noGrp="1"/>
          </p:cNvSpPr>
          <p:nvPr>
            <p:ph idx="1"/>
          </p:nvPr>
        </p:nvSpPr>
        <p:spPr/>
        <p:txBody>
          <a:bodyPr/>
          <a:lstStyle/>
          <a:p>
            <a:pPr marL="0" indent="0" algn="just">
              <a:buNone/>
            </a:pPr>
            <a:r>
              <a:rPr lang="en-GB" dirty="0"/>
              <a:t>In this part, I mainly use python to process input data through steps:</a:t>
            </a:r>
          </a:p>
          <a:p>
            <a:pPr algn="just">
              <a:buAutoNum type="arabicPeriod"/>
            </a:pPr>
            <a:endParaRPr lang="en-GB" dirty="0"/>
          </a:p>
          <a:p>
            <a:pPr algn="just">
              <a:buAutoNum type="arabicPeriod"/>
            </a:pPr>
            <a:r>
              <a:rPr lang="en-GB" dirty="0"/>
              <a:t>Check for the null values and replace them</a:t>
            </a:r>
          </a:p>
          <a:p>
            <a:pPr algn="just">
              <a:buAutoNum type="arabicPeriod"/>
            </a:pPr>
            <a:r>
              <a:rPr lang="en-GB" dirty="0"/>
              <a:t>Merge all the data into 1 “all in one” table for further analysis</a:t>
            </a:r>
          </a:p>
          <a:p>
            <a:pPr marL="0" indent="0" algn="just">
              <a:buNone/>
            </a:pPr>
            <a:endParaRPr lang="en-GB" dirty="0"/>
          </a:p>
          <a:p>
            <a:pPr marL="0" indent="0" algn="just">
              <a:buNone/>
            </a:pPr>
            <a:r>
              <a:rPr lang="en-GB" dirty="0"/>
              <a:t>For more specific, we can go to my notebook for deeply understand:</a:t>
            </a:r>
          </a:p>
          <a:p>
            <a:pPr marL="0" indent="0" algn="just">
              <a:buNone/>
            </a:pPr>
            <a:endParaRPr lang="en-GB" dirty="0"/>
          </a:p>
          <a:p>
            <a:pPr marL="0" indent="0" algn="just">
              <a:buNone/>
            </a:pPr>
            <a:r>
              <a:rPr lang="en-GB" dirty="0"/>
              <a:t>=&gt; After this section, we have a data table with the fields processed to ensure that it does not affect the analysis later</a:t>
            </a:r>
          </a:p>
          <a:p>
            <a:pPr marL="0" indent="0" algn="just">
              <a:buNone/>
            </a:pPr>
            <a:endParaRPr lang="en-GB" dirty="0"/>
          </a:p>
        </p:txBody>
      </p:sp>
    </p:spTree>
    <p:extLst>
      <p:ext uri="{BB962C8B-B14F-4D97-AF65-F5344CB8AC3E}">
        <p14:creationId xmlns:p14="http://schemas.microsoft.com/office/powerpoint/2010/main" val="393824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BBC11F-775E-41AF-AB2B-0ABCE6C6F270}"/>
              </a:ext>
            </a:extLst>
          </p:cNvPr>
          <p:cNvSpPr>
            <a:spLocks noGrp="1"/>
          </p:cNvSpPr>
          <p:nvPr>
            <p:ph type="title"/>
          </p:nvPr>
        </p:nvSpPr>
        <p:spPr/>
        <p:txBody>
          <a:bodyPr/>
          <a:lstStyle/>
          <a:p>
            <a:r>
              <a:rPr lang="en-GB" dirty="0"/>
              <a:t>Business problems and key findings from data</a:t>
            </a:r>
          </a:p>
        </p:txBody>
      </p:sp>
      <p:sp>
        <p:nvSpPr>
          <p:cNvPr id="3" name="Chỗ dành sẵn cho Nội dung 2">
            <a:extLst>
              <a:ext uri="{FF2B5EF4-FFF2-40B4-BE49-F238E27FC236}">
                <a16:creationId xmlns:a16="http://schemas.microsoft.com/office/drawing/2014/main" id="{A09A5DBA-BDCB-426D-A5DA-0B841721B4DE}"/>
              </a:ext>
            </a:extLst>
          </p:cNvPr>
          <p:cNvSpPr>
            <a:spLocks noGrp="1"/>
          </p:cNvSpPr>
          <p:nvPr>
            <p:ph idx="1"/>
          </p:nvPr>
        </p:nvSpPr>
        <p:spPr/>
        <p:txBody>
          <a:bodyPr/>
          <a:lstStyle/>
          <a:p>
            <a:pPr marL="0" indent="0">
              <a:buNone/>
            </a:pPr>
            <a:r>
              <a:rPr lang="en-GB" dirty="0"/>
              <a:t>In this section, we will focus on how can we optimize GMV (Gross Merchandise Value):</a:t>
            </a:r>
          </a:p>
        </p:txBody>
      </p:sp>
    </p:spTree>
    <p:extLst>
      <p:ext uri="{BB962C8B-B14F-4D97-AF65-F5344CB8AC3E}">
        <p14:creationId xmlns:p14="http://schemas.microsoft.com/office/powerpoint/2010/main" val="318774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F93F379C-289E-446E-AFCD-3A10C3F333B7}"/>
              </a:ext>
            </a:extLst>
          </p:cNvPr>
          <p:cNvSpPr>
            <a:spLocks noGrp="1"/>
          </p:cNvSpPr>
          <p:nvPr>
            <p:ph type="title"/>
          </p:nvPr>
        </p:nvSpPr>
        <p:spPr>
          <a:xfrm>
            <a:off x="810001" y="447188"/>
            <a:ext cx="3413084" cy="1559412"/>
          </a:xfrm>
        </p:spPr>
        <p:txBody>
          <a:bodyPr>
            <a:normAutofit/>
          </a:bodyPr>
          <a:lstStyle/>
          <a:p>
            <a:r>
              <a:rPr lang="en-GB" sz="3200"/>
              <a:t>1.Where does revenue come from?</a:t>
            </a:r>
          </a:p>
        </p:txBody>
      </p:sp>
      <p:sp>
        <p:nvSpPr>
          <p:cNvPr id="3" name="Chỗ dành sẵn cho Nội dung 2">
            <a:extLst>
              <a:ext uri="{FF2B5EF4-FFF2-40B4-BE49-F238E27FC236}">
                <a16:creationId xmlns:a16="http://schemas.microsoft.com/office/drawing/2014/main" id="{0AB70850-81BA-4EA6-A150-76A2B04D54BE}"/>
              </a:ext>
            </a:extLst>
          </p:cNvPr>
          <p:cNvSpPr>
            <a:spLocks noGrp="1"/>
          </p:cNvSpPr>
          <p:nvPr>
            <p:ph idx="1"/>
          </p:nvPr>
        </p:nvSpPr>
        <p:spPr>
          <a:xfrm>
            <a:off x="818713" y="2413000"/>
            <a:ext cx="3404372" cy="3632200"/>
          </a:xfrm>
        </p:spPr>
        <p:txBody>
          <a:bodyPr>
            <a:normAutofit/>
          </a:bodyPr>
          <a:lstStyle/>
          <a:p>
            <a:pPr marL="0" indent="0">
              <a:buNone/>
            </a:pPr>
            <a:r>
              <a:rPr lang="en-GB" sz="1600" dirty="0">
                <a:solidFill>
                  <a:srgbClr val="FFFFFF"/>
                </a:solidFill>
              </a:rPr>
              <a:t>We see that most of the revenue came from the Southeast and South regions of Brazil. It is also possible to see those large cities and capitals, where population is bigger, have larger participation on revenue</a:t>
            </a:r>
          </a:p>
          <a:p>
            <a:pPr marL="0" indent="0">
              <a:buNone/>
            </a:pPr>
            <a:endParaRPr lang="en-GB" sz="1600" dirty="0">
              <a:solidFill>
                <a:srgbClr val="FFFFFF"/>
              </a:solidFill>
            </a:endParaRPr>
          </a:p>
        </p:txBody>
      </p:sp>
      <p:sp>
        <p:nvSpPr>
          <p:cNvPr id="13"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7106B113-828D-4FC6-8553-BF997B5E9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423" y="1324946"/>
            <a:ext cx="6089111" cy="4068147"/>
          </a:xfrm>
          <a:prstGeom prst="rect">
            <a:avLst/>
          </a:prstGeom>
        </p:spPr>
      </p:pic>
    </p:spTree>
    <p:extLst>
      <p:ext uri="{BB962C8B-B14F-4D97-AF65-F5344CB8AC3E}">
        <p14:creationId xmlns:p14="http://schemas.microsoft.com/office/powerpoint/2010/main" val="138575782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AB5D471-5EA2-4F32-9A6B-B75EFF3E22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287" r="9091"/>
          <a:stretch/>
        </p:blipFill>
        <p:spPr>
          <a:xfrm>
            <a:off x="20" y="10"/>
            <a:ext cx="12191980" cy="6857989"/>
          </a:xfrm>
          <a:prstGeom prst="rect">
            <a:avLst/>
          </a:prstGeom>
        </p:spPr>
      </p:pic>
      <p:sp>
        <p:nvSpPr>
          <p:cNvPr id="9" name="Freeform 6">
            <a:extLst>
              <a:ext uri="{FF2B5EF4-FFF2-40B4-BE49-F238E27FC236}">
                <a16:creationId xmlns:a16="http://schemas.microsoft.com/office/drawing/2014/main" id="{28F489B8-B6E6-485E-9CB6-3C90A4D84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06897" y="336390"/>
            <a:ext cx="6332416" cy="5838454"/>
          </a:xfrm>
          <a:custGeom>
            <a:avLst/>
            <a:gdLst/>
            <a:ahLst/>
            <a:cxnLst/>
            <a:rect l="l" t="t" r="r" b="b"/>
            <a:pathLst>
              <a:path w="6332416" h="5838454">
                <a:moveTo>
                  <a:pt x="63624" y="0"/>
                </a:moveTo>
                <a:lnTo>
                  <a:pt x="82337" y="0"/>
                </a:lnTo>
                <a:lnTo>
                  <a:pt x="6250080" y="0"/>
                </a:lnTo>
                <a:lnTo>
                  <a:pt x="6268793" y="0"/>
                </a:lnTo>
                <a:lnTo>
                  <a:pt x="6283763" y="5614"/>
                </a:lnTo>
                <a:lnTo>
                  <a:pt x="6294991" y="11228"/>
                </a:lnTo>
                <a:lnTo>
                  <a:pt x="6309961" y="16842"/>
                </a:lnTo>
                <a:lnTo>
                  <a:pt x="6317446" y="28069"/>
                </a:lnTo>
                <a:lnTo>
                  <a:pt x="6324931" y="36490"/>
                </a:lnTo>
                <a:lnTo>
                  <a:pt x="6332416" y="47718"/>
                </a:lnTo>
                <a:lnTo>
                  <a:pt x="6332416" y="61752"/>
                </a:lnTo>
                <a:lnTo>
                  <a:pt x="6332416" y="2646984"/>
                </a:lnTo>
                <a:lnTo>
                  <a:pt x="6332416" y="2661018"/>
                </a:lnTo>
                <a:lnTo>
                  <a:pt x="6332416" y="2913585"/>
                </a:lnTo>
                <a:lnTo>
                  <a:pt x="6332416" y="2927620"/>
                </a:lnTo>
                <a:lnTo>
                  <a:pt x="6332416" y="5512851"/>
                </a:lnTo>
                <a:lnTo>
                  <a:pt x="6332416" y="5526886"/>
                </a:lnTo>
                <a:lnTo>
                  <a:pt x="6324931" y="5538114"/>
                </a:lnTo>
                <a:lnTo>
                  <a:pt x="6317446" y="5546534"/>
                </a:lnTo>
                <a:lnTo>
                  <a:pt x="6309961" y="5557762"/>
                </a:lnTo>
                <a:lnTo>
                  <a:pt x="6294991" y="5563376"/>
                </a:lnTo>
                <a:lnTo>
                  <a:pt x="6283763" y="5568990"/>
                </a:lnTo>
                <a:lnTo>
                  <a:pt x="6268793" y="5574604"/>
                </a:lnTo>
                <a:lnTo>
                  <a:pt x="6250080" y="5574604"/>
                </a:lnTo>
                <a:lnTo>
                  <a:pt x="1657955" y="5574604"/>
                </a:lnTo>
                <a:lnTo>
                  <a:pt x="1328610" y="5821613"/>
                </a:lnTo>
                <a:lnTo>
                  <a:pt x="1317382" y="5827227"/>
                </a:lnTo>
                <a:lnTo>
                  <a:pt x="1302412" y="5832840"/>
                </a:lnTo>
                <a:lnTo>
                  <a:pt x="1287442" y="5838454"/>
                </a:lnTo>
                <a:lnTo>
                  <a:pt x="1272472" y="5838454"/>
                </a:lnTo>
                <a:lnTo>
                  <a:pt x="1257501" y="5838454"/>
                </a:lnTo>
                <a:lnTo>
                  <a:pt x="1242531" y="5832840"/>
                </a:lnTo>
                <a:lnTo>
                  <a:pt x="1227561" y="5827227"/>
                </a:lnTo>
                <a:lnTo>
                  <a:pt x="1216333" y="5821613"/>
                </a:lnTo>
                <a:lnTo>
                  <a:pt x="886988" y="5574604"/>
                </a:lnTo>
                <a:lnTo>
                  <a:pt x="82337" y="5574604"/>
                </a:lnTo>
                <a:lnTo>
                  <a:pt x="63624" y="5574604"/>
                </a:lnTo>
                <a:lnTo>
                  <a:pt x="48654" y="5568990"/>
                </a:lnTo>
                <a:lnTo>
                  <a:pt x="37426" y="5563376"/>
                </a:lnTo>
                <a:lnTo>
                  <a:pt x="22456" y="5557762"/>
                </a:lnTo>
                <a:lnTo>
                  <a:pt x="14971" y="5546534"/>
                </a:lnTo>
                <a:lnTo>
                  <a:pt x="7485" y="5538114"/>
                </a:lnTo>
                <a:lnTo>
                  <a:pt x="0" y="5526886"/>
                </a:lnTo>
                <a:lnTo>
                  <a:pt x="0" y="5512851"/>
                </a:lnTo>
                <a:lnTo>
                  <a:pt x="0" y="2927620"/>
                </a:lnTo>
                <a:lnTo>
                  <a:pt x="0" y="2913585"/>
                </a:lnTo>
                <a:lnTo>
                  <a:pt x="0" y="2661018"/>
                </a:lnTo>
                <a:lnTo>
                  <a:pt x="0" y="2646984"/>
                </a:lnTo>
                <a:lnTo>
                  <a:pt x="0" y="61752"/>
                </a:lnTo>
                <a:lnTo>
                  <a:pt x="0" y="47718"/>
                </a:lnTo>
                <a:lnTo>
                  <a:pt x="7485" y="36490"/>
                </a:lnTo>
                <a:lnTo>
                  <a:pt x="14971" y="28069"/>
                </a:lnTo>
                <a:lnTo>
                  <a:pt x="22456" y="16842"/>
                </a:lnTo>
                <a:lnTo>
                  <a:pt x="37426" y="11228"/>
                </a:lnTo>
                <a:lnTo>
                  <a:pt x="48654" y="5614"/>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DFBB6E63-5511-42D9-9F01-765ED861795E}"/>
              </a:ext>
            </a:extLst>
          </p:cNvPr>
          <p:cNvSpPr>
            <a:spLocks noGrp="1"/>
          </p:cNvSpPr>
          <p:nvPr>
            <p:ph type="title"/>
          </p:nvPr>
        </p:nvSpPr>
        <p:spPr>
          <a:xfrm>
            <a:off x="5723468" y="651932"/>
            <a:ext cx="5706532" cy="1354667"/>
          </a:xfrm>
        </p:spPr>
        <p:txBody>
          <a:bodyPr>
            <a:normAutofit/>
          </a:bodyPr>
          <a:lstStyle/>
          <a:p>
            <a:r>
              <a:rPr lang="en-GB" dirty="0"/>
              <a:t>2. Seller through Country</a:t>
            </a:r>
          </a:p>
        </p:txBody>
      </p:sp>
      <p:sp>
        <p:nvSpPr>
          <p:cNvPr id="3" name="Chỗ dành sẵn cho Nội dung 2">
            <a:extLst>
              <a:ext uri="{FF2B5EF4-FFF2-40B4-BE49-F238E27FC236}">
                <a16:creationId xmlns:a16="http://schemas.microsoft.com/office/drawing/2014/main" id="{5AF3ADB2-A827-4441-BBF5-83EB6F095821}"/>
              </a:ext>
            </a:extLst>
          </p:cNvPr>
          <p:cNvSpPr>
            <a:spLocks noGrp="1"/>
          </p:cNvSpPr>
          <p:nvPr>
            <p:ph idx="1"/>
          </p:nvPr>
        </p:nvSpPr>
        <p:spPr>
          <a:xfrm>
            <a:off x="5723467" y="2116667"/>
            <a:ext cx="5706533" cy="3496733"/>
          </a:xfrm>
        </p:spPr>
        <p:txBody>
          <a:bodyPr>
            <a:normAutofit/>
          </a:bodyPr>
          <a:lstStyle/>
          <a:p>
            <a:pPr marL="0" indent="0">
              <a:buNone/>
            </a:pPr>
            <a:r>
              <a:rPr lang="en-GB" sz="1600" dirty="0"/>
              <a:t>For retailers, it can be seen that they are concentrated mainly in the capitals of the states, and concentrated in 6 major states (~94% of the total number of sellers in the system) </a:t>
            </a:r>
          </a:p>
          <a:p>
            <a:pPr>
              <a:buFont typeface="Symbol" panose="05050102010706020507" pitchFamily="18" charset="2"/>
              <a:buChar char="Þ"/>
            </a:pPr>
            <a:r>
              <a:rPr lang="en-GB" sz="1600" dirty="0"/>
              <a:t>This makes the shipping fee queues will be higher as well as longer waiting times for customers in other regions</a:t>
            </a:r>
          </a:p>
          <a:p>
            <a:pPr>
              <a:buFont typeface="Symbol" panose="05050102010706020507" pitchFamily="18" charset="2"/>
              <a:buChar char="Þ"/>
            </a:pPr>
            <a:r>
              <a:rPr lang="en-US" sz="1600" b="1" dirty="0">
                <a:effectLst/>
                <a:latin typeface="Calibri" panose="020F0502020204030204" pitchFamily="34" charset="0"/>
                <a:ea typeface="Calibri" panose="020F0502020204030204" pitchFamily="34" charset="0"/>
                <a:cs typeface="Times New Roman" panose="02020603050405020304" pitchFamily="18" charset="0"/>
              </a:rPr>
              <a:t> Possibly diversify sellers to help connect local customers to local sellers</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p>
            <a:pPr>
              <a:buFont typeface="Symbol" panose="05050102010706020507" pitchFamily="18" charset="2"/>
              <a:buChar char="Þ"/>
            </a:pPr>
            <a:endParaRPr lang="en-GB" sz="1600" dirty="0"/>
          </a:p>
        </p:txBody>
      </p:sp>
    </p:spTree>
    <p:extLst>
      <p:ext uri="{BB962C8B-B14F-4D97-AF65-F5344CB8AC3E}">
        <p14:creationId xmlns:p14="http://schemas.microsoft.com/office/powerpoint/2010/main" val="119179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9AF032-753E-4801-AA9B-5A7EAE8C89F2}"/>
              </a:ext>
            </a:extLst>
          </p:cNvPr>
          <p:cNvSpPr>
            <a:spLocks noGrp="1"/>
          </p:cNvSpPr>
          <p:nvPr>
            <p:ph type="title"/>
          </p:nvPr>
        </p:nvSpPr>
        <p:spPr>
          <a:xfrm>
            <a:off x="810000" y="447188"/>
            <a:ext cx="5933700" cy="970450"/>
          </a:xfrm>
        </p:spPr>
        <p:txBody>
          <a:bodyPr>
            <a:normAutofit/>
          </a:bodyPr>
          <a:lstStyle/>
          <a:p>
            <a:pPr>
              <a:lnSpc>
                <a:spcPct val="90000"/>
              </a:lnSpc>
            </a:pPr>
            <a:r>
              <a:rPr lang="en-GB" sz="3100"/>
              <a:t>3. Are revenue base on review?</a:t>
            </a:r>
          </a:p>
        </p:txBody>
      </p:sp>
      <p:sp>
        <p:nvSpPr>
          <p:cNvPr id="3" name="Chỗ dành sẵn cho Nội dung 2">
            <a:extLst>
              <a:ext uri="{FF2B5EF4-FFF2-40B4-BE49-F238E27FC236}">
                <a16:creationId xmlns:a16="http://schemas.microsoft.com/office/drawing/2014/main" id="{63923F97-26A0-467E-8A33-2B963A138A53}"/>
              </a:ext>
            </a:extLst>
          </p:cNvPr>
          <p:cNvSpPr>
            <a:spLocks noGrp="1"/>
          </p:cNvSpPr>
          <p:nvPr>
            <p:ph idx="1"/>
          </p:nvPr>
        </p:nvSpPr>
        <p:spPr>
          <a:xfrm>
            <a:off x="818712" y="2222287"/>
            <a:ext cx="5924988" cy="3636511"/>
          </a:xfrm>
          <a:effectLst>
            <a:outerShdw blurRad="50800" dir="14400000">
              <a:srgbClr val="000000">
                <a:alpha val="40000"/>
              </a:srgbClr>
            </a:outerShdw>
          </a:effectLst>
        </p:spPr>
        <p:txBody>
          <a:bodyPr vert="horz" lIns="91440" tIns="45720" rIns="91440" bIns="45720" rtlCol="0" anchor="ctr">
            <a:normAutofit/>
          </a:bodyPr>
          <a:lstStyle/>
          <a:p>
            <a:pPr marL="0" indent="0">
              <a:buNone/>
            </a:pPr>
            <a:r>
              <a:rPr lang="en-US" sz="1600" dirty="0"/>
              <a:t>Nearly 70% revenue come from Products with &gt;= 4 score, and this trend keep stable through 2016 to 2018</a:t>
            </a:r>
          </a:p>
          <a:p>
            <a:pPr marL="0" indent="0">
              <a:buNone/>
            </a:pPr>
            <a:r>
              <a:rPr lang="en-US" sz="1600" dirty="0"/>
              <a:t>It’s not a good sign that 18% of revenue come from products with only 1 star </a:t>
            </a:r>
          </a:p>
          <a:p>
            <a:pPr marL="0" indent="0">
              <a:buNone/>
            </a:pPr>
            <a:r>
              <a:rPr lang="en-US" sz="1600" b="1" dirty="0"/>
              <a:t>=&gt; The company should focus on top products category with the most revenue and high recommendation by customer</a:t>
            </a:r>
            <a:endParaRPr lang="en-GB" sz="1600" b="1" dirty="0"/>
          </a:p>
          <a:p>
            <a:pPr marL="0" indent="0">
              <a:buNone/>
            </a:pPr>
            <a:endParaRPr lang="en-GB" sz="1600" dirty="0"/>
          </a:p>
        </p:txBody>
      </p:sp>
      <p:sp>
        <p:nvSpPr>
          <p:cNvPr id="9" name="Rectangle 8">
            <a:extLst>
              <a:ext uri="{FF2B5EF4-FFF2-40B4-BE49-F238E27FC236}">
                <a16:creationId xmlns:a16="http://schemas.microsoft.com/office/drawing/2014/main" id="{E2DA8D37-1E70-450D-9D70-95873ABDC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0" y="0"/>
            <a:ext cx="464515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7">
            <a:extLst>
              <a:ext uri="{FF2B5EF4-FFF2-40B4-BE49-F238E27FC236}">
                <a16:creationId xmlns:a16="http://schemas.microsoft.com/office/drawing/2014/main" id="{D2E1CE80-9123-4F46-924D-C14DF534A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971AF1E6-2D7B-4090-AE91-40A43764A91A}"/>
              </a:ext>
            </a:extLst>
          </p:cNvPr>
          <p:cNvPicPr>
            <a:picLocks noChangeAspect="1"/>
          </p:cNvPicPr>
          <p:nvPr/>
        </p:nvPicPr>
        <p:blipFill rotWithShape="1">
          <a:blip r:embed="rId2">
            <a:extLst>
              <a:ext uri="{28A0092B-C50C-407E-A947-70E740481C1C}">
                <a14:useLocalDpi xmlns:a14="http://schemas.microsoft.com/office/drawing/2010/main" val="0"/>
              </a:ext>
            </a:extLst>
          </a:blip>
          <a:srcRect t="1459" r="-2" b="-1"/>
          <a:stretch/>
        </p:blipFill>
        <p:spPr>
          <a:xfrm>
            <a:off x="8498839" y="1023053"/>
            <a:ext cx="2735071" cy="4945245"/>
          </a:xfrm>
          <a:prstGeom prst="rect">
            <a:avLst/>
          </a:prstGeom>
        </p:spPr>
      </p:pic>
    </p:spTree>
    <p:extLst>
      <p:ext uri="{BB962C8B-B14F-4D97-AF65-F5344CB8AC3E}">
        <p14:creationId xmlns:p14="http://schemas.microsoft.com/office/powerpoint/2010/main" val="307384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A0D383-243D-4D9F-AFD3-8792A4DF4C94}"/>
              </a:ext>
            </a:extLst>
          </p:cNvPr>
          <p:cNvSpPr>
            <a:spLocks noGrp="1"/>
          </p:cNvSpPr>
          <p:nvPr>
            <p:ph type="title"/>
          </p:nvPr>
        </p:nvSpPr>
        <p:spPr>
          <a:xfrm>
            <a:off x="810000" y="447188"/>
            <a:ext cx="10571998" cy="970450"/>
          </a:xfrm>
        </p:spPr>
        <p:txBody>
          <a:bodyPr>
            <a:normAutofit/>
          </a:bodyPr>
          <a:lstStyle/>
          <a:p>
            <a:r>
              <a:rPr lang="en-GB" dirty="0"/>
              <a:t>4. What is the best group of products?</a:t>
            </a:r>
          </a:p>
        </p:txBody>
      </p:sp>
      <p:sp>
        <p:nvSpPr>
          <p:cNvPr id="3" name="Chỗ dành sẵn cho Nội dung 2">
            <a:extLst>
              <a:ext uri="{FF2B5EF4-FFF2-40B4-BE49-F238E27FC236}">
                <a16:creationId xmlns:a16="http://schemas.microsoft.com/office/drawing/2014/main" id="{201D7E47-59B1-43E4-9AAE-9D22DEE655DA}"/>
              </a:ext>
            </a:extLst>
          </p:cNvPr>
          <p:cNvSpPr>
            <a:spLocks noGrp="1"/>
          </p:cNvSpPr>
          <p:nvPr>
            <p:ph idx="1"/>
          </p:nvPr>
        </p:nvSpPr>
        <p:spPr>
          <a:xfrm>
            <a:off x="171450" y="2413000"/>
            <a:ext cx="4800599" cy="3632200"/>
          </a:xfrm>
        </p:spPr>
        <p:txBody>
          <a:bodyPr>
            <a:normAutofit fontScale="70000" lnSpcReduction="20000"/>
          </a:bodyPr>
          <a:lstStyle/>
          <a:p>
            <a:pPr marL="0" indent="0">
              <a:buNone/>
            </a:pPr>
            <a:r>
              <a:rPr lang="en-GB" sz="1600" dirty="0"/>
              <a:t>We see that </a:t>
            </a:r>
            <a:r>
              <a:rPr lang="en-GB" sz="1600" dirty="0">
                <a:solidFill>
                  <a:srgbClr val="FF0000"/>
                </a:solidFill>
              </a:rPr>
              <a:t>the red group</a:t>
            </a:r>
            <a:r>
              <a:rPr lang="en-GB" sz="1600" dirty="0"/>
              <a:t> is the group that brings the most sales and purchases. It can be seen that the product groups of home appliances, beauty and sports are the administrative aspects that are </a:t>
            </a:r>
            <a:r>
              <a:rPr lang="en-GB" sz="1600" dirty="0" err="1"/>
              <a:t>favored</a:t>
            </a:r>
            <a:r>
              <a:rPr lang="en-GB" sz="1600" dirty="0"/>
              <a:t> by customers. This group has been quite stable over the past 2 years with sales and purchases always at the top</a:t>
            </a:r>
          </a:p>
          <a:p>
            <a:pPr marL="0" indent="0">
              <a:buNone/>
            </a:pPr>
            <a:r>
              <a:rPr lang="en-GB" sz="1600" dirty="0"/>
              <a:t>=&gt; Maintain the sale of these items to ensure revenue</a:t>
            </a:r>
          </a:p>
          <a:p>
            <a:pPr marL="0" indent="0">
              <a:buNone/>
            </a:pPr>
            <a:r>
              <a:rPr lang="en-GB" sz="1600" dirty="0"/>
              <a:t>Followed by </a:t>
            </a:r>
            <a:r>
              <a:rPr lang="en-GB" sz="1600" dirty="0">
                <a:solidFill>
                  <a:srgbClr val="FFFF00"/>
                </a:solidFill>
              </a:rPr>
              <a:t>the yellow group</a:t>
            </a:r>
            <a:r>
              <a:rPr lang="en-GB" sz="1600" dirty="0"/>
              <a:t>, which includes most of the ancillary products such as garden supplies, toys, perfumes, etc. Compared to 2017, the gap of this group compared to the top products has been widened. larger </a:t>
            </a:r>
          </a:p>
          <a:p>
            <a:pPr marL="0" indent="0">
              <a:buNone/>
            </a:pPr>
            <a:r>
              <a:rPr lang="en-GB" sz="1600" b="1" dirty="0"/>
              <a:t>=&gt; Need to have promotional stimulus packages to increase output</a:t>
            </a:r>
          </a:p>
          <a:p>
            <a:pPr marL="0" indent="0">
              <a:buNone/>
            </a:pPr>
            <a:r>
              <a:rPr lang="en-GB" sz="1600" dirty="0"/>
              <a:t>With </a:t>
            </a:r>
            <a:r>
              <a:rPr lang="en-GB" sz="1600" dirty="0">
                <a:solidFill>
                  <a:srgbClr val="00B0F0"/>
                </a:solidFill>
              </a:rPr>
              <a:t>the blue group </a:t>
            </a:r>
            <a:r>
              <a:rPr lang="en-GB" sz="1600" dirty="0"/>
              <a:t>are the top products that contribute the least in the company's revenue. It is necessary to optimize the products in this group by a number of options:</a:t>
            </a:r>
          </a:p>
          <a:p>
            <a:pPr marL="0" indent="0">
              <a:buNone/>
            </a:pPr>
            <a:r>
              <a:rPr lang="en-GB" sz="1600" b="1" dirty="0"/>
              <a:t>- Remove the group with low rating (&lt;= 2) due to the product being both poor quality and unsold</a:t>
            </a:r>
          </a:p>
          <a:p>
            <a:pPr marL="0" indent="0">
              <a:buNone/>
            </a:pPr>
            <a:r>
              <a:rPr lang="en-GB" sz="1600" b="1" dirty="0"/>
              <a:t>- For products with good reviews (&gt;=4), these are good products but not many customers have access to them. Some policies can be applied to introduce those products to consumers</a:t>
            </a:r>
          </a:p>
        </p:txBody>
      </p:sp>
      <p:pic>
        <p:nvPicPr>
          <p:cNvPr id="4" name="Picture 8">
            <a:extLst>
              <a:ext uri="{FF2B5EF4-FFF2-40B4-BE49-F238E27FC236}">
                <a16:creationId xmlns:a16="http://schemas.microsoft.com/office/drawing/2014/main" id="{4D430C0C-318B-4B64-8165-CEC8BEBE9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501" y="2424362"/>
            <a:ext cx="6277349" cy="360947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23992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âm ngôn">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90</TotalTime>
  <Words>957</Words>
  <Application>Microsoft Office PowerPoint</Application>
  <PresentationFormat>Màn hình rộng</PresentationFormat>
  <Paragraphs>61</Paragraphs>
  <Slides>13</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13</vt:i4>
      </vt:variant>
    </vt:vector>
  </HeadingPairs>
  <TitlesOfParts>
    <vt:vector size="21" baseType="lpstr">
      <vt:lpstr>Arial</vt:lpstr>
      <vt:lpstr>Calibri</vt:lpstr>
      <vt:lpstr>Century Gothic</vt:lpstr>
      <vt:lpstr>Symbol</vt:lpstr>
      <vt:lpstr>Tahoma</vt:lpstr>
      <vt:lpstr>Verdana</vt:lpstr>
      <vt:lpstr>Wingdings 2</vt:lpstr>
      <vt:lpstr>Châm ngôn</vt:lpstr>
      <vt:lpstr>GMV Optimization for the Brazilian E-commerce company</vt:lpstr>
      <vt:lpstr>Table of contents</vt:lpstr>
      <vt:lpstr>Introduction</vt:lpstr>
      <vt:lpstr>Data Exploration</vt:lpstr>
      <vt:lpstr>Business problems and key findings from data</vt:lpstr>
      <vt:lpstr>1.Where does revenue come from?</vt:lpstr>
      <vt:lpstr>2. Seller through Country</vt:lpstr>
      <vt:lpstr>3. Are revenue base on review?</vt:lpstr>
      <vt:lpstr>4. What is the best group of products?</vt:lpstr>
      <vt:lpstr>5. Customer Purchasing time:</vt:lpstr>
      <vt:lpstr>6. Delivery Success Rate</vt:lpstr>
      <vt:lpstr>Conclusion and Suggestion </vt:lpstr>
      <vt:lpstr>Conclusion and 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GMV Optimization for the Brazilian E-commerce company</dc:title>
  <dc:creator>Ha Dinh</dc:creator>
  <cp:lastModifiedBy>Ha Dinh</cp:lastModifiedBy>
  <cp:revision>1</cp:revision>
  <dcterms:created xsi:type="dcterms:W3CDTF">2021-11-14T13:58:56Z</dcterms:created>
  <dcterms:modified xsi:type="dcterms:W3CDTF">2021-11-14T15:29:35Z</dcterms:modified>
</cp:coreProperties>
</file>