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8"/>
  </p:notesMasterIdLst>
  <p:sldIdLst>
    <p:sldId id="256" r:id="rId2"/>
    <p:sldId id="258" r:id="rId3"/>
    <p:sldId id="426" r:id="rId4"/>
    <p:sldId id="319" r:id="rId5"/>
    <p:sldId id="429" r:id="rId6"/>
    <p:sldId id="430" r:id="rId7"/>
    <p:sldId id="320" r:id="rId8"/>
    <p:sldId id="406" r:id="rId9"/>
    <p:sldId id="324" r:id="rId10"/>
    <p:sldId id="331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24" r:id="rId28"/>
    <p:sldId id="427" r:id="rId29"/>
    <p:sldId id="428" r:id="rId30"/>
    <p:sldId id="432" r:id="rId31"/>
    <p:sldId id="425" r:id="rId32"/>
    <p:sldId id="289" r:id="rId33"/>
    <p:sldId id="431" r:id="rId34"/>
    <p:sldId id="385" r:id="rId35"/>
    <p:sldId id="281" r:id="rId36"/>
    <p:sldId id="31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0BF99A3-8C45-F043-AFA9-BDE6B367BC5B}">
          <p14:sldIdLst>
            <p14:sldId id="256"/>
            <p14:sldId id="258"/>
            <p14:sldId id="426"/>
            <p14:sldId id="319"/>
            <p14:sldId id="429"/>
            <p14:sldId id="430"/>
            <p14:sldId id="320"/>
            <p14:sldId id="406"/>
            <p14:sldId id="324"/>
            <p14:sldId id="331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7"/>
            <p14:sldId id="428"/>
            <p14:sldId id="432"/>
            <p14:sldId id="425"/>
            <p14:sldId id="289"/>
            <p14:sldId id="431"/>
            <p14:sldId id="385"/>
            <p14:sldId id="281"/>
            <p14:sldId id="318"/>
          </p14:sldIdLst>
        </p14:section>
        <p14:section name="Appendix" id="{C6C3F28E-3F32-C747-BDA3-6A9272C271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010FC-9A04-4DA9-A739-DE003F9867BB}">
  <a:tblStyle styleId="{105010FC-9A04-4DA9-A739-DE003F9867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4"/>
    <p:restoredTop sz="88596" autoAdjust="0"/>
  </p:normalViewPr>
  <p:slideViewPr>
    <p:cSldViewPr snapToGrid="0">
      <p:cViewPr>
        <p:scale>
          <a:sx n="130" d="100"/>
          <a:sy n="130" d="100"/>
        </p:scale>
        <p:origin x="-61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3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3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3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7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47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6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66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4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3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19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1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0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5" name="Shape 7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570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5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031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50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62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2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216B3B-382B-4A1B-8470-BE5900B3D8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2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75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6784882" y="1348485"/>
            <a:ext cx="1580100" cy="244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69" name="Shape 169"/>
          <p:cNvSpPr>
            <a:spLocks noGrp="1"/>
          </p:cNvSpPr>
          <p:nvPr>
            <p:ph type="pic" idx="3"/>
          </p:nvPr>
        </p:nvSpPr>
        <p:spPr>
          <a:xfrm>
            <a:off x="779090" y="1343241"/>
            <a:ext cx="1580099" cy="244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pic" idx="4"/>
          </p:nvPr>
        </p:nvSpPr>
        <p:spPr>
          <a:xfrm>
            <a:off x="2781021" y="1343241"/>
            <a:ext cx="1580100" cy="244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5"/>
          </p:nvPr>
        </p:nvSpPr>
        <p:spPr>
          <a:xfrm>
            <a:off x="4782950" y="1343241"/>
            <a:ext cx="1580100" cy="244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6443661" y="1391270"/>
            <a:ext cx="1812300" cy="1086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81" name="Shape 181"/>
          <p:cNvSpPr>
            <a:spLocks noGrp="1"/>
          </p:cNvSpPr>
          <p:nvPr>
            <p:ph type="pic" idx="3"/>
          </p:nvPr>
        </p:nvSpPr>
        <p:spPr>
          <a:xfrm>
            <a:off x="887507" y="1395139"/>
            <a:ext cx="1811700" cy="172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4"/>
          </p:nvPr>
        </p:nvSpPr>
        <p:spPr>
          <a:xfrm>
            <a:off x="6444082" y="2520287"/>
            <a:ext cx="1811699" cy="172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5"/>
          </p:nvPr>
        </p:nvSpPr>
        <p:spPr>
          <a:xfrm>
            <a:off x="886666" y="3158089"/>
            <a:ext cx="1812300" cy="1086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idx="6"/>
          </p:nvPr>
        </p:nvSpPr>
        <p:spPr>
          <a:xfrm>
            <a:off x="2738578" y="1395139"/>
            <a:ext cx="1813200" cy="1277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7"/>
          </p:nvPr>
        </p:nvSpPr>
        <p:spPr>
          <a:xfrm>
            <a:off x="2738578" y="2710296"/>
            <a:ext cx="1813200" cy="153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8"/>
          </p:nvPr>
        </p:nvSpPr>
        <p:spPr>
          <a:xfrm>
            <a:off x="4590490" y="1394182"/>
            <a:ext cx="1813200" cy="1534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idx="9"/>
          </p:nvPr>
        </p:nvSpPr>
        <p:spPr>
          <a:xfrm>
            <a:off x="4590489" y="2964816"/>
            <a:ext cx="1813200" cy="1277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0" y="1395139"/>
            <a:ext cx="9144000" cy="2116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40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59" y="205979"/>
            <a:ext cx="6420141" cy="857250"/>
          </a:xfrm>
          <a:prstGeom prst="rect">
            <a:avLst/>
          </a:prstGeom>
        </p:spPr>
        <p:txBody>
          <a:bodyPr/>
          <a:lstStyle>
            <a:lvl1pPr algn="r">
              <a:defRPr sz="24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E1A-2ED6-46D5-9D73-EC8C0BB9DDA3}" type="datetime1">
              <a:rPr lang="en-US" smtClean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35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6533588" y="1444428"/>
            <a:ext cx="1971600" cy="126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" name="Shape 118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20" name="Shape 120"/>
          <p:cNvSpPr>
            <a:spLocks noGrp="1"/>
          </p:cNvSpPr>
          <p:nvPr>
            <p:ph type="pic" idx="3"/>
          </p:nvPr>
        </p:nvSpPr>
        <p:spPr>
          <a:xfrm>
            <a:off x="628650" y="1444428"/>
            <a:ext cx="1971600" cy="126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4"/>
          </p:nvPr>
        </p:nvSpPr>
        <p:spPr>
          <a:xfrm>
            <a:off x="2600325" y="1444428"/>
            <a:ext cx="1971600" cy="126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5"/>
          </p:nvPr>
        </p:nvSpPr>
        <p:spPr>
          <a:xfrm>
            <a:off x="4561913" y="1444428"/>
            <a:ext cx="1971600" cy="126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796738" y="1395138"/>
            <a:ext cx="1341299" cy="1341299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3"/>
          </p:nvPr>
        </p:nvSpPr>
        <p:spPr>
          <a:xfrm>
            <a:off x="4952502" y="1395138"/>
            <a:ext cx="1341300" cy="1341299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4"/>
          </p:nvPr>
        </p:nvSpPr>
        <p:spPr>
          <a:xfrm>
            <a:off x="4952502" y="2929575"/>
            <a:ext cx="1341300" cy="1341299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5"/>
          </p:nvPr>
        </p:nvSpPr>
        <p:spPr>
          <a:xfrm>
            <a:off x="796738" y="2929575"/>
            <a:ext cx="1341299" cy="1341299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Shape 132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" name="Shape 133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35" name="Shape 135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4862945" y="0"/>
            <a:ext cx="4281000" cy="5143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0" y="1479828"/>
            <a:ext cx="9144000" cy="2315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46" name="Shape 146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28650" y="4701021"/>
            <a:ext cx="7886700" cy="34200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4025816" y="681640"/>
            <a:ext cx="1092300" cy="0"/>
          </a:xfrm>
          <a:prstGeom prst="straightConnector1">
            <a:avLst/>
          </a:prstGeom>
          <a:noFill/>
          <a:ln w="9525" cap="flat" cmpd="sng">
            <a:solidFill>
              <a:srgbClr val="B3D33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199255" y="4818026"/>
            <a:ext cx="236700" cy="236700"/>
          </a:xfrm>
          <a:prstGeom prst="ellipse">
            <a:avLst/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28650" y="4855580"/>
            <a:ext cx="1786800" cy="16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Laukpauk Presentation | www.yourwebsite.com</a:t>
            </a:r>
          </a:p>
        </p:txBody>
      </p:sp>
      <p:sp>
        <p:nvSpPr>
          <p:cNvPr id="154" name="Shape 154"/>
          <p:cNvSpPr/>
          <p:nvPr/>
        </p:nvSpPr>
        <p:spPr>
          <a:xfrm>
            <a:off x="8186435" y="4841523"/>
            <a:ext cx="262200" cy="19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28650" y="231361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Font typeface="Open Sans"/>
              <a:buNone/>
              <a:defRPr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28650" y="807181"/>
            <a:ext cx="7886700" cy="39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54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94" r:id="rId13"/>
    <p:sldLayoutId id="214748369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selenium/" TargetMode="External"/><Relationship Id="rId4" Type="http://schemas.openxmlformats.org/officeDocument/2006/relationships/hyperlink" Target="http://docs.seleniumhq.org/docs/03_webdriver.jsp" TargetMode="External"/><Relationship Id="rId5" Type="http://schemas.openxmlformats.org/officeDocument/2006/relationships/hyperlink" Target="http://www.w3.org/TR/CSS/#selectorshttp://www.w3schools.com/cssref/trysel.asphttp://www.w3schools.com/css/default.asp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firebug/" TargetMode="External"/><Relationship Id="rId4" Type="http://schemas.openxmlformats.org/officeDocument/2006/relationships/hyperlink" Target="https://chrome.google.com/webstore/detail/css-and-xpath-checker/aoinfihhckpkkcpholfhmkeplbhddipe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>
            <a:alpha val="89800"/>
          </a:srgb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 amt="8000"/>
          </a:blip>
          <a:srcRect l="20817" r="22368"/>
          <a:stretch/>
        </p:blipFill>
        <p:spPr>
          <a:xfrm>
            <a:off x="0" y="9525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7578"/>
          <a:stretch/>
        </p:blipFill>
        <p:spPr>
          <a:xfrm>
            <a:off x="1796025" y="1531575"/>
            <a:ext cx="5417574" cy="19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ID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latin typeface="Arial" charset="0"/>
              </a:rPr>
              <a:t>an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element</a:t>
            </a:r>
            <a:r>
              <a:rPr lang="en-US" altLang="en-US" sz="1800" dirty="0">
                <a:latin typeface="Arial" charset="0"/>
              </a:rPr>
              <a:t> using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ID attribute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</a:p>
          <a:p>
            <a:pPr>
              <a:buFont typeface="Courier New" charset="0"/>
              <a:buChar char="o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By.id</a:t>
            </a:r>
            <a:r>
              <a:rPr lang="en-US" altLang="en-US" sz="1800" dirty="0">
                <a:latin typeface="Arial" charset="0"/>
              </a:rPr>
              <a:t>(&lt;element ID&gt;))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altLang="en-US" sz="1800" dirty="0" err="1">
                <a:latin typeface="Arial" charset="0"/>
              </a:rPr>
              <a:t>d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elementID</a:t>
            </a:r>
            <a:r>
              <a:rPr lang="en-US" altLang="en-US" sz="1800" dirty="0">
                <a:latin typeface="Arial" charset="0"/>
              </a:rPr>
              <a:t>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find_element_by_id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elementID</a:t>
            </a:r>
            <a:r>
              <a:rPr lang="en-US" altLang="en-US" sz="1800" dirty="0">
                <a:latin typeface="Arial" charset="0"/>
              </a:rPr>
              <a:t>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:id</a:t>
            </a:r>
            <a:r>
              <a:rPr lang="en-US" altLang="en-US" sz="1800" dirty="0">
                <a:latin typeface="Arial" charset="0"/>
              </a:rPr>
              <a:t>,&lt;</a:t>
            </a:r>
            <a:r>
              <a:rPr lang="en-US" altLang="en-US" sz="1800" dirty="0" err="1">
                <a:latin typeface="Arial" charset="0"/>
              </a:rPr>
              <a:t>elementID</a:t>
            </a:r>
            <a:r>
              <a:rPr lang="en-US" altLang="en-US" sz="1800" dirty="0">
                <a:latin typeface="Arial" charset="0"/>
              </a:rPr>
              <a:t>&gt;)</a:t>
            </a:r>
          </a:p>
          <a:p>
            <a:pPr>
              <a:buFont typeface="Courier New" charset="0"/>
              <a:buChar char="o"/>
            </a:pPr>
            <a:endParaRPr lang="en-US" altLang="en-US" sz="1800" dirty="0">
              <a:latin typeface="Arial" charset="0"/>
            </a:endParaRPr>
          </a:p>
          <a:p>
            <a:pPr>
              <a:buFont typeface="Courier New" charset="0"/>
              <a:buChar char="o"/>
            </a:pPr>
            <a:endParaRPr lang="en-US" altLang="en-US" sz="1800" dirty="0">
              <a:latin typeface="Arial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372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ID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3626" y="1063230"/>
            <a:ext cx="839666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form name="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id="username"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id="password"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name="login" type="submit" value="Login" 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&lt;/form&gt;</a:t>
            </a: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(Java)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username 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id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username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password 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id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password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Cannot use the id attribute due to: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1500" dirty="0">
                <a:latin typeface="Arial" charset="0"/>
              </a:rPr>
              <a:t>Not all elements on a page have the id attribute specified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1500" dirty="0">
                <a:latin typeface="Arial" charset="0"/>
              </a:rPr>
              <a:t>The id attributes are not specified for key elements on a page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1500" dirty="0">
                <a:latin typeface="Arial" charset="0"/>
              </a:rPr>
              <a:t>The id attribute values are dynamically </a:t>
            </a:r>
            <a:r>
              <a:rPr lang="en-US" altLang="en-US" sz="1500" dirty="0" smtClean="0">
                <a:latin typeface="Arial" charset="0"/>
              </a:rPr>
              <a:t>generated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89156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latin typeface="Arial" charset="0"/>
              </a:rPr>
              <a:t>an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element</a:t>
            </a:r>
            <a:r>
              <a:rPr lang="en-US" altLang="en-US" sz="1800" dirty="0">
                <a:latin typeface="Arial" charset="0"/>
              </a:rPr>
              <a:t> using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Name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attribute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By.name</a:t>
            </a:r>
            <a:r>
              <a:rPr lang="en-US" altLang="en-US" sz="1800" dirty="0">
                <a:latin typeface="Arial" charset="0"/>
              </a:rPr>
              <a:t>(&lt;element name&gt;))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N</a:t>
            </a:r>
            <a:r>
              <a:rPr lang="en-US" altLang="en-US" sz="1800" dirty="0" err="1">
                <a:latin typeface="Arial" charset="0"/>
              </a:rPr>
              <a:t>ame</a:t>
            </a:r>
            <a:r>
              <a:rPr lang="en-US" altLang="en-US" sz="1800" dirty="0">
                <a:latin typeface="Arial" charset="0"/>
              </a:rPr>
              <a:t>(&lt;element name&gt;))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find_element_by_name</a:t>
            </a:r>
            <a:r>
              <a:rPr lang="en-US" altLang="en-US" sz="1800" dirty="0">
                <a:latin typeface="Arial" charset="0"/>
              </a:rPr>
              <a:t>(&lt;element name&gt;)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:name</a:t>
            </a:r>
            <a:r>
              <a:rPr lang="en-US" altLang="en-US" sz="1800" dirty="0">
                <a:latin typeface="Arial" charset="0"/>
              </a:rPr>
              <a:t>,&lt;element name&gt;)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1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063231"/>
            <a:ext cx="869171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form name="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name="username"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name="password"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name="login" type="submit" value="Login" /&gt;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&lt;/form&gt;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(Java)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username 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name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username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password 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name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password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>
              <a:defRPr/>
            </a:pPr>
            <a:r>
              <a:rPr lang="en-US" altLang="en-US" sz="1500" dirty="0">
                <a:latin typeface="Arial" charset="0"/>
              </a:rPr>
              <a:t>Unlike id, the name attribute may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not be unique on a page</a:t>
            </a:r>
            <a:r>
              <a:rPr lang="en-US" altLang="en-US" sz="1500" dirty="0">
                <a:latin typeface="Arial" charset="0"/>
              </a:rPr>
              <a:t>. You might find multiple elements with similar name attributes and in such a case, the first element on the page with the specified value will be </a:t>
            </a:r>
            <a:r>
              <a:rPr lang="en-US" altLang="en-US" sz="1500" dirty="0" smtClean="0">
                <a:latin typeface="Arial" charset="0"/>
              </a:rPr>
              <a:t>selected. </a:t>
            </a:r>
            <a:r>
              <a:rPr lang="en-US" altLang="en-US" sz="1500" dirty="0">
                <a:latin typeface="Arial" charset="0"/>
              </a:rPr>
              <a:t>This may cause the test to fail.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442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CLASS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latin typeface="Arial" charset="0"/>
              </a:rPr>
              <a:t>an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element</a:t>
            </a:r>
            <a:r>
              <a:rPr lang="en-US" altLang="en-US" sz="1800" dirty="0">
                <a:latin typeface="Arial" charset="0"/>
              </a:rPr>
              <a:t> using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Class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Name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attribute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  <a:endParaRPr lang="en-US" altLang="en-US" sz="1800" dirty="0" smtClean="0">
              <a:latin typeface="Arial" charset="0"/>
            </a:endParaRPr>
          </a:p>
          <a:p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By.className</a:t>
            </a:r>
            <a:r>
              <a:rPr lang="en-US" altLang="en-US" sz="1800" dirty="0">
                <a:latin typeface="Arial" charset="0"/>
              </a:rPr>
              <a:t>(&lt;element class&gt;))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C</a:t>
            </a:r>
            <a:r>
              <a:rPr lang="en-US" altLang="en-US" sz="1800" dirty="0" err="1">
                <a:latin typeface="Arial" charset="0"/>
              </a:rPr>
              <a:t>lassName</a:t>
            </a:r>
            <a:r>
              <a:rPr lang="en-US" altLang="en-US" sz="1800" dirty="0">
                <a:latin typeface="Arial" charset="0"/>
              </a:rPr>
              <a:t>(&lt;element class&gt;))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find_element_by_class_name</a:t>
            </a:r>
            <a:r>
              <a:rPr lang="en-US" altLang="en-US" sz="1800" dirty="0">
                <a:latin typeface="Arial" charset="0"/>
              </a:rPr>
              <a:t>(&lt;element class&gt;)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:class</a:t>
            </a:r>
            <a:r>
              <a:rPr lang="en-US" altLang="en-US" sz="1800" dirty="0">
                <a:latin typeface="Arial" charset="0"/>
              </a:rPr>
              <a:t>,&lt;element class&gt;)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35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142" y="1063229"/>
            <a:ext cx="88392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form name="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for="username"&gt;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class="</a:t>
            </a:r>
            <a:r>
              <a:rPr lang="en-US" altLang="en-US" sz="1800" dirty="0">
                <a:solidFill>
                  <a:srgbClr val="C00000"/>
                </a:solidFill>
                <a:latin typeface="Arial" charset="0"/>
              </a:rPr>
              <a:t>username"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class="</a:t>
            </a:r>
            <a:r>
              <a:rPr lang="en-US" altLang="en-US" sz="1800" dirty="0">
                <a:solidFill>
                  <a:srgbClr val="C00000"/>
                </a:solidFill>
                <a:latin typeface="Arial" charset="0"/>
              </a:rPr>
              <a:t>password"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name="login" type="submit" value="Login" 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&lt;/form&gt;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(Java)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username = </a:t>
            </a: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</a:t>
            </a:r>
            <a:r>
              <a:rPr lang="en-US" altLang="en-US" sz="2000" dirty="0" err="1" smtClean="0">
                <a:solidFill>
                  <a:srgbClr val="C00000"/>
                </a:solidFill>
                <a:latin typeface="Arial" charset="0"/>
              </a:rPr>
              <a:t>class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altLang="en-US" sz="2000" dirty="0" err="1" smtClean="0">
                <a:solidFill>
                  <a:srgbClr val="C00000"/>
                </a:solidFill>
                <a:latin typeface="Arial" charset="0"/>
              </a:rPr>
              <a:t>ame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username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password = </a:t>
            </a: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</a:t>
            </a:r>
            <a:r>
              <a:rPr lang="en-US" altLang="en-US" sz="2000" dirty="0" err="1" smtClean="0">
                <a:solidFill>
                  <a:srgbClr val="C00000"/>
                </a:solidFill>
                <a:latin typeface="Arial" charset="0"/>
              </a:rPr>
              <a:t>className</a:t>
            </a:r>
            <a:r>
              <a:rPr lang="en-US" altLang="en-US" sz="2000" dirty="0" smtClean="0">
                <a:latin typeface="Arial" charset="0"/>
              </a:rPr>
              <a:t>("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password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LOCATE ELEMENT BY CLASS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07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TAG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an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element</a:t>
            </a:r>
            <a:r>
              <a:rPr lang="en-US" altLang="en-US" sz="1800" dirty="0" smtClean="0">
                <a:latin typeface="Arial" charset="0"/>
              </a:rPr>
              <a:t> using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HTML Tag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By.tagName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htmltagname</a:t>
            </a:r>
            <a:r>
              <a:rPr lang="en-US" altLang="en-US" sz="1800" dirty="0">
                <a:latin typeface="Arial" charset="0"/>
              </a:rPr>
              <a:t>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T</a:t>
            </a:r>
            <a:r>
              <a:rPr lang="en-US" altLang="en-US" sz="1800" dirty="0" err="1">
                <a:latin typeface="Arial" charset="0"/>
              </a:rPr>
              <a:t>agName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htmltagname</a:t>
            </a:r>
            <a:r>
              <a:rPr lang="en-US" altLang="en-US" sz="1800" dirty="0">
                <a:latin typeface="Arial" charset="0"/>
              </a:rPr>
              <a:t>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find_element_by_tag_name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htmltagname</a:t>
            </a:r>
            <a:r>
              <a:rPr lang="en-US" altLang="en-US" sz="1800" dirty="0">
                <a:latin typeface="Arial" charset="0"/>
              </a:rPr>
              <a:t>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tag_name</a:t>
            </a:r>
            <a:r>
              <a:rPr lang="en-US" altLang="en-US" sz="1800" dirty="0">
                <a:latin typeface="Arial" charset="0"/>
              </a:rPr>
              <a:t>,&lt;</a:t>
            </a:r>
            <a:r>
              <a:rPr lang="en-US" altLang="en-US" sz="1800" dirty="0" err="1">
                <a:latin typeface="Arial" charset="0"/>
              </a:rPr>
              <a:t>htmltagname</a:t>
            </a:r>
            <a:r>
              <a:rPr lang="en-US" altLang="en-US" sz="1800" dirty="0">
                <a:latin typeface="Arial" charset="0"/>
              </a:rPr>
              <a:t>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322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136" y="1063230"/>
            <a:ext cx="848515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800" dirty="0">
                <a:solidFill>
                  <a:srgbClr val="C00000"/>
                </a:solidFill>
                <a:latin typeface="Arial" charset="0"/>
              </a:rPr>
              <a:t>form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name="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for="username"&gt;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class="username" /&gt;&lt;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class="password" /&gt;&lt;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name="login" type="submit" value="Login" /&gt;</a:t>
            </a:r>
          </a:p>
          <a:p>
            <a:pPr marL="0" indent="0">
              <a:defRPr/>
            </a:pP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&lt;/form&gt;</a:t>
            </a:r>
          </a:p>
          <a:p>
            <a:pPr marL="0" indent="0">
              <a:defRPr/>
            </a:pP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(Java)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 smtClean="0">
                <a:latin typeface="Arial" charset="0"/>
              </a:rPr>
              <a:t>WebElement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 err="1">
                <a:latin typeface="Arial" charset="0"/>
              </a:rPr>
              <a:t>form_main</a:t>
            </a:r>
            <a:r>
              <a:rPr lang="en-US" altLang="en-US" sz="2000" dirty="0">
                <a:latin typeface="Arial" charset="0"/>
              </a:rPr>
              <a:t>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tagName</a:t>
            </a:r>
            <a:r>
              <a:rPr lang="en-US" altLang="en-US" sz="2000" dirty="0">
                <a:latin typeface="Arial" charset="0"/>
              </a:rPr>
              <a:t>(“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form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TAG </a:t>
            </a:r>
            <a:r>
              <a:rPr lang="en-US" altLang="x-none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36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LINK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link</a:t>
            </a:r>
            <a:r>
              <a:rPr lang="en-US" altLang="en-US" sz="1800" dirty="0">
                <a:latin typeface="Arial" charset="0"/>
              </a:rPr>
              <a:t> using it's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text</a:t>
            </a:r>
            <a:r>
              <a:rPr lang="en-US" altLang="en-US" sz="1800" dirty="0">
                <a:latin typeface="Arial" charset="0"/>
              </a:rPr>
              <a:t> (text displayed for the link</a:t>
            </a:r>
            <a:r>
              <a:rPr lang="en-US" altLang="en-US" sz="1800" dirty="0" smtClean="0">
                <a:latin typeface="Arial" charset="0"/>
              </a:rPr>
              <a:t>).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By.linkText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L</a:t>
            </a:r>
            <a:r>
              <a:rPr lang="en-US" altLang="en-US" sz="1800" dirty="0" err="1">
                <a:latin typeface="Arial" charset="0"/>
              </a:rPr>
              <a:t>inkText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find_element_by_link_text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link_text</a:t>
            </a:r>
            <a:r>
              <a:rPr lang="en-US" altLang="en-US" sz="1800" dirty="0">
                <a:latin typeface="Arial" charset="0"/>
              </a:rPr>
              <a:t>,&lt; 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27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 dirty="0" smtClean="0"/>
              <a:t>LOCATE ELEMENT BY LINK 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982" y="1063231"/>
            <a:ext cx="87015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&lt;body&gt;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&lt;p&gt;Are you sure you want to do this?&lt;/p&gt;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     &lt;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href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continue.html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Continue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&lt;/a&gt; 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     &lt;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href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cancel.html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Cancel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&lt;/a&gt; 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&lt;/body&gt;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&lt;html&gt;</a:t>
            </a:r>
            <a:endParaRPr lang="en-US" altLang="en-US" sz="18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(Java)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 smtClean="0">
                <a:latin typeface="Arial" charset="0"/>
              </a:rPr>
              <a:t>WebElement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continue_link</a:t>
            </a:r>
            <a:r>
              <a:rPr lang="en-US" sz="2000" dirty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linkText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sz="2000" dirty="0">
                <a:solidFill>
                  <a:srgbClr val="0070C0"/>
                </a:solidFill>
                <a:latin typeface="Arial" charset="0"/>
              </a:rPr>
              <a:t>Continue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</a:t>
            </a:r>
            <a:r>
              <a:rPr lang="en-US" altLang="en-US" sz="2000" dirty="0" err="1">
                <a:latin typeface="Arial" charset="0"/>
              </a:rPr>
              <a:t>cancel</a:t>
            </a:r>
            <a:r>
              <a:rPr lang="en-US" sz="2000" dirty="0" err="1">
                <a:latin typeface="Arial" charset="0"/>
              </a:rPr>
              <a:t>_link</a:t>
            </a:r>
            <a:r>
              <a:rPr lang="en-US" sz="2000" dirty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linkText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sz="2000" dirty="0">
                <a:solidFill>
                  <a:srgbClr val="0070C0"/>
                </a:solidFill>
                <a:latin typeface="Arial" charset="0"/>
              </a:rPr>
              <a:t>Cancel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87219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>
            <a:alpha val="89800"/>
          </a:srgbClr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2289549" y="0"/>
            <a:ext cx="8113500" cy="5143500"/>
          </a:xfrm>
          <a:prstGeom prst="parallelogram">
            <a:avLst>
              <a:gd name="adj" fmla="val 50702"/>
            </a:avLst>
          </a:prstGeom>
          <a:solidFill>
            <a:srgbClr val="349ECC">
              <a:alpha val="4308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2952470" y="0"/>
            <a:ext cx="6787500" cy="5143500"/>
          </a:xfrm>
          <a:prstGeom prst="parallelogram">
            <a:avLst>
              <a:gd name="adj" fmla="val 508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en-US" sz="4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6752968" y="4693126"/>
            <a:ext cx="2391032" cy="4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</a:p>
          <a:p>
            <a:pPr lvl="0" algn="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 673"/>
          <p:cNvSpPr txBox="1"/>
          <p:nvPr/>
        </p:nvSpPr>
        <p:spPr>
          <a:xfrm>
            <a:off x="4687786" y="3882051"/>
            <a:ext cx="4456214" cy="7129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Khanh Le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i="1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</a:t>
            </a:r>
            <a:endParaRPr lang="en" sz="2800" i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1" y="2015612"/>
            <a:ext cx="5388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bg1"/>
                </a:solidFill>
              </a:rPr>
              <a:t>Web Object Identification</a:t>
            </a:r>
            <a:endParaRPr lang="en-US" sz="3200" b="1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8446" y="13379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455" y="813539"/>
            <a:ext cx="2141025" cy="8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314" y="205979"/>
            <a:ext cx="8031487" cy="857250"/>
          </a:xfrm>
          <a:noFill/>
        </p:spPr>
        <p:txBody>
          <a:bodyPr/>
          <a:lstStyle/>
          <a:p>
            <a:r>
              <a:rPr lang="en-US" altLang="x-none" dirty="0" smtClean="0"/>
              <a:t>LOCATE ELEMENT BY PARTIAL LINK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link</a:t>
            </a:r>
            <a:r>
              <a:rPr lang="en-US" altLang="en-US" sz="1800" dirty="0">
                <a:latin typeface="Arial" charset="0"/>
              </a:rPr>
              <a:t> using it's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partial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text</a:t>
            </a:r>
            <a:endParaRPr lang="en-US" altLang="en-US" sz="1800" dirty="0" smtClean="0">
              <a:latin typeface="Arial" charset="0"/>
            </a:endParaRP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By.partialLinkText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P</a:t>
            </a:r>
            <a:r>
              <a:rPr lang="en-US" altLang="en-US" sz="1800" dirty="0" err="1">
                <a:latin typeface="Arial" charset="0"/>
              </a:rPr>
              <a:t>artialLinkText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find_element_by_partial_link_text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partial_link_text</a:t>
            </a:r>
            <a:r>
              <a:rPr lang="en-US" altLang="en-US" sz="1800" dirty="0">
                <a:latin typeface="Arial" charset="0"/>
              </a:rPr>
              <a:t>,&lt; </a:t>
            </a:r>
            <a:r>
              <a:rPr lang="en-US" altLang="en-US" sz="1800" dirty="0" err="1">
                <a:latin typeface="Arial" charset="0"/>
              </a:rPr>
              <a:t>linktext</a:t>
            </a:r>
            <a:r>
              <a:rPr lang="en-US" altLang="en-US" sz="1800" dirty="0">
                <a:latin typeface="Arial" charset="0"/>
              </a:rPr>
              <a:t>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0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/>
              <a:t>LOCATE ELEMENT BY PARTIAL LINK 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632" y="894736"/>
            <a:ext cx="8455657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&lt;body&gt;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&lt;p&gt;Are you sure you want to do this?&lt;/p&gt;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     &lt;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href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continue.html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Continue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&lt;/a&gt; 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       &lt;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href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cancel.html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Cancel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&lt;/a&gt; 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&lt;/body&gt;</a:t>
            </a:r>
          </a:p>
          <a:p>
            <a:pPr marL="0" indent="0"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&lt;html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Syntax: (Java</a:t>
            </a:r>
            <a:r>
              <a:rPr lang="en-US" altLang="en-US" sz="1500" dirty="0" smtClean="0">
                <a:latin typeface="Arial" charset="0"/>
              </a:rPr>
              <a:t>)</a:t>
            </a: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continue=</a:t>
            </a:r>
            <a:r>
              <a:rPr lang="en-US" altLang="en-US" sz="2000" dirty="0">
                <a:latin typeface="Arial" charset="0"/>
              </a:rPr>
              <a:t>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partialLinkText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sz="2000" dirty="0">
                <a:solidFill>
                  <a:srgbClr val="0070C0"/>
                </a:solidFill>
                <a:latin typeface="Arial" charset="0"/>
              </a:rPr>
              <a:t>Conti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r>
              <a:rPr lang="en-US" altLang="en-US" sz="2000" dirty="0" err="1">
                <a:latin typeface="Arial" charset="0"/>
              </a:rPr>
              <a:t>WebElement</a:t>
            </a:r>
            <a:r>
              <a:rPr lang="en-US" altLang="en-US" sz="2000" dirty="0">
                <a:latin typeface="Arial" charset="0"/>
              </a:rPr>
              <a:t> cancel= </a:t>
            </a: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</a:t>
            </a:r>
            <a:r>
              <a:rPr lang="en-US" altLang="en-US" sz="2000" dirty="0" err="1">
                <a:solidFill>
                  <a:srgbClr val="C00000"/>
                </a:solidFill>
                <a:latin typeface="Arial" charset="0"/>
              </a:rPr>
              <a:t>partialLinkText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</a:rPr>
              <a:t>Canc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 lvl="1">
              <a:defRPr/>
            </a:pPr>
            <a:r>
              <a:rPr lang="en-US" altLang="en-US" sz="1600" dirty="0">
                <a:latin typeface="Arial" charset="0"/>
              </a:rPr>
              <a:t>This method is useful where developers create links with dynamic text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13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5314" y="205979"/>
            <a:ext cx="8031487" cy="857250"/>
          </a:xfrm>
          <a:noFill/>
        </p:spPr>
        <p:txBody>
          <a:bodyPr/>
          <a:lstStyle/>
          <a:p>
            <a:r>
              <a:rPr lang="en-US" altLang="x-none" dirty="0" smtClean="0"/>
              <a:t>LOCATE ELEMENT BY CSS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14" y="1063230"/>
            <a:ext cx="81149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link</a:t>
            </a:r>
            <a:r>
              <a:rPr lang="en-US" altLang="en-US" sz="1800" dirty="0">
                <a:latin typeface="Arial" charset="0"/>
              </a:rPr>
              <a:t> using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CSS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selector (Cascading Style Sheets)</a:t>
            </a:r>
          </a:p>
          <a:p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 smtClean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By.cssSelector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css</a:t>
            </a:r>
            <a:r>
              <a:rPr lang="en-US" altLang="en-US" sz="1800" dirty="0">
                <a:latin typeface="Arial" charset="0"/>
              </a:rPr>
              <a:t> selector&gt;))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C</a:t>
            </a:r>
            <a:r>
              <a:rPr lang="en-US" altLang="en-US" sz="1800" dirty="0" err="1">
                <a:latin typeface="Arial" charset="0"/>
              </a:rPr>
              <a:t>ssSelector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css</a:t>
            </a:r>
            <a:r>
              <a:rPr lang="en-US" altLang="en-US" sz="1800" dirty="0">
                <a:latin typeface="Arial" charset="0"/>
              </a:rPr>
              <a:t> selector 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find_elements_by_css_selector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css</a:t>
            </a:r>
            <a:r>
              <a:rPr lang="en-US" altLang="en-US" sz="1800" dirty="0">
                <a:latin typeface="Arial" charset="0"/>
              </a:rPr>
              <a:t> selector&gt;)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css</a:t>
            </a:r>
            <a:r>
              <a:rPr lang="en-US" altLang="en-US" sz="1800" dirty="0">
                <a:latin typeface="Arial" charset="0"/>
              </a:rPr>
              <a:t>,&lt; </a:t>
            </a:r>
            <a:r>
              <a:rPr lang="en-US" altLang="en-US" sz="1800" dirty="0" err="1">
                <a:latin typeface="Arial" charset="0"/>
              </a:rPr>
              <a:t>css</a:t>
            </a:r>
            <a:r>
              <a:rPr lang="en-US" altLang="en-US" sz="1800" dirty="0">
                <a:latin typeface="Arial" charset="0"/>
              </a:rPr>
              <a:t> selector 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193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130" y="771143"/>
            <a:ext cx="870154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class="username"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class="password"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name="login"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with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absolute path</a:t>
            </a:r>
            <a:r>
              <a:rPr lang="en-US" altLang="en-US" sz="1500" dirty="0">
                <a:latin typeface="Arial" charset="0"/>
              </a:rPr>
              <a:t>: </a:t>
            </a:r>
            <a:endParaRPr lang="en-US" altLang="en-US" sz="1500" dirty="0" smtClean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By.cssSelector</a:t>
            </a:r>
            <a:r>
              <a:rPr lang="en-US" altLang="en-US" sz="2000" dirty="0">
                <a:latin typeface="Arial" charset="0"/>
              </a:rPr>
              <a:t>("html </a:t>
            </a:r>
            <a:r>
              <a:rPr lang="en-US" altLang="en-US" sz="2000" dirty="0" smtClean="0">
                <a:latin typeface="Arial" charset="0"/>
              </a:rPr>
              <a:t>&gt; body &gt; </a:t>
            </a:r>
            <a:r>
              <a:rPr lang="en-US" altLang="en-US" sz="2000" dirty="0">
                <a:latin typeface="Arial" charset="0"/>
              </a:rPr>
              <a:t>div &gt; form &gt;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input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90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class="username"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class="password"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name="login"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with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relative path</a:t>
            </a:r>
            <a:r>
              <a:rPr lang="en-US" altLang="en-US" sz="1500" dirty="0" smtClean="0">
                <a:latin typeface="Arial" charset="0"/>
              </a:rPr>
              <a:t>:</a:t>
            </a:r>
          </a:p>
          <a:p>
            <a:pPr>
              <a:defRPr/>
            </a:pPr>
            <a:r>
              <a:rPr lang="en-US" altLang="en-US" sz="1500" dirty="0" smtClean="0">
                <a:latin typeface="Arial" charset="0"/>
              </a:rPr>
              <a:t> </a:t>
            </a: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By.cssSelector</a:t>
            </a:r>
            <a:r>
              <a:rPr lang="en-US" altLang="en-US" sz="2000" dirty="0" smtClean="0">
                <a:latin typeface="Arial" charset="0"/>
              </a:rPr>
              <a:t>(”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body input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  <a:defRPr/>
            </a:pPr>
            <a:endParaRPr lang="en-US" alt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07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class="username"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class="password"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class="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login"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the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Class selector</a:t>
            </a:r>
            <a:r>
              <a:rPr lang="en-US" altLang="en-US" sz="1500" dirty="0">
                <a:latin typeface="Arial" charset="0"/>
              </a:rPr>
              <a:t>: </a:t>
            </a:r>
          </a:p>
          <a:p>
            <a:pPr marL="457200" lvl="1" indent="0">
              <a:defRPr/>
            </a:pPr>
            <a:r>
              <a:rPr lang="en-US" altLang="en-US" sz="1500" dirty="0" err="1">
                <a:latin typeface="Arial" charset="0"/>
              </a:rPr>
              <a:t>WebElement</a:t>
            </a:r>
            <a:r>
              <a:rPr lang="en-US" altLang="en-US" sz="1500" dirty="0">
                <a:latin typeface="Arial" charset="0"/>
              </a:rPr>
              <a:t> </a:t>
            </a:r>
            <a:r>
              <a:rPr lang="en-US" altLang="en-US" sz="1500" dirty="0" err="1">
                <a:latin typeface="Arial" charset="0"/>
              </a:rPr>
              <a:t>loginButton</a:t>
            </a:r>
            <a:r>
              <a:rPr lang="en-US" altLang="en-US" sz="1500" dirty="0">
                <a:latin typeface="Arial" charset="0"/>
              </a:rPr>
              <a:t> = </a:t>
            </a:r>
            <a:r>
              <a:rPr lang="en-US" altLang="en-US" sz="1500" dirty="0" err="1">
                <a:latin typeface="Arial" charset="0"/>
              </a:rPr>
              <a:t>driver.findElement</a:t>
            </a:r>
            <a:r>
              <a:rPr lang="en-US" altLang="en-US" sz="1500" dirty="0">
                <a:latin typeface="Arial" charset="0"/>
              </a:rPr>
              <a:t>(</a:t>
            </a:r>
            <a:r>
              <a:rPr lang="en-US" altLang="en-US" sz="1500" dirty="0" err="1">
                <a:latin typeface="Arial" charset="0"/>
              </a:rPr>
              <a:t>By.cssSelector</a:t>
            </a:r>
            <a:r>
              <a:rPr lang="en-US" altLang="en-US" sz="1500" dirty="0">
                <a:latin typeface="Arial" charset="0"/>
              </a:rPr>
              <a:t>("</a:t>
            </a:r>
            <a:r>
              <a:rPr lang="en-US" altLang="en-US" sz="1500" dirty="0" err="1">
                <a:solidFill>
                  <a:srgbClr val="0070C0"/>
                </a:solidFill>
                <a:latin typeface="Arial" charset="0"/>
              </a:rPr>
              <a:t>input</a:t>
            </a:r>
            <a:r>
              <a:rPr lang="en-US" altLang="en-US" sz="1500" dirty="0" err="1">
                <a:solidFill>
                  <a:srgbClr val="FF0000"/>
                </a:solidFill>
                <a:latin typeface="Arial" charset="0"/>
              </a:rPr>
              <a:t>.</a:t>
            </a:r>
            <a:r>
              <a:rPr lang="en-US" altLang="en-US" sz="1500" dirty="0" err="1">
                <a:solidFill>
                  <a:srgbClr val="0070C0"/>
                </a:solidFill>
                <a:latin typeface="Arial" charset="0"/>
              </a:rPr>
              <a:t>login</a:t>
            </a:r>
            <a:r>
              <a:rPr lang="en-US" altLang="en-US" sz="1500" dirty="0">
                <a:latin typeface="Arial" charset="0"/>
              </a:rPr>
              <a:t>"));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1500" dirty="0" err="1">
                <a:latin typeface="Arial" charset="0"/>
              </a:rPr>
              <a:t>WebElement</a:t>
            </a:r>
            <a:r>
              <a:rPr lang="en-US" altLang="en-US" sz="1500" dirty="0">
                <a:latin typeface="Arial" charset="0"/>
              </a:rPr>
              <a:t> </a:t>
            </a:r>
            <a:r>
              <a:rPr lang="en-US" altLang="en-US" sz="1500" dirty="0" err="1">
                <a:latin typeface="Arial" charset="0"/>
              </a:rPr>
              <a:t>loginButton</a:t>
            </a:r>
            <a:r>
              <a:rPr lang="en-US" altLang="en-US" sz="1500" dirty="0">
                <a:latin typeface="Arial" charset="0"/>
              </a:rPr>
              <a:t> = </a:t>
            </a:r>
            <a:r>
              <a:rPr lang="en-US" altLang="en-US" sz="1500" dirty="0" err="1">
                <a:latin typeface="Arial" charset="0"/>
              </a:rPr>
              <a:t>driver.findElement</a:t>
            </a:r>
            <a:r>
              <a:rPr lang="en-US" altLang="en-US" sz="1500" dirty="0">
                <a:latin typeface="Arial" charset="0"/>
              </a:rPr>
              <a:t>(</a:t>
            </a:r>
            <a:r>
              <a:rPr lang="en-US" altLang="en-US" sz="1500" dirty="0" err="1">
                <a:latin typeface="Arial" charset="0"/>
              </a:rPr>
              <a:t>By.cssSelector</a:t>
            </a:r>
            <a:r>
              <a:rPr lang="en-US" altLang="en-US" sz="1500" dirty="0">
                <a:latin typeface="Arial" charset="0"/>
              </a:rPr>
              <a:t>("</a:t>
            </a:r>
            <a:r>
              <a:rPr lang="en-US" altLang="en-US" sz="1500" dirty="0">
                <a:solidFill>
                  <a:srgbClr val="FF0000"/>
                </a:solidFill>
                <a:latin typeface="Arial" charset="0"/>
              </a:rPr>
              <a:t>.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login</a:t>
            </a:r>
            <a:r>
              <a:rPr lang="en-US" altLang="en-US" sz="1500" dirty="0">
                <a:latin typeface="Arial" charset="0"/>
              </a:rPr>
              <a:t>"));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24233" y="4847299"/>
            <a:ext cx="6459793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1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type="text"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id="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username"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type="password"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id="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password"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class="login"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the </a:t>
            </a:r>
            <a:r>
              <a:rPr lang="en-US" altLang="en-US" sz="1500" dirty="0" smtClean="0">
                <a:solidFill>
                  <a:srgbClr val="0070C0"/>
                </a:solidFill>
                <a:latin typeface="Arial" charset="0"/>
              </a:rPr>
              <a:t>ID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selector</a:t>
            </a:r>
            <a:r>
              <a:rPr lang="en-US" altLang="en-US" sz="1500" dirty="0">
                <a:latin typeface="Arial" charset="0"/>
              </a:rPr>
              <a:t>: </a:t>
            </a:r>
          </a:p>
          <a:p>
            <a:pPr>
              <a:buFont typeface="Courier New" pitchFamily="49" charset="0"/>
              <a:buChar char="o"/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By.cssSelector</a:t>
            </a:r>
            <a:r>
              <a:rPr lang="en-US" altLang="en-US" sz="2000" dirty="0">
                <a:latin typeface="Arial" charset="0"/>
              </a:rPr>
              <a:t>("</a:t>
            </a:r>
            <a:r>
              <a:rPr lang="en-US" altLang="en-US" sz="2000" dirty="0" err="1" smtClean="0">
                <a:solidFill>
                  <a:srgbClr val="0070C0"/>
                </a:solidFill>
                <a:latin typeface="Arial" charset="0"/>
              </a:rPr>
              <a:t>input</a:t>
            </a:r>
            <a:r>
              <a:rPr lang="en-US" altLang="en-US" sz="2000" dirty="0" err="1" smtClean="0">
                <a:solidFill>
                  <a:srgbClr val="FF0000"/>
                </a:solidFill>
                <a:latin typeface="Arial" charset="0"/>
              </a:rPr>
              <a:t>#</a:t>
            </a:r>
            <a:r>
              <a:rPr lang="en-US" altLang="en-US" sz="2000" dirty="0" err="1" smtClean="0">
                <a:solidFill>
                  <a:srgbClr val="0070C0"/>
                </a:solidFill>
                <a:latin typeface="Arial" charset="0"/>
              </a:rPr>
              <a:t>username</a:t>
            </a:r>
            <a:r>
              <a:rPr lang="en-US" altLang="en-US" sz="2000" dirty="0" smtClean="0">
                <a:latin typeface="Arial" charset="0"/>
              </a:rPr>
              <a:t>"));</a:t>
            </a:r>
            <a:endParaRPr lang="en-US" altLang="en-US" sz="20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34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type="text"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name="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username"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type="password"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name="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password"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class="login"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the </a:t>
            </a:r>
            <a:r>
              <a:rPr lang="en-US" altLang="en-US" sz="1500" dirty="0" smtClean="0">
                <a:solidFill>
                  <a:srgbClr val="0070C0"/>
                </a:solidFill>
                <a:latin typeface="Arial" charset="0"/>
              </a:rPr>
              <a:t>Attributes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selector</a:t>
            </a:r>
            <a:r>
              <a:rPr lang="en-US" altLang="en-US" sz="1500" dirty="0">
                <a:latin typeface="Arial" charset="0"/>
              </a:rPr>
              <a:t>: </a:t>
            </a:r>
            <a:endParaRPr lang="en-US" altLang="en-US" sz="1500" dirty="0" smtClean="0">
              <a:latin typeface="Arial" charset="0"/>
            </a:endParaRPr>
          </a:p>
          <a:p>
            <a:pPr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By.cssSelector</a:t>
            </a:r>
            <a:r>
              <a:rPr lang="en-US" altLang="en-US" sz="2000" dirty="0">
                <a:latin typeface="Arial" charset="0"/>
              </a:rPr>
              <a:t>("input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[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name=‘username’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]</a:t>
            </a:r>
            <a:r>
              <a:rPr lang="en-US" altLang="en-US" sz="2000" dirty="0">
                <a:latin typeface="Arial" charset="0"/>
              </a:rPr>
              <a:t>"));</a:t>
            </a:r>
          </a:p>
          <a:p>
            <a:pPr marL="457200" lvl="1">
              <a:defRPr/>
            </a:pPr>
            <a:r>
              <a:rPr lang="en-US" altLang="en-US" sz="2000" dirty="0" err="1">
                <a:latin typeface="Arial" charset="0"/>
              </a:rPr>
              <a:t>driver.findElement</a:t>
            </a:r>
            <a:r>
              <a:rPr lang="en-US" altLang="en-US" sz="2000" dirty="0">
                <a:latin typeface="Arial" charset="0"/>
              </a:rPr>
              <a:t>(</a:t>
            </a:r>
            <a:r>
              <a:rPr lang="en-US" altLang="en-US" sz="2000" dirty="0" err="1">
                <a:latin typeface="Arial" charset="0"/>
              </a:rPr>
              <a:t>By.cssSelector</a:t>
            </a:r>
            <a:r>
              <a:rPr lang="en-US" altLang="en-US" sz="2000" dirty="0">
                <a:latin typeface="Arial" charset="0"/>
              </a:rPr>
              <a:t>("input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[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name</a:t>
            </a:r>
            <a:r>
              <a:rPr lang="en-US" altLang="en-US" sz="2000" dirty="0" smtClean="0">
                <a:solidFill>
                  <a:srgbClr val="0070C0"/>
                </a:solidFill>
                <a:latin typeface="Arial" charset="0"/>
              </a:rPr>
              <a:t>=‘password’</a:t>
            </a: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</a:rPr>
              <a:t>]</a:t>
            </a:r>
            <a:r>
              <a:rPr lang="en-US" altLang="en-US" sz="2000" dirty="0" smtClean="0">
                <a:latin typeface="Arial" charset="0"/>
              </a:rPr>
              <a:t>"));</a:t>
            </a:r>
            <a:endParaRPr lang="en-US" altLang="en-US" sz="20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7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for="username"&gt;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name="username"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label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name="password"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class="login"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</a:t>
            </a:r>
            <a:r>
              <a:rPr lang="en-US" altLang="en-US" sz="1500" dirty="0" smtClean="0">
                <a:solidFill>
                  <a:srgbClr val="0070C0"/>
                </a:solidFill>
                <a:latin typeface="Arial" charset="0"/>
              </a:rPr>
              <a:t>Specific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match</a:t>
            </a:r>
            <a:r>
              <a:rPr lang="en-US" altLang="en-US" sz="1500" dirty="0" smtClean="0">
                <a:latin typeface="Arial" charset="0"/>
              </a:rPr>
              <a:t>: </a:t>
            </a:r>
          </a:p>
          <a:p>
            <a:pPr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2000" dirty="0" err="1" smtClean="0">
                <a:latin typeface="Arial" charset="0"/>
              </a:rPr>
              <a:t>driver.findElement</a:t>
            </a:r>
            <a:r>
              <a:rPr lang="en-US" altLang="en-US" sz="2000" dirty="0" smtClean="0">
                <a:latin typeface="Arial" charset="0"/>
              </a:rPr>
              <a:t>(</a:t>
            </a:r>
            <a:r>
              <a:rPr lang="en-US" altLang="en-US" sz="2000" dirty="0" err="1" smtClean="0">
                <a:latin typeface="Arial" charset="0"/>
              </a:rPr>
              <a:t>By.cssSelector</a:t>
            </a:r>
            <a:r>
              <a:rPr lang="en-US" altLang="en-US" sz="2000" dirty="0" smtClean="0">
                <a:latin typeface="Arial" charset="0"/>
              </a:rPr>
              <a:t>(“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form </a:t>
            </a:r>
            <a:r>
              <a:rPr lang="en-US" altLang="en-US" sz="2000" dirty="0" err="1" smtClean="0">
                <a:solidFill>
                  <a:srgbClr val="0070C0"/>
                </a:solidFill>
                <a:latin typeface="Arial" charset="0"/>
              </a:rPr>
              <a:t>label:nth-child</a:t>
            </a:r>
            <a:r>
              <a:rPr lang="en-US" altLang="en-US" sz="2000" dirty="0" smtClean="0">
                <a:solidFill>
                  <a:srgbClr val="0070C0"/>
                </a:solidFill>
                <a:latin typeface="Arial" charset="0"/>
              </a:rPr>
              <a:t>(2)</a:t>
            </a:r>
            <a:r>
              <a:rPr lang="en-US" altLang="en-US" sz="2000" dirty="0" smtClean="0">
                <a:latin typeface="Arial" charset="0"/>
              </a:rPr>
              <a:t>"));</a:t>
            </a:r>
            <a:endParaRPr lang="en-US" altLang="en-US" sz="20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85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id=”</a:t>
            </a:r>
            <a:r>
              <a:rPr lang="en-US" altLang="en-US" sz="1500" dirty="0" err="1" smtClean="0">
                <a:solidFill>
                  <a:srgbClr val="C00000"/>
                </a:solidFill>
                <a:latin typeface="Arial" charset="0"/>
              </a:rPr>
              <a:t>lbl_user_form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”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for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="username"&gt;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name="username"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</a:t>
            </a:r>
            <a:r>
              <a:rPr lang="en-US" altLang="en-US" sz="1500" dirty="0">
                <a:solidFill>
                  <a:srgbClr val="C00000"/>
                </a:solidFill>
                <a:latin typeface="Arial" charset="0"/>
              </a:rPr>
              <a:t>id=”</a:t>
            </a:r>
            <a:r>
              <a:rPr lang="en-US" altLang="en-US" sz="1500" dirty="0" err="1" smtClean="0">
                <a:solidFill>
                  <a:srgbClr val="C00000"/>
                </a:solidFill>
                <a:latin typeface="Arial" charset="0"/>
              </a:rPr>
              <a:t>lbl_pass</a:t>
            </a:r>
            <a:r>
              <a:rPr lang="en-US" altLang="en-US" sz="1500" dirty="0" err="1">
                <a:solidFill>
                  <a:srgbClr val="C00000"/>
                </a:solidFill>
                <a:latin typeface="Arial" charset="0"/>
              </a:rPr>
              <a:t>_form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”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for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name="password"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class="login"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</a:t>
            </a:r>
            <a:r>
              <a:rPr lang="en-US" altLang="en-US" sz="1500" dirty="0" smtClean="0">
                <a:solidFill>
                  <a:srgbClr val="0070C0"/>
                </a:solidFill>
                <a:latin typeface="Arial" charset="0"/>
              </a:rPr>
              <a:t>Sub-String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match</a:t>
            </a:r>
            <a:r>
              <a:rPr lang="en-US" altLang="en-US" sz="1500" dirty="0" smtClean="0">
                <a:latin typeface="Arial" charset="0"/>
              </a:rPr>
              <a:t>: </a:t>
            </a: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1800" dirty="0" err="1" smtClean="0">
                <a:latin typeface="Arial" charset="0"/>
              </a:rPr>
              <a:t>driver.findElement</a:t>
            </a:r>
            <a:r>
              <a:rPr lang="en-US" altLang="en-US" sz="1800" dirty="0" smtClean="0">
                <a:latin typeface="Arial" charset="0"/>
              </a:rPr>
              <a:t>(</a:t>
            </a:r>
            <a:r>
              <a:rPr lang="en-US" altLang="en-US" sz="1800" dirty="0" err="1" smtClean="0">
                <a:latin typeface="Arial" charset="0"/>
              </a:rPr>
              <a:t>By.cssSelector</a:t>
            </a:r>
            <a:r>
              <a:rPr lang="en-US" altLang="en-US" sz="1800" dirty="0" smtClean="0">
                <a:latin typeface="Arial" charset="0"/>
              </a:rPr>
              <a:t>(“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form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label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[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id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^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=‘</a:t>
            </a:r>
            <a:r>
              <a:rPr lang="en-US" altLang="en-US" sz="1800" dirty="0" err="1" smtClean="0">
                <a:solidFill>
                  <a:srgbClr val="0070C0"/>
                </a:solidFill>
                <a:latin typeface="Arial" charset="0"/>
              </a:rPr>
              <a:t>lbl_user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’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]</a:t>
            </a:r>
            <a:r>
              <a:rPr lang="en-US" altLang="en-US" sz="1800" dirty="0" smtClean="0">
                <a:latin typeface="Arial" charset="0"/>
              </a:rPr>
              <a:t>"));</a:t>
            </a:r>
          </a:p>
          <a:p>
            <a:pPr marL="457200" lvl="1">
              <a:defRPr/>
            </a:pP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By.cssSelector</a:t>
            </a:r>
            <a:r>
              <a:rPr lang="en-US" altLang="en-US" sz="1800" dirty="0">
                <a:latin typeface="Arial" charset="0"/>
              </a:rPr>
              <a:t>(“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form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label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[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id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$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=‘</a:t>
            </a:r>
            <a:r>
              <a:rPr lang="en-US" altLang="en-US" sz="1800" dirty="0" err="1" smtClean="0">
                <a:solidFill>
                  <a:srgbClr val="0070C0"/>
                </a:solidFill>
                <a:latin typeface="Arial" charset="0"/>
              </a:rPr>
              <a:t>pass_form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’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]</a:t>
            </a:r>
            <a:r>
              <a:rPr lang="en-US" altLang="en-US" sz="1800" dirty="0" smtClean="0">
                <a:latin typeface="Arial" charset="0"/>
              </a:rPr>
              <a:t>"));</a:t>
            </a:r>
            <a:endParaRPr lang="en-US" altLang="en-US" sz="1800" dirty="0">
              <a:latin typeface="Arial" charset="0"/>
            </a:endParaRPr>
          </a:p>
          <a:p>
            <a:pPr marL="457200" lvl="1">
              <a:defRPr/>
            </a:pP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By.cssSelector</a:t>
            </a:r>
            <a:r>
              <a:rPr lang="en-US" altLang="en-US" sz="1800" dirty="0">
                <a:latin typeface="Arial" charset="0"/>
              </a:rPr>
              <a:t>(“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form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label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[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id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*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=‘user’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]</a:t>
            </a:r>
            <a:r>
              <a:rPr lang="en-US" altLang="en-US" sz="1800" dirty="0" smtClean="0">
                <a:latin typeface="Arial" charset="0"/>
              </a:rPr>
              <a:t>"));</a:t>
            </a: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47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 t="38364" b="40730"/>
          <a:stretch/>
        </p:blipFill>
        <p:spPr>
          <a:xfrm>
            <a:off x="0" y="3869074"/>
            <a:ext cx="9144002" cy="127439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1500" y="161390"/>
            <a:ext cx="9142500" cy="5143475"/>
          </a:xfrm>
          <a:prstGeom prst="rect">
            <a:avLst/>
          </a:prstGeom>
          <a:solidFill>
            <a:schemeClr val="bg1">
              <a:lumMod val="95000"/>
              <a:alpha val="80770"/>
            </a:scheme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 rot="2700000">
            <a:off x="907893" y="3387526"/>
            <a:ext cx="1032658" cy="1032658"/>
          </a:xfrm>
          <a:prstGeom prst="teardrop">
            <a:avLst>
              <a:gd name="adj" fmla="val 100000"/>
            </a:avLst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 rot="2700000">
            <a:off x="3155599" y="3407762"/>
            <a:ext cx="1032658" cy="1032658"/>
          </a:xfrm>
          <a:prstGeom prst="teardrop">
            <a:avLst>
              <a:gd name="adj" fmla="val 100000"/>
            </a:avLst>
          </a:prstGeom>
          <a:solidFill>
            <a:srgbClr val="26A9E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 rot="2700000">
            <a:off x="5288038" y="3343824"/>
            <a:ext cx="1032658" cy="1032658"/>
          </a:xfrm>
          <a:prstGeom prst="teardrop">
            <a:avLst>
              <a:gd name="adj" fmla="val 100000"/>
            </a:avLst>
          </a:prstGeom>
          <a:solidFill>
            <a:srgbClr val="B3D33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 rot="2700000">
            <a:off x="7213076" y="3360311"/>
            <a:ext cx="1032658" cy="1032658"/>
          </a:xfrm>
          <a:prstGeom prst="teardrop">
            <a:avLst>
              <a:gd name="adj" fmla="val 100000"/>
            </a:avLst>
          </a:prstGeom>
          <a:solidFill>
            <a:srgbClr val="26A9E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0" name="Shape 710"/>
          <p:cNvGrpSpPr/>
          <p:nvPr/>
        </p:nvGrpSpPr>
        <p:grpSpPr>
          <a:xfrm rot="10800000" flipH="1">
            <a:off x="1414590" y="3021608"/>
            <a:ext cx="50625" cy="498309"/>
            <a:chOff x="2281686" y="3551948"/>
            <a:chExt cx="67500" cy="664412"/>
          </a:xfrm>
        </p:grpSpPr>
        <p:cxnSp>
          <p:nvCxnSpPr>
            <p:cNvPr id="711" name="Shape 711"/>
            <p:cNvCxnSpPr/>
            <p:nvPr/>
          </p:nvCxnSpPr>
          <p:spPr>
            <a:xfrm rot="10800000">
              <a:off x="2315477" y="3551948"/>
              <a:ext cx="0" cy="636000"/>
            </a:xfrm>
            <a:prstGeom prst="straightConnector1">
              <a:avLst/>
            </a:prstGeom>
            <a:noFill/>
            <a:ln w="9525" cap="flat" cmpd="sng">
              <a:solidFill>
                <a:srgbClr val="B3D334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12" name="Shape 712"/>
            <p:cNvSpPr/>
            <p:nvPr/>
          </p:nvSpPr>
          <p:spPr>
            <a:xfrm rot="10800000" flipH="1">
              <a:off x="2281686" y="4148860"/>
              <a:ext cx="67500" cy="67500"/>
            </a:xfrm>
            <a:prstGeom prst="ellipse">
              <a:avLst/>
            </a:prstGeom>
            <a:solidFill>
              <a:srgbClr val="B3D334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Shape 713"/>
          <p:cNvGrpSpPr/>
          <p:nvPr/>
        </p:nvGrpSpPr>
        <p:grpSpPr>
          <a:xfrm rot="10800000" flipH="1">
            <a:off x="3646571" y="3050804"/>
            <a:ext cx="50625" cy="498309"/>
            <a:chOff x="2281686" y="3551948"/>
            <a:chExt cx="67500" cy="664412"/>
          </a:xfrm>
        </p:grpSpPr>
        <p:cxnSp>
          <p:nvCxnSpPr>
            <p:cNvPr id="714" name="Shape 714"/>
            <p:cNvCxnSpPr/>
            <p:nvPr/>
          </p:nvCxnSpPr>
          <p:spPr>
            <a:xfrm rot="10800000">
              <a:off x="2315477" y="3551948"/>
              <a:ext cx="0" cy="636000"/>
            </a:xfrm>
            <a:prstGeom prst="straightConnector1">
              <a:avLst/>
            </a:prstGeom>
            <a:noFill/>
            <a:ln w="9525" cap="flat" cmpd="sng">
              <a:solidFill>
                <a:srgbClr val="26A9E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15" name="Shape 715"/>
            <p:cNvSpPr/>
            <p:nvPr/>
          </p:nvSpPr>
          <p:spPr>
            <a:xfrm rot="10800000" flipH="1">
              <a:off x="2281686" y="4148860"/>
              <a:ext cx="67500" cy="67500"/>
            </a:xfrm>
            <a:prstGeom prst="ellipse">
              <a:avLst/>
            </a:prstGeom>
            <a:solidFill>
              <a:srgbClr val="B3D334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Shape 716"/>
          <p:cNvGrpSpPr/>
          <p:nvPr/>
        </p:nvGrpSpPr>
        <p:grpSpPr>
          <a:xfrm rot="10800000" flipH="1">
            <a:off x="5735123" y="3040149"/>
            <a:ext cx="50625" cy="498309"/>
            <a:chOff x="2281686" y="3551948"/>
            <a:chExt cx="67500" cy="664412"/>
          </a:xfrm>
        </p:grpSpPr>
        <p:cxnSp>
          <p:nvCxnSpPr>
            <p:cNvPr id="717" name="Shape 717"/>
            <p:cNvCxnSpPr/>
            <p:nvPr/>
          </p:nvCxnSpPr>
          <p:spPr>
            <a:xfrm rot="10800000">
              <a:off x="2315477" y="3551948"/>
              <a:ext cx="0" cy="636000"/>
            </a:xfrm>
            <a:prstGeom prst="straightConnector1">
              <a:avLst/>
            </a:prstGeom>
            <a:noFill/>
            <a:ln w="9525" cap="flat" cmpd="sng">
              <a:solidFill>
                <a:srgbClr val="B3D334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18" name="Shape 718"/>
            <p:cNvSpPr/>
            <p:nvPr/>
          </p:nvSpPr>
          <p:spPr>
            <a:xfrm rot="10800000" flipH="1">
              <a:off x="2281686" y="4148860"/>
              <a:ext cx="67500" cy="67500"/>
            </a:xfrm>
            <a:prstGeom prst="ellipse">
              <a:avLst/>
            </a:prstGeom>
            <a:solidFill>
              <a:srgbClr val="B3D334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Shape 719"/>
          <p:cNvGrpSpPr/>
          <p:nvPr/>
        </p:nvGrpSpPr>
        <p:grpSpPr>
          <a:xfrm rot="10800000" flipH="1">
            <a:off x="7704061" y="3040149"/>
            <a:ext cx="50625" cy="498309"/>
            <a:chOff x="2281686" y="3551948"/>
            <a:chExt cx="67500" cy="664412"/>
          </a:xfrm>
        </p:grpSpPr>
        <p:cxnSp>
          <p:nvCxnSpPr>
            <p:cNvPr id="720" name="Shape 720"/>
            <p:cNvCxnSpPr/>
            <p:nvPr/>
          </p:nvCxnSpPr>
          <p:spPr>
            <a:xfrm rot="10800000">
              <a:off x="2315477" y="3551948"/>
              <a:ext cx="0" cy="636000"/>
            </a:xfrm>
            <a:prstGeom prst="straightConnector1">
              <a:avLst/>
            </a:prstGeom>
            <a:noFill/>
            <a:ln w="9525" cap="flat" cmpd="sng">
              <a:solidFill>
                <a:srgbClr val="26A9E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21" name="Shape 721"/>
            <p:cNvSpPr/>
            <p:nvPr/>
          </p:nvSpPr>
          <p:spPr>
            <a:xfrm rot="10800000" flipH="1">
              <a:off x="2281686" y="4148860"/>
              <a:ext cx="67500" cy="67500"/>
            </a:xfrm>
            <a:prstGeom prst="ellipse">
              <a:avLst/>
            </a:prstGeom>
            <a:solidFill>
              <a:srgbClr val="B3D334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Shape 722"/>
          <p:cNvSpPr txBox="1"/>
          <p:nvPr/>
        </p:nvSpPr>
        <p:spPr>
          <a:xfrm>
            <a:off x="480619" y="1576987"/>
            <a:ext cx="1887206" cy="29451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B3D3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lang="en" dirty="0">
              <a:solidFill>
                <a:srgbClr val="B3D3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350223" y="2061834"/>
            <a:ext cx="2236816" cy="75705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Locators</a:t>
            </a:r>
          </a:p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Inspecting Element Tools</a:t>
            </a:r>
            <a:endParaRPr lang="en" dirty="0" smtClean="0">
              <a:solidFill>
                <a:schemeClr val="bg1">
                  <a:lumMod val="5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524378" y="1471907"/>
            <a:ext cx="2295009" cy="53921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26A9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Locators</a:t>
            </a:r>
            <a:endParaRPr lang="en" dirty="0">
              <a:solidFill>
                <a:srgbClr val="26A9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2660206" y="1898667"/>
            <a:ext cx="2014226" cy="74849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name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</a:p>
          <a:p>
            <a:pPr algn="ctr"/>
            <a:endParaRPr dirty="0">
              <a:solidFill>
                <a:schemeClr val="bg1">
                  <a:lumMod val="5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4906554" y="1495973"/>
            <a:ext cx="1707762" cy="49479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B3D3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Locators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" dirty="0">
              <a:solidFill>
                <a:srgbClr val="B3D3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674434" y="2184358"/>
            <a:ext cx="2121378" cy="737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Text</a:t>
            </a:r>
          </a:p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Link Text</a:t>
            </a:r>
          </a:p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</a:p>
          <a:p>
            <a:pPr marL="0" marR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XPATH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6748174" y="1660725"/>
            <a:ext cx="2042288" cy="30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26A9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lang="en-US" dirty="0" smtClean="0">
              <a:solidFill>
                <a:srgbClr val="26A9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dirty="0" smtClean="0">
              <a:solidFill>
                <a:srgbClr val="26A9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6A9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QA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" dirty="0">
              <a:solidFill>
                <a:srgbClr val="26A9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0" y="459950"/>
            <a:ext cx="9142500" cy="588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lang="en" sz="30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" name="Shape 451"/>
          <p:cNvGrpSpPr/>
          <p:nvPr/>
        </p:nvGrpSpPr>
        <p:grpSpPr>
          <a:xfrm>
            <a:off x="1257667" y="3719380"/>
            <a:ext cx="368071" cy="368050"/>
            <a:chOff x="576250" y="4319400"/>
            <a:chExt cx="442075" cy="442050"/>
          </a:xfrm>
        </p:grpSpPr>
        <p:sp>
          <p:nvSpPr>
            <p:cNvPr id="43" name="Shape 45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5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5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386"/>
          <p:cNvGrpSpPr/>
          <p:nvPr/>
        </p:nvGrpSpPr>
        <p:grpSpPr>
          <a:xfrm>
            <a:off x="3502849" y="3722456"/>
            <a:ext cx="430932" cy="320405"/>
            <a:chOff x="5247525" y="3007275"/>
            <a:chExt cx="517575" cy="384825"/>
          </a:xfrm>
        </p:grpSpPr>
        <p:sp>
          <p:nvSpPr>
            <p:cNvPr id="49" name="Shape 38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8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" name="Shape 382"/>
          <p:cNvGrpSpPr/>
          <p:nvPr/>
        </p:nvGrpSpPr>
        <p:grpSpPr>
          <a:xfrm>
            <a:off x="5612224" y="3683472"/>
            <a:ext cx="384286" cy="364015"/>
            <a:chOff x="2583100" y="2973772"/>
            <a:chExt cx="461550" cy="437203"/>
          </a:xfrm>
        </p:grpSpPr>
        <p:sp>
          <p:nvSpPr>
            <p:cNvPr id="52" name="Shape 38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84"/>
            <p:cNvSpPr/>
            <p:nvPr/>
          </p:nvSpPr>
          <p:spPr>
            <a:xfrm>
              <a:off x="2583100" y="2973772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" name="Shape 260"/>
          <p:cNvGrpSpPr/>
          <p:nvPr/>
        </p:nvGrpSpPr>
        <p:grpSpPr>
          <a:xfrm>
            <a:off x="7599488" y="3633290"/>
            <a:ext cx="339659" cy="414197"/>
            <a:chOff x="596350" y="929175"/>
            <a:chExt cx="407950" cy="497475"/>
          </a:xfrm>
        </p:grpSpPr>
        <p:sp>
          <p:nvSpPr>
            <p:cNvPr id="55" name="Shape 26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6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6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19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 animBg="1"/>
      <p:bldP spid="707" grpId="0" animBg="1"/>
      <p:bldP spid="708" grpId="0" animBg="1"/>
      <p:bldP spid="709" grpId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826" y="771142"/>
            <a:ext cx="81149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&lt;div&gt;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&lt;form name="</a:t>
            </a:r>
            <a:r>
              <a:rPr lang="en-US" altLang="en-US" sz="15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loginForm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"&gt;</a:t>
            </a:r>
          </a:p>
          <a:p>
            <a:pPr marL="457200" lvl="1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&lt;label 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id=”</a:t>
            </a:r>
            <a:r>
              <a:rPr lang="en-US" altLang="en-US" sz="1500" dirty="0" err="1" smtClean="0">
                <a:solidFill>
                  <a:srgbClr val="C00000"/>
                </a:solidFill>
                <a:latin typeface="Arial" charset="0"/>
              </a:rPr>
              <a:t>lbl_user_form</a:t>
            </a:r>
            <a:r>
              <a:rPr lang="en-US" altLang="en-US" sz="1500" dirty="0" smtClean="0">
                <a:solidFill>
                  <a:srgbClr val="C00000"/>
                </a:solidFill>
                <a:latin typeface="Arial" charset="0"/>
              </a:rPr>
              <a:t>”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en-US" sz="1500" dirty="0" smtClean="0">
                <a:solidFill>
                  <a:srgbClr val="FF0000"/>
                </a:solidFill>
                <a:latin typeface="Arial" charset="0"/>
              </a:rPr>
              <a:t>for</a:t>
            </a:r>
            <a:r>
              <a:rPr lang="en-US" altLang="en-US" sz="1500" dirty="0">
                <a:solidFill>
                  <a:srgbClr val="FF0000"/>
                </a:solidFill>
                <a:latin typeface="Arial" charset="0"/>
              </a:rPr>
              <a:t>="username"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UserName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type="text" name="username"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&lt;label id=”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lbl_pass_form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” for="password"&gt;Password: &lt;/label&gt; 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	&lt;input type="password" name="password" /&gt;&lt;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br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&lt;input class="login" type="submit" value="Login" /&gt;</a:t>
            </a:r>
          </a:p>
          <a:p>
            <a:pPr marL="457200" lvl="1" indent="0">
              <a:defRPr/>
            </a:pP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&lt;/form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  <a:endParaRPr lang="en-US" altLang="en-US" sz="15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div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body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0" indent="0">
              <a:defRPr/>
            </a:pP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&lt;/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html</a:t>
            </a:r>
            <a:r>
              <a:rPr lang="en-US" altLang="en-US" sz="15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&gt;</a:t>
            </a:r>
          </a:p>
          <a:p>
            <a:pPr marL="457200" lvl="1" indent="0">
              <a:defRPr/>
            </a:pPr>
            <a:endParaRPr lang="en-US" altLang="en-US" sz="1500" dirty="0">
              <a:latin typeface="Arial" charset="0"/>
            </a:endParaRPr>
          </a:p>
          <a:p>
            <a:pPr>
              <a:defRPr/>
            </a:pPr>
            <a:r>
              <a:rPr lang="en-US" altLang="en-US" sz="1500" dirty="0">
                <a:latin typeface="Arial" charset="0"/>
              </a:rPr>
              <a:t>Finding elements using </a:t>
            </a:r>
            <a:r>
              <a:rPr lang="en-US" altLang="en-US" sz="1500" dirty="0" smtClean="0">
                <a:solidFill>
                  <a:srgbClr val="0070C0"/>
                </a:solidFill>
                <a:latin typeface="Arial" charset="0"/>
              </a:rPr>
              <a:t>condition </a:t>
            </a:r>
            <a:r>
              <a:rPr lang="en-US" altLang="en-US" sz="1500" dirty="0">
                <a:solidFill>
                  <a:srgbClr val="0070C0"/>
                </a:solidFill>
                <a:latin typeface="Arial" charset="0"/>
              </a:rPr>
              <a:t>match</a:t>
            </a:r>
            <a:r>
              <a:rPr lang="en-US" altLang="en-US" sz="1500" dirty="0" smtClean="0">
                <a:latin typeface="Arial" charset="0"/>
              </a:rPr>
              <a:t>: </a:t>
            </a:r>
            <a:endParaRPr lang="en-US" altLang="en-US" sz="15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1800" dirty="0" err="1" smtClean="0">
                <a:latin typeface="Arial" charset="0"/>
              </a:rPr>
              <a:t>driver.findElement</a:t>
            </a:r>
            <a:r>
              <a:rPr lang="en-US" altLang="en-US" sz="1800" dirty="0" smtClean="0">
                <a:latin typeface="Arial" charset="0"/>
              </a:rPr>
              <a:t>(</a:t>
            </a:r>
            <a:r>
              <a:rPr lang="en-US" altLang="en-US" sz="1800" dirty="0" err="1" smtClean="0">
                <a:latin typeface="Arial" charset="0"/>
              </a:rPr>
              <a:t>By.cssSelector</a:t>
            </a:r>
            <a:r>
              <a:rPr lang="en-US" altLang="en-US" sz="1800" dirty="0" smtClean="0">
                <a:latin typeface="Arial" charset="0"/>
              </a:rPr>
              <a:t>(“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form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label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[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id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^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=‘</a:t>
            </a:r>
            <a:r>
              <a:rPr lang="en-US" altLang="en-US" sz="1800" dirty="0" err="1" smtClean="0">
                <a:solidFill>
                  <a:srgbClr val="0070C0"/>
                </a:solidFill>
                <a:latin typeface="Arial" charset="0"/>
              </a:rPr>
              <a:t>lbl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’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][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for=‘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username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’</a:t>
            </a:r>
            <a:r>
              <a:rPr lang="en-US" altLang="en-US" sz="1800" dirty="0" smtClean="0">
                <a:solidFill>
                  <a:srgbClr val="C00000"/>
                </a:solidFill>
                <a:latin typeface="Arial" charset="0"/>
              </a:rPr>
              <a:t>]</a:t>
            </a:r>
            <a:r>
              <a:rPr lang="en-US" altLang="en-US" sz="1800" dirty="0" smtClean="0">
                <a:latin typeface="Arial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135727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111" y="205979"/>
            <a:ext cx="8165690" cy="857250"/>
          </a:xfrm>
          <a:noFill/>
        </p:spPr>
        <p:txBody>
          <a:bodyPr/>
          <a:lstStyle/>
          <a:p>
            <a:r>
              <a:rPr lang="en-US" altLang="x-none" dirty="0"/>
              <a:t>LOCATE ELEMENT BY </a:t>
            </a:r>
            <a:r>
              <a:rPr lang="en-US" altLang="x-none" dirty="0" smtClean="0"/>
              <a:t>XPATH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14" y="1063230"/>
            <a:ext cx="81149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Locates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element</a:t>
            </a:r>
            <a:r>
              <a:rPr lang="en-US" altLang="en-US" sz="1800" dirty="0">
                <a:latin typeface="Arial" charset="0"/>
              </a:rPr>
              <a:t> using the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XPath query. </a:t>
            </a:r>
          </a:p>
          <a:p>
            <a:endParaRPr lang="en-US" altLang="en-US" sz="1800" dirty="0">
              <a:solidFill>
                <a:srgbClr val="0070C0"/>
              </a:solidFill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This will be discussed details in next session.</a:t>
            </a:r>
          </a:p>
          <a:p>
            <a:pPr>
              <a:buFont typeface="Courier New" charset="0"/>
              <a:buChar char="o"/>
            </a:pPr>
            <a:endParaRPr lang="en-US" altLang="en-US" sz="1800" dirty="0">
              <a:latin typeface="Arial" charset="0"/>
            </a:endParaRPr>
          </a:p>
          <a:p>
            <a:r>
              <a:rPr lang="en-US" altLang="en-US" sz="1800" dirty="0">
                <a:latin typeface="Arial" charset="0"/>
              </a:rPr>
              <a:t>Syntax: </a:t>
            </a:r>
          </a:p>
          <a:p>
            <a:pPr lvl="1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Java: </a:t>
            </a:r>
            <a:r>
              <a:rPr lang="en-US" altLang="en-US" sz="1800" dirty="0" err="1">
                <a:latin typeface="Arial" charset="0"/>
              </a:rPr>
              <a:t>driver.findElement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By.xpath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xpath</a:t>
            </a:r>
            <a:r>
              <a:rPr lang="en-US" altLang="en-US" sz="1800" dirty="0">
                <a:latin typeface="Arial" charset="0"/>
              </a:rPr>
              <a:t> query expression&gt;))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C#: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</a:t>
            </a:r>
            <a:r>
              <a:rPr lang="en-US" altLang="en-US" sz="1800" dirty="0" err="1">
                <a:latin typeface="Arial" charset="0"/>
              </a:rPr>
              <a:t>indElement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 err="1">
                <a:latin typeface="Arial" charset="0"/>
              </a:rPr>
              <a:t>By.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altLang="en-US" sz="1800" dirty="0" err="1">
                <a:latin typeface="Arial" charset="0"/>
              </a:rPr>
              <a:t>Path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xpath</a:t>
            </a:r>
            <a:r>
              <a:rPr lang="en-US" altLang="en-US" sz="1800" dirty="0">
                <a:latin typeface="Arial" charset="0"/>
              </a:rPr>
              <a:t> query expression&gt;))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Python: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find_elements_by_xpath</a:t>
            </a:r>
            <a:r>
              <a:rPr lang="en-US" altLang="en-US" sz="1800" dirty="0">
                <a:latin typeface="Arial" charset="0"/>
              </a:rPr>
              <a:t>(&lt;</a:t>
            </a:r>
            <a:r>
              <a:rPr lang="en-US" altLang="en-US" sz="1800" dirty="0" err="1">
                <a:latin typeface="Arial" charset="0"/>
              </a:rPr>
              <a:t>xpath</a:t>
            </a:r>
            <a:r>
              <a:rPr lang="en-US" altLang="en-US" sz="1800" dirty="0">
                <a:latin typeface="Arial" charset="0"/>
              </a:rPr>
              <a:t> query expression&gt;)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1800" dirty="0">
                <a:latin typeface="Arial" charset="0"/>
              </a:rPr>
              <a:t>Ruby: </a:t>
            </a:r>
            <a:r>
              <a:rPr lang="en-US" altLang="en-US" sz="1800" dirty="0" err="1">
                <a:latin typeface="Arial" charset="0"/>
              </a:rPr>
              <a:t>driver.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find_element</a:t>
            </a:r>
            <a:r>
              <a:rPr lang="en-US" altLang="en-US" sz="1800" dirty="0">
                <a:latin typeface="Arial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: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xpath</a:t>
            </a:r>
            <a:r>
              <a:rPr lang="en-US" altLang="en-US" sz="1800" dirty="0">
                <a:latin typeface="Arial" charset="0"/>
              </a:rPr>
              <a:t>,&lt;</a:t>
            </a:r>
            <a:r>
              <a:rPr lang="en-US" altLang="en-US" sz="1800" dirty="0" err="1">
                <a:latin typeface="Arial" charset="0"/>
              </a:rPr>
              <a:t>xpath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queryexpression</a:t>
            </a:r>
            <a:r>
              <a:rPr lang="en-US" altLang="en-US" sz="1800" dirty="0">
                <a:latin typeface="Arial" charset="0"/>
              </a:rPr>
              <a:t>&gt;)</a:t>
            </a: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56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/>
        </p:nvSpPr>
        <p:spPr>
          <a:xfrm>
            <a:off x="2289549" y="0"/>
            <a:ext cx="8113500" cy="5143500"/>
          </a:xfrm>
          <a:prstGeom prst="parallelogram">
            <a:avLst>
              <a:gd name="adj" fmla="val 50702"/>
            </a:avLst>
          </a:prstGeom>
          <a:solidFill>
            <a:srgbClr val="B3D334">
              <a:alpha val="4471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952470" y="0"/>
            <a:ext cx="6787500" cy="5143500"/>
          </a:xfrm>
          <a:prstGeom prst="parallelogram">
            <a:avLst>
              <a:gd name="adj" fmla="val 50860"/>
            </a:avLst>
          </a:prstGeom>
          <a:solidFill>
            <a:srgbClr val="B3D334">
              <a:alpha val="8980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9" name="Shape 7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024" y="1654225"/>
            <a:ext cx="2141025" cy="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3570698" y="2360425"/>
            <a:ext cx="4070700" cy="8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lang="en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3263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/>
            <a:r>
              <a:rPr lang="en-US" dirty="0">
                <a:sym typeface="Helvetica Neue"/>
              </a:rPr>
              <a:t>Summary</a:t>
            </a:r>
            <a:endParaRPr lang="en" dirty="0"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314" y="1668299"/>
            <a:ext cx="8114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</a:rPr>
              <a:t>Should use unique and valid locator</a:t>
            </a:r>
          </a:p>
          <a:p>
            <a:pPr marL="285750" indent="-285750">
              <a:buFont typeface="Arial" charset="0"/>
              <a:buChar char="•"/>
            </a:pPr>
            <a:endParaRPr lang="en-US" altLang="en-US" sz="1800" dirty="0" smtClean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</a:rPr>
              <a:t>Good practice for performance when locating Web Elements: </a:t>
            </a:r>
          </a:p>
          <a:p>
            <a:r>
              <a:rPr lang="en-US" altLang="en-US" sz="1800" dirty="0" smtClean="0">
                <a:solidFill>
                  <a:srgbClr val="0B0080"/>
                </a:solidFill>
                <a:latin typeface="Arial" charset="0"/>
              </a:rPr>
              <a:t>Id &gt; ID + Class/Text/</a:t>
            </a:r>
            <a:r>
              <a:rPr lang="en-US" altLang="en-US" sz="1800" dirty="0" err="1" smtClean="0">
                <a:solidFill>
                  <a:srgbClr val="0B0080"/>
                </a:solidFill>
                <a:latin typeface="Arial" charset="0"/>
              </a:rPr>
              <a:t>LinkText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</a:rPr>
              <a:t> &gt; CSS &gt; </a:t>
            </a:r>
            <a:r>
              <a:rPr lang="en-US" altLang="en-US" sz="1800" dirty="0" err="1" smtClean="0">
                <a:solidFill>
                  <a:srgbClr val="0B0080"/>
                </a:solidFill>
                <a:latin typeface="Arial" charset="0"/>
              </a:rPr>
              <a:t>Xpath</a:t>
            </a:r>
            <a:endParaRPr lang="en-US" altLang="en-US" sz="1800" dirty="0" smtClean="0">
              <a:solidFill>
                <a:srgbClr val="0B0080"/>
              </a:solidFill>
              <a:latin typeface="Arial" charset="0"/>
            </a:endParaRPr>
          </a:p>
          <a:p>
            <a:endParaRPr lang="en-US" altLang="en-US" sz="1800" dirty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Should use relative path rather than absolute path (</a:t>
            </a:r>
            <a:r>
              <a:rPr lang="en-US" sz="1800" dirty="0" err="1" smtClean="0">
                <a:solidFill>
                  <a:srgbClr val="0B0080"/>
                </a:solidFill>
                <a:latin typeface="Arial" charset="0"/>
              </a:rPr>
              <a:t>Xpath</a:t>
            </a: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 and CSS)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Should use technique to handle dynamic Web Elements (string functions)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6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314" y="1373331"/>
            <a:ext cx="81149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0B0080"/>
                </a:solidFill>
                <a:latin typeface="Arial" charset="0"/>
                <a:hlinkClick r:id="rId3"/>
              </a:rPr>
              <a:t>https://saucelabs.com/resources/selenium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3"/>
              </a:rPr>
              <a:t>/</a:t>
            </a:r>
            <a:endParaRPr lang="en-US" altLang="en-US" sz="1800" dirty="0">
              <a:solidFill>
                <a:srgbClr val="0B0080"/>
              </a:solidFill>
              <a:latin typeface="Arial" charset="0"/>
            </a:endParaRPr>
          </a:p>
          <a:p>
            <a:r>
              <a:rPr lang="en-US" altLang="en-US" sz="1800" dirty="0">
                <a:solidFill>
                  <a:srgbClr val="0B0080"/>
                </a:solidFill>
                <a:latin typeface="Arial" charset="0"/>
                <a:hlinkClick r:id="rId4"/>
              </a:rPr>
              <a:t>http://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4"/>
              </a:rPr>
              <a:t>docs.seleniumhq.org/docs/03_webdriver.jsp</a:t>
            </a:r>
            <a:endParaRPr lang="en-US" altLang="en-US" sz="1800" dirty="0" smtClean="0">
              <a:solidFill>
                <a:srgbClr val="0B0080"/>
              </a:solidFill>
              <a:latin typeface="Arial" charset="0"/>
            </a:endParaRPr>
          </a:p>
          <a:p>
            <a:r>
              <a:rPr lang="en-US" altLang="en-US" sz="1800" dirty="0">
                <a:solidFill>
                  <a:srgbClr val="0B0080"/>
                </a:solidFill>
                <a:latin typeface="Arial" charset="0"/>
                <a:hlinkClick r:id="rId5"/>
              </a:rPr>
              <a:t>http://www.w3.org/TR/CSS/#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5"/>
              </a:rPr>
              <a:t>selectors</a:t>
            </a:r>
          </a:p>
          <a:p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5"/>
              </a:rPr>
              <a:t>http</a:t>
            </a:r>
            <a:r>
              <a:rPr lang="en-US" altLang="en-US" sz="1800" dirty="0">
                <a:solidFill>
                  <a:srgbClr val="0B0080"/>
                </a:solidFill>
                <a:latin typeface="Arial" charset="0"/>
                <a:hlinkClick r:id="rId5"/>
              </a:rPr>
              <a:t>://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5"/>
              </a:rPr>
              <a:t>www.w3schools.com/cssref/trysel.asp</a:t>
            </a:r>
          </a:p>
          <a:p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5"/>
              </a:rPr>
              <a:t>http</a:t>
            </a:r>
            <a:r>
              <a:rPr lang="en-US" altLang="en-US" sz="1800" dirty="0">
                <a:solidFill>
                  <a:srgbClr val="0B0080"/>
                </a:solidFill>
                <a:latin typeface="Arial" charset="0"/>
                <a:hlinkClick r:id="rId5"/>
              </a:rPr>
              <a:t>://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  <a:hlinkClick r:id="rId5"/>
              </a:rPr>
              <a:t>www.w3schools.com/css/default.asp</a:t>
            </a:r>
            <a:endParaRPr lang="en-US" altLang="en-US" sz="1800" dirty="0" smtClean="0">
              <a:solidFill>
                <a:srgbClr val="0B0080"/>
              </a:solidFill>
              <a:latin typeface="Arial" charset="0"/>
            </a:endParaRPr>
          </a:p>
          <a:p>
            <a:endParaRPr lang="en-US" altLang="en-US" sz="1800" dirty="0">
              <a:solidFill>
                <a:srgbClr val="0B0080"/>
              </a:solidFill>
              <a:latin typeface="Arial" charset="0"/>
            </a:endParaRPr>
          </a:p>
          <a:p>
            <a:r>
              <a:rPr lang="en-US" altLang="en-US" sz="1800" dirty="0">
                <a:solidFill>
                  <a:srgbClr val="0B0080"/>
                </a:solidFill>
                <a:latin typeface="Arial" charset="0"/>
              </a:rPr>
              <a:t>Selenium Testing Tools Cookbook (</a:t>
            </a:r>
            <a:r>
              <a:rPr lang="en-US" altLang="en-US" sz="1800" dirty="0" err="1">
                <a:solidFill>
                  <a:srgbClr val="0B0080"/>
                </a:solidFill>
                <a:latin typeface="Arial" charset="0"/>
              </a:rPr>
              <a:t>Unmesh</a:t>
            </a:r>
            <a:r>
              <a:rPr lang="en-US" altLang="en-US" sz="1800" dirty="0">
                <a:solidFill>
                  <a:srgbClr val="0B0080"/>
                </a:solidFill>
                <a:latin typeface="Arial" charset="0"/>
              </a:rPr>
              <a:t> </a:t>
            </a:r>
            <a:r>
              <a:rPr lang="en-US" altLang="en-US" sz="1800" dirty="0" err="1">
                <a:solidFill>
                  <a:srgbClr val="0B0080"/>
                </a:solidFill>
                <a:latin typeface="Arial" charset="0"/>
              </a:rPr>
              <a:t>Gundecha</a:t>
            </a:r>
            <a:r>
              <a:rPr lang="en-US" altLang="en-US" sz="1800" dirty="0">
                <a:solidFill>
                  <a:srgbClr val="0B0080"/>
                </a:solidFill>
                <a:latin typeface="Arial" charset="0"/>
              </a:rPr>
              <a:t>)</a:t>
            </a:r>
          </a:p>
          <a:p>
            <a:endParaRPr lang="en-US" altLang="en-US" sz="1800" dirty="0">
              <a:solidFill>
                <a:srgbClr val="0B0080"/>
              </a:solidFill>
              <a:latin typeface="Arial" charset="0"/>
            </a:endParaRPr>
          </a:p>
          <a:p>
            <a:r>
              <a:rPr lang="en-US" altLang="en-US" sz="1800" dirty="0">
                <a:solidFill>
                  <a:srgbClr val="0B0080"/>
                </a:solidFill>
                <a:latin typeface="Arial" charset="0"/>
              </a:rPr>
              <a:t>Selenium 2 Testing Tools  (David Burns</a:t>
            </a:r>
            <a:r>
              <a:rPr lang="en-US" altLang="en-US" sz="1800" dirty="0" smtClean="0">
                <a:solidFill>
                  <a:srgbClr val="0B0080"/>
                </a:solidFill>
                <a:latin typeface="Arial" charset="0"/>
              </a:rPr>
              <a:t>)</a:t>
            </a:r>
          </a:p>
          <a:p>
            <a:endParaRPr lang="en-US" altLang="en-US" sz="1800" dirty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 amt="8000"/>
          </a:blip>
          <a:srcRect l="20817" r="22368"/>
          <a:stretch/>
        </p:blipFill>
        <p:spPr>
          <a:xfrm>
            <a:off x="0" y="9525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724"/>
          <p:cNvSpPr txBox="1"/>
          <p:nvPr/>
        </p:nvSpPr>
        <p:spPr>
          <a:xfrm>
            <a:off x="1" y="1815283"/>
            <a:ext cx="9144000" cy="79410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 b="1" dirty="0" smtClean="0">
                <a:solidFill>
                  <a:srgbClr val="26A9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 lang="en" sz="40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852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 amt="8000"/>
          </a:blip>
          <a:srcRect l="20817" r="22368"/>
          <a:stretch/>
        </p:blipFill>
        <p:spPr>
          <a:xfrm>
            <a:off x="0" y="9525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7578"/>
          <a:stretch/>
        </p:blipFill>
        <p:spPr>
          <a:xfrm>
            <a:off x="1796025" y="1531575"/>
            <a:ext cx="5417574" cy="194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282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2289549" y="0"/>
            <a:ext cx="8113500" cy="5143500"/>
          </a:xfrm>
          <a:prstGeom prst="parallelogram">
            <a:avLst>
              <a:gd name="adj" fmla="val 50702"/>
            </a:avLst>
          </a:prstGeom>
          <a:solidFill>
            <a:srgbClr val="349ECC">
              <a:alpha val="4308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2952470" y="0"/>
            <a:ext cx="6787500" cy="5143500"/>
          </a:xfrm>
          <a:prstGeom prst="parallelogram">
            <a:avLst>
              <a:gd name="adj" fmla="val 50860"/>
            </a:avLst>
          </a:prstGeom>
          <a:solidFill>
            <a:srgbClr val="26A9E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911" y="1085323"/>
            <a:ext cx="2141025" cy="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790"/>
          <p:cNvSpPr txBox="1"/>
          <p:nvPr/>
        </p:nvSpPr>
        <p:spPr>
          <a:xfrm>
            <a:off x="4240887" y="2148546"/>
            <a:ext cx="4210666" cy="854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lang="en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6785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273" y="205979"/>
            <a:ext cx="8241527" cy="811788"/>
          </a:xfrm>
          <a:noFill/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548" y="1993899"/>
            <a:ext cx="8114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3+ </a:t>
            </a:r>
            <a:r>
              <a:rPr lang="en-US" sz="1800" dirty="0">
                <a:solidFill>
                  <a:srgbClr val="0B0080"/>
                </a:solidFill>
                <a:latin typeface="Arial" charset="0"/>
              </a:rPr>
              <a:t>years of experience in telecom and </a:t>
            </a: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network. </a:t>
            </a: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7+ </a:t>
            </a:r>
            <a:r>
              <a:rPr lang="en-US" sz="1800" dirty="0">
                <a:solidFill>
                  <a:srgbClr val="0B0080"/>
                </a:solidFill>
                <a:latin typeface="Arial" charset="0"/>
              </a:rPr>
              <a:t>years of experience in software </a:t>
            </a: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testing</a:t>
            </a:r>
            <a:r>
              <a:rPr lang="en-US" sz="1800" dirty="0">
                <a:solidFill>
                  <a:srgbClr val="0B0080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(manual, automation, performance).</a:t>
            </a: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r>
              <a:rPr lang="en-US" sz="1800" dirty="0">
                <a:solidFill>
                  <a:srgbClr val="0B0080"/>
                </a:solidFill>
                <a:latin typeface="Arial" charset="0"/>
              </a:rPr>
              <a:t>2+ year of experience in web security testing and </a:t>
            </a:r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DevOps.</a:t>
            </a: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  <a:p>
            <a:r>
              <a:rPr lang="en-US" sz="1800" dirty="0" smtClean="0">
                <a:solidFill>
                  <a:srgbClr val="0B0080"/>
                </a:solidFill>
                <a:latin typeface="Arial" charset="0"/>
              </a:rPr>
              <a:t>4+ </a:t>
            </a:r>
            <a:r>
              <a:rPr lang="en-US" sz="1800" dirty="0">
                <a:solidFill>
                  <a:srgbClr val="0B0080"/>
                </a:solidFill>
                <a:latin typeface="Arial" charset="0"/>
              </a:rPr>
              <a:t>years of experience in company technical Supporting and Solutions, Training, R&amp;D. </a:t>
            </a:r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240520"/>
            <a:ext cx="1679699" cy="15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1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273" y="205979"/>
            <a:ext cx="8241527" cy="811788"/>
          </a:xfrm>
          <a:noFill/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314" y="1373331"/>
            <a:ext cx="8114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charset="0"/>
              </a:rPr>
              <a:t>After </a:t>
            </a:r>
            <a:r>
              <a:rPr lang="en-US" sz="2400" dirty="0">
                <a:latin typeface="Arial" charset="0"/>
              </a:rPr>
              <a:t>completing this course, learners will </a:t>
            </a:r>
            <a:r>
              <a:rPr lang="en-US" sz="2400" dirty="0" smtClean="0">
                <a:latin typeface="Arial" charset="0"/>
              </a:rPr>
              <a:t>understand</a:t>
            </a:r>
          </a:p>
          <a:p>
            <a:endParaRPr lang="en-US" sz="2400" dirty="0"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rial" charset="0"/>
              </a:rPr>
              <a:t>Understand </a:t>
            </a:r>
            <a:r>
              <a:rPr lang="en-US" sz="2400" dirty="0">
                <a:latin typeface="Arial" charset="0"/>
              </a:rPr>
              <a:t>web objects and how to identify them.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rial" charset="0"/>
              </a:rPr>
              <a:t>Locate </a:t>
            </a:r>
            <a:r>
              <a:rPr lang="en-US" sz="2400" dirty="0">
                <a:latin typeface="Arial" charset="0"/>
              </a:rPr>
              <a:t>objects by ID, Name, CSS, XPath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rial" charset="0"/>
              </a:rPr>
              <a:t>Use </a:t>
            </a:r>
            <a:r>
              <a:rPr lang="en-US" sz="2400" dirty="0">
                <a:latin typeface="Arial" charset="0"/>
              </a:rPr>
              <a:t>tools to support identification.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Arial" charset="0"/>
              </a:rPr>
              <a:t>Learn </a:t>
            </a:r>
            <a:r>
              <a:rPr lang="en-US" sz="2400" dirty="0">
                <a:latin typeface="Arial" charset="0"/>
              </a:rPr>
              <a:t>good practices.</a:t>
            </a:r>
          </a:p>
          <a:p>
            <a:pPr marL="285750" lvl="1" indent="-285750" eaLnBrk="1" hangingPunct="1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03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273" y="205979"/>
            <a:ext cx="8241527" cy="811788"/>
          </a:xfrm>
          <a:noFill/>
        </p:spPr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314" y="1373331"/>
            <a:ext cx="81149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800" dirty="0" smtClean="0">
                <a:latin typeface="Arial" charset="0"/>
              </a:rPr>
              <a:t>Locators </a:t>
            </a:r>
            <a:r>
              <a:rPr lang="en-US" altLang="en-US" sz="1800" dirty="0">
                <a:latin typeface="Arial" charset="0"/>
              </a:rPr>
              <a:t>allow us to find elements on a page that can be used in our tests</a:t>
            </a:r>
            <a:r>
              <a:rPr lang="en-US" altLang="en-US" sz="1800" dirty="0" smtClean="0">
                <a:latin typeface="Arial" charset="0"/>
              </a:rPr>
              <a:t>.</a:t>
            </a:r>
          </a:p>
          <a:p>
            <a:pPr lvl="1"/>
            <a:endParaRPr lang="en-US" altLang="en-US" sz="1800" dirty="0">
              <a:latin typeface="Arial" charset="0"/>
            </a:endParaRPr>
          </a:p>
          <a:p>
            <a:pPr lvl="1"/>
            <a:r>
              <a:rPr lang="en-US" altLang="en-US" sz="1800" dirty="0" smtClean="0">
                <a:latin typeface="Arial" charset="0"/>
              </a:rPr>
              <a:t>Locating </a:t>
            </a:r>
            <a:r>
              <a:rPr lang="en-US" altLang="en-US" sz="1800" dirty="0">
                <a:latin typeface="Arial" charset="0"/>
              </a:rPr>
              <a:t>elements in Selenium WebDriver is done by using the </a:t>
            </a:r>
            <a:r>
              <a:rPr lang="en-US" altLang="en-US" sz="1800" dirty="0" err="1">
                <a:latin typeface="Arial" charset="0"/>
              </a:rPr>
              <a:t>findElement</a:t>
            </a:r>
            <a:r>
              <a:rPr lang="en-US" altLang="en-US" sz="1800" dirty="0">
                <a:latin typeface="Arial" charset="0"/>
              </a:rPr>
              <a:t>() and </a:t>
            </a:r>
            <a:r>
              <a:rPr lang="en-US" altLang="en-US" sz="1800" dirty="0" err="1">
                <a:latin typeface="Arial" charset="0"/>
              </a:rPr>
              <a:t>findElements</a:t>
            </a:r>
            <a:r>
              <a:rPr lang="en-US" altLang="en-US" sz="1800" dirty="0">
                <a:latin typeface="Arial" charset="0"/>
              </a:rPr>
              <a:t>() methods provided by WebDriver and </a:t>
            </a:r>
            <a:r>
              <a:rPr lang="en-US" altLang="en-US" sz="1800" dirty="0" err="1">
                <a:latin typeface="Arial" charset="0"/>
              </a:rPr>
              <a:t>WebElement</a:t>
            </a:r>
            <a:r>
              <a:rPr lang="en-US" altLang="en-US" sz="1800" dirty="0">
                <a:latin typeface="Arial" charset="0"/>
              </a:rPr>
              <a:t> class</a:t>
            </a:r>
            <a:r>
              <a:rPr lang="en-US" altLang="en-US" sz="1800" dirty="0" smtClean="0">
                <a:latin typeface="Arial" charset="0"/>
              </a:rPr>
              <a:t>.</a:t>
            </a:r>
          </a:p>
          <a:p>
            <a:pPr lvl="1">
              <a:buFont typeface="Courier New" charset="0"/>
              <a:buChar char="o"/>
            </a:pPr>
            <a:endParaRPr lang="en-US" altLang="en-US" sz="1800" dirty="0">
              <a:latin typeface="Arial" charset="0"/>
            </a:endParaRPr>
          </a:p>
          <a:p>
            <a:pPr marL="285750" lvl="8" indent="-285750">
              <a:buFont typeface="Arial" charset="0"/>
              <a:buChar char="•"/>
            </a:pPr>
            <a:r>
              <a:rPr lang="en-US" altLang="en-US" sz="1800" dirty="0" err="1" smtClean="0">
                <a:solidFill>
                  <a:srgbClr val="0070C0"/>
                </a:solidFill>
                <a:latin typeface="Arial" charset="0"/>
              </a:rPr>
              <a:t>findElement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() </a:t>
            </a:r>
            <a:r>
              <a:rPr lang="en-US" altLang="en-US" sz="1800" dirty="0">
                <a:latin typeface="Arial" charset="0"/>
              </a:rPr>
              <a:t>method returns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a 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WebElement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object , throws up an </a:t>
            </a:r>
            <a:r>
              <a:rPr lang="en-US" altLang="en-US" sz="1800" dirty="0" err="1">
                <a:solidFill>
                  <a:srgbClr val="FF0000"/>
                </a:solidFill>
                <a:latin typeface="Arial" charset="0"/>
              </a:rPr>
              <a:t>NoSuchElementFoundException</a:t>
            </a: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if it does not </a:t>
            </a:r>
            <a:r>
              <a:rPr lang="en-US" altLang="en-US" sz="1800" dirty="0" err="1">
                <a:latin typeface="Arial" charset="0"/>
              </a:rPr>
              <a:t>ind</a:t>
            </a:r>
            <a:r>
              <a:rPr lang="en-US" altLang="en-US" sz="1800" dirty="0">
                <a:latin typeface="Arial" charset="0"/>
              </a:rPr>
              <a:t> any element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pPr marL="285750" lvl="1" indent="-285750" eaLnBrk="1" hangingPunct="1">
              <a:buFont typeface="Arial" charset="0"/>
              <a:buChar char="•"/>
            </a:pP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findElements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() </a:t>
            </a:r>
            <a:r>
              <a:rPr lang="en-US" altLang="en-US" sz="1800" dirty="0">
                <a:latin typeface="Arial" charset="0"/>
              </a:rPr>
              <a:t>method returns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a list of </a:t>
            </a:r>
            <a:r>
              <a:rPr lang="en-US" altLang="en-US" sz="1800" dirty="0" err="1">
                <a:solidFill>
                  <a:srgbClr val="0070C0"/>
                </a:solidFill>
                <a:latin typeface="Arial" charset="0"/>
              </a:rPr>
              <a:t>WebElements</a:t>
            </a:r>
            <a:r>
              <a:rPr lang="en-US" altLang="en-US" sz="1800" dirty="0">
                <a:latin typeface="Arial" charset="0"/>
              </a:rPr>
              <a:t>. If no elements are found, it returns an empty list. </a:t>
            </a: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36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273" y="205979"/>
            <a:ext cx="8241527" cy="811788"/>
          </a:xfrm>
          <a:noFill/>
        </p:spPr>
        <p:txBody>
          <a:bodyPr/>
          <a:lstStyle/>
          <a:p>
            <a:r>
              <a:rPr lang="en-US" altLang="en-US" dirty="0" smtClean="0"/>
              <a:t>I</a:t>
            </a:r>
            <a:r>
              <a:rPr lang="en-US" altLang="x-none" dirty="0" smtClean="0"/>
              <a:t>NSPECTING ELEMENT 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5314" y="1373331"/>
            <a:ext cx="8114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dirty="0" smtClean="0">
                <a:latin typeface="Arial" charset="0"/>
              </a:rPr>
              <a:t>Firefox</a:t>
            </a:r>
            <a:endParaRPr lang="en-US" altLang="en-US" sz="1800" dirty="0">
              <a:latin typeface="Arial" charset="0"/>
            </a:endParaRPr>
          </a:p>
          <a:p>
            <a:pPr marL="457200" lvl="1" indent="0">
              <a:defRPr/>
            </a:pPr>
            <a:r>
              <a:rPr lang="en-US" altLang="en-US" sz="1800" dirty="0">
                <a:latin typeface="Arial" charset="0"/>
              </a:rPr>
              <a:t>The newer versions of Firefox provide in-built ways to analyze the page and elements; however, we will use the Firebug add-in which has more powerful features. </a:t>
            </a:r>
          </a:p>
          <a:p>
            <a:pPr marL="457200" lvl="1" indent="0">
              <a:defRPr/>
            </a:pPr>
            <a:r>
              <a:rPr lang="en-US" altLang="en-US" sz="1800" dirty="0">
                <a:solidFill>
                  <a:srgbClr val="0070C0"/>
                </a:solidFill>
                <a:latin typeface="Arial" charset="0"/>
                <a:hlinkClick r:id="rId3"/>
              </a:rPr>
              <a:t>https://addons.mozilla.org/en-us/firefox/addon/firebug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  <a:hlinkClick r:id="rId3"/>
              </a:rPr>
              <a:t>/</a:t>
            </a:r>
            <a:endParaRPr lang="en-US" altLang="en-US" sz="1800" dirty="0" smtClean="0">
              <a:solidFill>
                <a:srgbClr val="0070C0"/>
              </a:solidFill>
              <a:latin typeface="Arial" charset="0"/>
            </a:endParaRPr>
          </a:p>
          <a:p>
            <a:pPr marL="457200" lvl="1" indent="0">
              <a:defRPr/>
            </a:pPr>
            <a:endParaRPr lang="en-US" altLang="en-US" sz="1800" dirty="0">
              <a:solidFill>
                <a:srgbClr val="0070C0"/>
              </a:solidFill>
              <a:latin typeface="Arial" charset="0"/>
            </a:endParaRPr>
          </a:p>
          <a:p>
            <a:pPr>
              <a:buFont typeface="Courier New" pitchFamily="49" charset="0"/>
              <a:buChar char="o"/>
              <a:defRPr/>
            </a:pPr>
            <a:endParaRPr lang="en-US" altLang="en-US" sz="1800" dirty="0">
              <a:latin typeface="Arial" charset="0"/>
            </a:endParaRPr>
          </a:p>
          <a:p>
            <a:pPr>
              <a:defRPr/>
            </a:pPr>
            <a:r>
              <a:rPr lang="en-US" altLang="en-US" sz="1800" dirty="0">
                <a:latin typeface="Arial" charset="0"/>
              </a:rPr>
              <a:t>Google Chrome and IE provide an in-built feature to analyze pages and elements. To open the Developer Tools, press the 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</a:rPr>
              <a:t>F12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key</a:t>
            </a:r>
          </a:p>
          <a:p>
            <a:pPr>
              <a:defRPr/>
            </a:pP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</a:rPr>
              <a:t>       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  <a:hlinkClick r:id="rId4"/>
              </a:rPr>
              <a:t>https</a:t>
            </a:r>
            <a:r>
              <a:rPr lang="en-US" altLang="en-US" sz="1800" dirty="0">
                <a:solidFill>
                  <a:srgbClr val="0070C0"/>
                </a:solidFill>
                <a:latin typeface="Arial" charset="0"/>
                <a:hlinkClick r:id="rId4"/>
              </a:rPr>
              <a:t>://</a:t>
            </a:r>
            <a:r>
              <a:rPr lang="en-US" altLang="en-US" sz="1800" dirty="0" smtClean="0">
                <a:solidFill>
                  <a:srgbClr val="0070C0"/>
                </a:solidFill>
                <a:latin typeface="Arial" charset="0"/>
                <a:hlinkClick r:id="rId4"/>
              </a:rPr>
              <a:t>chrome.google.com/webstore/detail/css-and-xpath-checker/aoinfihhckpkkcpholfhmkeplbhddipe</a:t>
            </a:r>
            <a:endParaRPr lang="en-US" altLang="en-US" sz="1800" dirty="0" smtClean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endParaRPr lang="en-US" altLang="en-US" sz="1800" dirty="0">
              <a:solidFill>
                <a:srgbClr val="0070C0"/>
              </a:solidFill>
              <a:latin typeface="Arial" charset="0"/>
            </a:endParaRPr>
          </a:p>
          <a:p>
            <a:pPr marL="285750" lvl="1" indent="-285750" eaLnBrk="1" hangingPunct="1">
              <a:buFont typeface="Arial" charset="0"/>
              <a:buChar char="•"/>
            </a:pPr>
            <a:endParaRPr lang="en-US" altLang="en-US" sz="1800" dirty="0">
              <a:latin typeface="Arial" charset="0"/>
            </a:endParaRPr>
          </a:p>
          <a:p>
            <a:endParaRPr lang="en-US" sz="1800" dirty="0" smtClean="0">
              <a:solidFill>
                <a:srgbClr val="0B008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74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2289549" y="0"/>
            <a:ext cx="8113500" cy="5143500"/>
          </a:xfrm>
          <a:prstGeom prst="parallelogram">
            <a:avLst>
              <a:gd name="adj" fmla="val 50702"/>
            </a:avLst>
          </a:prstGeom>
          <a:solidFill>
            <a:srgbClr val="349ECC">
              <a:alpha val="43080"/>
            </a:srgbClr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2952470" y="0"/>
            <a:ext cx="6787500" cy="5143500"/>
          </a:xfrm>
          <a:prstGeom prst="parallelogram">
            <a:avLst>
              <a:gd name="adj" fmla="val 50860"/>
            </a:avLst>
          </a:prstGeom>
          <a:solidFill>
            <a:srgbClr val="26A9E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911" y="1085323"/>
            <a:ext cx="2141025" cy="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790"/>
          <p:cNvSpPr txBox="1"/>
          <p:nvPr/>
        </p:nvSpPr>
        <p:spPr>
          <a:xfrm>
            <a:off x="2289391" y="2165481"/>
            <a:ext cx="6117771" cy="1142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Locators</a:t>
            </a:r>
            <a:endParaRPr lang="en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r" rtl="0">
              <a:spcBef>
                <a:spcPts val="0"/>
              </a:spcBef>
              <a:buNone/>
            </a:pPr>
            <a:endParaRPr lang="en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7335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15611</TotalTime>
  <Words>1262</Words>
  <Application>Microsoft Macintosh PowerPoint</Application>
  <PresentationFormat>On-screen Show (16:9)</PresentationFormat>
  <Paragraphs>451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Gill Sans</vt:lpstr>
      <vt:lpstr>Gill Sans Light</vt:lpstr>
      <vt:lpstr>Helvetica Neue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ABOUT ME</vt:lpstr>
      <vt:lpstr>Objectives</vt:lpstr>
      <vt:lpstr>LOCATORS</vt:lpstr>
      <vt:lpstr>INSPECTING ELEMENT TOOLS</vt:lpstr>
      <vt:lpstr>PowerPoint Presentation</vt:lpstr>
      <vt:lpstr>LOCATE ELEMENT BY ID</vt:lpstr>
      <vt:lpstr>LOCATE ELEMENT BY ID</vt:lpstr>
      <vt:lpstr>LOCATE ELEMENT BY NAME</vt:lpstr>
      <vt:lpstr>LOCATE ELEMENT BY NAME</vt:lpstr>
      <vt:lpstr>LOCATE ELEMENT BY CLASS NAME</vt:lpstr>
      <vt:lpstr>LOCATE ELEMENT BY CLASS NAME</vt:lpstr>
      <vt:lpstr>LOCATE ELEMENT BY TAG NAME</vt:lpstr>
      <vt:lpstr>LOCATE ELEMENT BY TAG NAME</vt:lpstr>
      <vt:lpstr>LOCATE ELEMENT BY LINK TEXT</vt:lpstr>
      <vt:lpstr>LOCATE ELEMENT BY LINK TEXT</vt:lpstr>
      <vt:lpstr>LOCATE ELEMENT BY PARTIAL LINK TEXT</vt:lpstr>
      <vt:lpstr>LOCATE ELEMENT BY PARTIAL LINK TEXT</vt:lpstr>
      <vt:lpstr>LOCATE ELEMENT BY CSS</vt:lpstr>
      <vt:lpstr>LOCATE ELEMENT BY CSS</vt:lpstr>
      <vt:lpstr>LOCATE ELEMENT BY CSS</vt:lpstr>
      <vt:lpstr>LOCATE ELEMENT BY CSS</vt:lpstr>
      <vt:lpstr>LOCATE ELEMENT BY CSS</vt:lpstr>
      <vt:lpstr>LOCATE ELEMENT BY CSS</vt:lpstr>
      <vt:lpstr>LOCATE ELEMENT BY CSS</vt:lpstr>
      <vt:lpstr>LOCATE ELEMENT BY CSS</vt:lpstr>
      <vt:lpstr>LOCATE ELEMENT BY CSS</vt:lpstr>
      <vt:lpstr>LOCATE ELEMENT BY XPATH</vt:lpstr>
      <vt:lpstr>PowerPoint Presentation</vt:lpstr>
      <vt:lpstr>Summary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Lam</dc:creator>
  <cp:lastModifiedBy>Khanh Le</cp:lastModifiedBy>
  <cp:revision>167</cp:revision>
  <dcterms:modified xsi:type="dcterms:W3CDTF">2017-11-08T02:51:56Z</dcterms:modified>
</cp:coreProperties>
</file>