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5" r:id="rId3"/>
    <p:sldId id="310" r:id="rId4"/>
    <p:sldId id="276" r:id="rId5"/>
    <p:sldId id="277" r:id="rId6"/>
    <p:sldId id="311" r:id="rId7"/>
    <p:sldId id="278" r:id="rId8"/>
    <p:sldId id="279" r:id="rId9"/>
    <p:sldId id="308" r:id="rId10"/>
    <p:sldId id="281" r:id="rId11"/>
    <p:sldId id="282" r:id="rId12"/>
    <p:sldId id="312" r:id="rId13"/>
    <p:sldId id="313" r:id="rId14"/>
    <p:sldId id="284" r:id="rId15"/>
    <p:sldId id="286" r:id="rId16"/>
    <p:sldId id="285" r:id="rId17"/>
    <p:sldId id="287" r:id="rId18"/>
    <p:sldId id="309" r:id="rId19"/>
    <p:sldId id="288" r:id="rId20"/>
    <p:sldId id="289" r:id="rId21"/>
    <p:sldId id="294" r:id="rId22"/>
    <p:sldId id="295" r:id="rId23"/>
    <p:sldId id="290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291" r:id="rId35"/>
    <p:sldId id="292" r:id="rId36"/>
    <p:sldId id="293" r:id="rId37"/>
    <p:sldId id="306" r:id="rId38"/>
    <p:sldId id="307" r:id="rId39"/>
    <p:sldId id="314" r:id="rId40"/>
    <p:sldId id="315" r:id="rId41"/>
    <p:sldId id="316" r:id="rId42"/>
    <p:sldId id="31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howGuides="1">
      <p:cViewPr varScale="1">
        <p:scale>
          <a:sx n="58" d="100"/>
          <a:sy n="58" d="100"/>
        </p:scale>
        <p:origin x="79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3E1B96-8251-477B-9B6B-E5C4B94360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1A73B3-6827-4A75-90EF-36A1EF3C5E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2F2186B-55DE-4629-8AB5-0AF4D10123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A06ABAA-A97B-4DA8-AFF5-30AC2AB565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DAD75637-5F99-4226-88E4-8A9F9D5B63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3348D357-8DBB-4DF7-946E-9CD1166AA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7CFAA3-2364-4308-A9F3-C96574EDF0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F90F1D-910C-495C-BE0B-173689C9C8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1B4DE61E-BA7D-4670-84B2-A2DA98F88DAB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6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34A0AB-83CB-4265-BA8F-54E6AB5A6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2ED6E9B8-70BF-4CC8-9C25-A9DC3D059CFB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75DD42-5F7E-403B-A7F7-D76E0371D9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0DA12DA3-DB91-4479-B01A-D7A3EE71812E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039343-AE43-437A-9908-4F55078A3E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65D508C2-234C-4436-9E20-BCB1C143B0F6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0EA80D-A896-462E-BB1F-31A7DA02CA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40932DF1-FC93-4E63-9D9C-39657D5A5C69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F0F94E-7081-4985-A2D1-DD31DF1F42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583625D9-7120-4948-9CAF-04429D357881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412DEC-F1B5-4D7B-BCEB-250D48C487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34D39312-4DEB-46BD-B467-25435FC934E8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4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08D02F-A074-4FEC-829D-54505E79CD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EA33B629-BCE4-4BEB-B14D-C37B21DF5118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13D3612-4C1E-4A20-8B33-110380C6EE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ADDCC411-ED17-4376-9E51-1516DB5CCB31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9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F66761-6932-4C4B-B01D-68C6D0AFB8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CD5FBDBC-30EB-4D91-9569-F8E4DF962AF8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8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743C1C-D2E1-4048-808E-F981A2B976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E018A7E9-354C-4563-B877-A31E73D8A019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63D4CC-0360-4B36-9C38-9C2FDAEC8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365838B-15D8-482D-BCB9-331654DFD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C8B6F1-2D66-46F4-BCD0-A07CD86E34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731E4BA5-4534-478D-9733-70B7BB55824D}" type="slidenum">
              <a:rPr lang="en-US" altLang="zh-CN"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F8777D9-7D77-4FF3-966A-129F6536BD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MD4 and Collision Attacks 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460AB52-4930-412B-BAD6-A0C608D2D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2021.04.14</a:t>
            </a:r>
            <a:endParaRPr lang="zh-CN" altLang="en-US" dirty="0"/>
          </a:p>
        </p:txBody>
      </p:sp>
      <p:sp>
        <p:nvSpPr>
          <p:cNvPr id="2050" name="页脚占位符 3">
            <a:extLst>
              <a:ext uri="{FF2B5EF4-FFF2-40B4-BE49-F238E27FC236}">
                <a16:creationId xmlns:a16="http://schemas.microsoft.com/office/drawing/2014/main" id="{97536C5C-AB94-4550-916E-9D1626D5F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4DD84686-66D8-4FE3-96A9-5647FAE88875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>
            <a:extLst>
              <a:ext uri="{FF2B5EF4-FFF2-40B4-BE49-F238E27FC236}">
                <a16:creationId xmlns:a16="http://schemas.microsoft.com/office/drawing/2014/main" id="{FFB44F8A-B6DC-4D57-B4AE-B4946AC3BB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60930823-109E-4A9D-A4F2-94ECA0545ACA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FE84C99-27BB-45F5-A419-D8F281748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3600" y="304800"/>
            <a:ext cx="2895600" cy="1676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One Step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CDD51B5-12DD-4E5E-A855-3B2E6477C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Where</a:t>
            </a:r>
          </a:p>
        </p:txBody>
      </p:sp>
      <p:pic>
        <p:nvPicPr>
          <p:cNvPr id="10246" name="Picture 5">
            <a:extLst>
              <a:ext uri="{FF2B5EF4-FFF2-40B4-BE49-F238E27FC236}">
                <a16:creationId xmlns:a16="http://schemas.microsoft.com/office/drawing/2014/main" id="{7CF0DF5C-9F38-4ABD-828F-D88352E1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C289D6AC-3DB0-4380-8FCC-7BC64602F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06734"/>
            <a:ext cx="4000976" cy="4396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>
            <a:extLst>
              <a:ext uri="{FF2B5EF4-FFF2-40B4-BE49-F238E27FC236}">
                <a16:creationId xmlns:a16="http://schemas.microsoft.com/office/drawing/2014/main" id="{DA36EF74-BC58-4F98-AD55-7E1C1A346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855A06E3-D2C7-47BF-901C-E3C60A0020DC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CD7D543-30FE-40B9-AF61-B02F43C23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5A83F0-06C6-4141-89B8-93D674094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Let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MD4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i…j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(A,B,C,D,M)</a:t>
            </a:r>
            <a:r>
              <a:rPr lang="en-US" altLang="zh-CN" sz="2800">
                <a:ea typeface="宋体" panose="02010600030101010101" pitchFamily="2" charset="-122"/>
              </a:rPr>
              <a:t> be steps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ea typeface="宋体" panose="02010600030101010101" pitchFamily="2" charset="-122"/>
              </a:rPr>
              <a:t> thru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“Initial value” 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(A,B,C,D)</a:t>
            </a:r>
            <a:r>
              <a:rPr lang="en-US" altLang="zh-CN" sz="2400">
                <a:ea typeface="宋体" panose="02010600030101010101" pitchFamily="2" charset="-122"/>
              </a:rPr>
              <a:t> at step 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, message 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M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Note that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MD4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0…47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(IV,M)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 h(M)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Due to padding and final transformation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Let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f(IV,M) = (Q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44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47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46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45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) + IV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Where “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” is addition mod 2</a:t>
            </a:r>
            <a:r>
              <a:rPr lang="en-US" altLang="zh-CN" sz="2400" baseline="30000">
                <a:ea typeface="宋体" panose="02010600030101010101" pitchFamily="2" charset="-122"/>
              </a:rPr>
              <a:t>32</a:t>
            </a:r>
            <a:r>
              <a:rPr lang="en-US" altLang="zh-CN" sz="2400">
                <a:ea typeface="宋体" panose="02010600030101010101" pitchFamily="2" charset="-122"/>
              </a:rPr>
              <a:t>, per 32-bit word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Then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 is the MD4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compression function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pSp>
        <p:nvGrpSpPr>
          <p:cNvPr id="11269" name="组合 10">
            <a:extLst>
              <a:ext uri="{FF2B5EF4-FFF2-40B4-BE49-F238E27FC236}">
                <a16:creationId xmlns:a16="http://schemas.microsoft.com/office/drawing/2014/main" id="{6A487551-CC84-4BA3-8E56-CA307D2AF27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2124075" cy="2209800"/>
            <a:chOff x="152400" y="152400"/>
            <a:chExt cx="2124075" cy="2209800"/>
          </a:xfrm>
        </p:grpSpPr>
        <p:pic>
          <p:nvPicPr>
            <p:cNvPr id="11271" name="Picture 5">
              <a:extLst>
                <a:ext uri="{FF2B5EF4-FFF2-40B4-BE49-F238E27FC236}">
                  <a16:creationId xmlns:a16="http://schemas.microsoft.com/office/drawing/2014/main" id="{BCF2B1EA-6502-442E-AFE7-2BDA540D9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38175"/>
              <a:ext cx="1590675" cy="172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0D6A81-8785-483E-9AD1-C8392DFF141E}"/>
                </a:ext>
              </a:extLst>
            </p:cNvPr>
            <p:cNvSpPr/>
            <p:nvPr/>
          </p:nvSpPr>
          <p:spPr>
            <a:xfrm>
              <a:off x="838200" y="914400"/>
              <a:ext cx="1219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pic>
          <p:nvPicPr>
            <p:cNvPr id="11273" name="Picture 6">
              <a:extLst>
                <a:ext uri="{FF2B5EF4-FFF2-40B4-BE49-F238E27FC236}">
                  <a16:creationId xmlns:a16="http://schemas.microsoft.com/office/drawing/2014/main" id="{E56EB292-E7AF-4EB0-B67F-2AF3FE489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143000"/>
              <a:ext cx="9620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TextBox 8">
              <a:extLst>
                <a:ext uri="{FF2B5EF4-FFF2-40B4-BE49-F238E27FC236}">
                  <a16:creationId xmlns:a16="http://schemas.microsoft.com/office/drawing/2014/main" id="{5960AF70-C743-4189-BF3F-120BC0555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143000"/>
              <a:ext cx="4571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M</a:t>
              </a:r>
              <a:endParaRPr lang="zh-CN" altLang="en-US" baseline="-25000">
                <a:ea typeface="宋体" panose="02010600030101010101" pitchFamily="2" charset="-122"/>
              </a:endParaRPr>
            </a:p>
          </p:txBody>
        </p:sp>
        <p:sp>
          <p:nvSpPr>
            <p:cNvPr id="11275" name="TextBox 9">
              <a:extLst>
                <a:ext uri="{FF2B5EF4-FFF2-40B4-BE49-F238E27FC236}">
                  <a16:creationId xmlns:a16="http://schemas.microsoft.com/office/drawing/2014/main" id="{F1032011-FF32-4600-895B-ADB3404C6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52400"/>
              <a:ext cx="5533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IV</a:t>
              </a:r>
              <a:endParaRPr lang="zh-CN" altLang="en-US" baseline="-25000"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DED3B5AE-86AF-4903-AE90-684B64AD8410}"/>
              </a:ext>
            </a:extLst>
          </p:cNvPr>
          <p:cNvSpPr/>
          <p:nvPr/>
        </p:nvSpPr>
        <p:spPr>
          <a:xfrm>
            <a:off x="1295400" y="1752600"/>
            <a:ext cx="304800" cy="76200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>
            <a:extLst>
              <a:ext uri="{FF2B5EF4-FFF2-40B4-BE49-F238E27FC236}">
                <a16:creationId xmlns:a16="http://schemas.microsoft.com/office/drawing/2014/main" id="{70B7889A-2F13-4D18-AAD3-7177EADC0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82A12501-A3C1-438C-B920-3C0D907B3A1F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AEE7642-E4BB-433B-A8E1-45812476D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Collision attack on MD4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C099BC4-41CF-4CD3-B1AD-2C8AC2271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1910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Dobbertin’s</a:t>
            </a:r>
            <a:r>
              <a:rPr lang="en-US" altLang="zh-CN" dirty="0">
                <a:ea typeface="宋体" panose="02010600030101010101" pitchFamily="2" charset="-122"/>
              </a:rPr>
              <a:t> attack strategy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Only word 12 differs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Apply differential analysis (natural)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97ADAA-EE0D-4489-87B7-7DA2981A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442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58288F4-D211-4BF8-ACD7-B6893BC28B7A}"/>
              </a:ext>
            </a:extLst>
          </p:cNvPr>
          <p:cNvSpPr/>
          <p:nvPr/>
        </p:nvSpPr>
        <p:spPr>
          <a:xfrm>
            <a:off x="7086600" y="3886200"/>
            <a:ext cx="30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51174A9-3500-4C54-BF2E-5A2895FD66AD}"/>
              </a:ext>
            </a:extLst>
          </p:cNvPr>
          <p:cNvSpPr/>
          <p:nvPr/>
        </p:nvSpPr>
        <p:spPr>
          <a:xfrm>
            <a:off x="2971800" y="5410200"/>
            <a:ext cx="381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2F74E1-424F-46D0-A294-6E50ACFBB3CD}"/>
              </a:ext>
            </a:extLst>
          </p:cNvPr>
          <p:cNvSpPr/>
          <p:nvPr/>
        </p:nvSpPr>
        <p:spPr>
          <a:xfrm>
            <a:off x="3048000" y="4648200"/>
            <a:ext cx="30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64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>
            <a:extLst>
              <a:ext uri="{FF2B5EF4-FFF2-40B4-BE49-F238E27FC236}">
                <a16:creationId xmlns:a16="http://schemas.microsoft.com/office/drawing/2014/main" id="{70B7889A-2F13-4D18-AAD3-7177EADC0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82A12501-A3C1-438C-B920-3C0D907B3A1F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C099BC4-41CF-4CD3-B1AD-2C8AC2271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57912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condition A </a:t>
            </a:r>
            <a:r>
              <a:rPr lang="en-US" altLang="zh-CN" sz="2400" dirty="0">
                <a:ea typeface="宋体" panose="02010600030101010101" pitchFamily="2" charset="-122"/>
              </a:rPr>
              <a:t>holds, then a differential from step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19-35</a:t>
            </a:r>
            <a:r>
              <a:rPr lang="en-US" altLang="zh-CN" sz="2400" dirty="0">
                <a:ea typeface="宋体" panose="02010600030101010101" pitchFamily="2" charset="-122"/>
              </a:rPr>
              <a:t> ends with zero difference, with prob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-22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If part of state/message words from step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12-19</a:t>
            </a:r>
            <a:r>
              <a:rPr lang="en-US" altLang="zh-CN" sz="2400" dirty="0">
                <a:ea typeface="宋体" panose="02010600030101010101" pitchFamily="2" charset="-122"/>
              </a:rPr>
              <a:t> are chosen in a certain way,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condition A </a:t>
            </a:r>
            <a:r>
              <a:rPr lang="en-US" altLang="zh-CN" sz="2400" dirty="0">
                <a:ea typeface="宋体" panose="02010600030101010101" pitchFamily="2" charset="-122"/>
              </a:rPr>
              <a:t>holds with high prob.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the undetermined message words, choose a value so that the internal state for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step 12 </a:t>
            </a:r>
            <a:r>
              <a:rPr lang="en-US" altLang="zh-CN" sz="2400" dirty="0">
                <a:ea typeface="宋体" panose="02010600030101010101" pitchFamily="2" charset="-122"/>
              </a:rPr>
              <a:t>can be reach with given IV.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97ADAA-EE0D-4489-87B7-7DA2981A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442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58288F4-D211-4BF8-ACD7-B6893BC28B7A}"/>
              </a:ext>
            </a:extLst>
          </p:cNvPr>
          <p:cNvSpPr/>
          <p:nvPr/>
        </p:nvSpPr>
        <p:spPr>
          <a:xfrm>
            <a:off x="7086600" y="3886200"/>
            <a:ext cx="30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51174A9-3500-4C54-BF2E-5A2895FD66AD}"/>
              </a:ext>
            </a:extLst>
          </p:cNvPr>
          <p:cNvSpPr/>
          <p:nvPr/>
        </p:nvSpPr>
        <p:spPr>
          <a:xfrm>
            <a:off x="2971800" y="5410200"/>
            <a:ext cx="381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2F74E1-424F-46D0-A294-6E50ACFBB3CD}"/>
              </a:ext>
            </a:extLst>
          </p:cNvPr>
          <p:cNvSpPr/>
          <p:nvPr/>
        </p:nvSpPr>
        <p:spPr>
          <a:xfrm>
            <a:off x="3048000" y="4648200"/>
            <a:ext cx="30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FC07A936-85F0-43E6-AE34-5AC447B4EE06}"/>
              </a:ext>
            </a:extLst>
          </p:cNvPr>
          <p:cNvSpPr/>
          <p:nvPr/>
        </p:nvSpPr>
        <p:spPr>
          <a:xfrm>
            <a:off x="-153945" y="1371600"/>
            <a:ext cx="1374689" cy="9906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Critical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94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>
            <a:extLst>
              <a:ext uri="{FF2B5EF4-FFF2-40B4-BE49-F238E27FC236}">
                <a16:creationId xmlns:a16="http://schemas.microsoft.com/office/drawing/2014/main" id="{E3243091-2ABC-444F-90F1-FCC909126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7524395E-4FD9-4A25-95C0-E1C5CEA5AC08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C4F45BF-319A-464C-84C6-8984D6446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 Attack: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Rectangle 3">
                <a:extLst>
                  <a:ext uri="{FF2B5EF4-FFF2-40B4-BE49-F238E27FC236}">
                    <a16:creationId xmlns:a16="http://schemas.microsoft.com/office/drawing/2014/main" id="{F52E13CF-9CB6-40EA-9316-2391FFBC898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sz="2800" dirty="0">
                    <a:ea typeface="宋体" panose="02010600030101010101" pitchFamily="2" charset="-122"/>
                  </a:rPr>
                  <a:t>Find one-block collision, where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	M = (X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,X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,…,X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15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), M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 = (X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,X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,…,X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15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)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 </a:t>
                </a:r>
              </a:p>
              <a:p>
                <a:pPr eaLnBrk="1" hangingPunct="1"/>
                <a:r>
                  <a:rPr lang="en-US" altLang="zh-CN" sz="2800" dirty="0">
                    <a:ea typeface="宋体" panose="02010600030101010101" pitchFamily="2" charset="-122"/>
                  </a:rPr>
                  <a:t>Difference is </a:t>
                </a:r>
                <a:r>
                  <a:rPr lang="en-US" altLang="zh-CN" sz="2800" dirty="0">
                    <a:solidFill>
                      <a:srgbClr val="00B050"/>
                    </a:solidFill>
                    <a:ea typeface="宋体" panose="02010600030101010101" pitchFamily="2" charset="-122"/>
                  </a:rPr>
                  <a:t>subtraction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 mod 2</a:t>
                </a:r>
                <a:r>
                  <a:rPr lang="en-US" altLang="zh-CN" sz="2800" baseline="30000" dirty="0">
                    <a:ea typeface="宋体" panose="02010600030101010101" pitchFamily="2" charset="-122"/>
                  </a:rPr>
                  <a:t>32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dirty="0">
                    <a:ea typeface="宋体" panose="02010600030101010101" pitchFamily="2" charset="-122"/>
                  </a:rPr>
                  <a:t>Blocks differ in only 1 word</a:t>
                </a:r>
              </a:p>
              <a:p>
                <a:pPr lvl="1" eaLnBrk="1" hangingPunct="1"/>
                <a:r>
                  <a:rPr lang="en-US" altLang="zh-CN" sz="2400" dirty="0">
                    <a:ea typeface="宋体" panose="02010600030101010101" pitchFamily="2" charset="-122"/>
                  </a:rPr>
                  <a:t>Difference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dirty="0">
                    <a:ea typeface="宋体" panose="02010600030101010101" pitchFamily="2" charset="-122"/>
                  </a:rPr>
                  <a:t>Limits avalanche effect to steps 12 thru 19</a:t>
                </a:r>
              </a:p>
              <a:p>
                <a:pPr lvl="1" eaLnBrk="1" hangingPunct="1"/>
                <a:r>
                  <a:rPr lang="en-US" altLang="zh-CN" sz="2400" dirty="0">
                    <a:ea typeface="宋体" panose="02010600030101010101" pitchFamily="2" charset="-122"/>
                  </a:rPr>
                  <a:t>Only 8 of the 48 steps are critical to attack!</a:t>
                </a:r>
              </a:p>
              <a:p>
                <a:pPr lvl="1" eaLnBrk="1" hangingPunct="1"/>
                <a:r>
                  <a:rPr lang="en-US" altLang="zh-CN" sz="2400" dirty="0">
                    <a:ea typeface="宋体" panose="02010600030101010101" pitchFamily="2" charset="-122"/>
                  </a:rPr>
                  <a:t>System of equations applies to these 8 steps</a:t>
                </a:r>
              </a:p>
            </p:txBody>
          </p:sp>
        </mc:Choice>
        <mc:Fallback xmlns="">
          <p:sp>
            <p:nvSpPr>
              <p:cNvPr id="13316" name="Rectangle 3">
                <a:extLst>
                  <a:ext uri="{FF2B5EF4-FFF2-40B4-BE49-F238E27FC236}">
                    <a16:creationId xmlns:a16="http://schemas.microsoft.com/office/drawing/2014/main" id="{F52E13CF-9CB6-40EA-9316-2391FFBC8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84" t="-1481" r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>
            <a:extLst>
              <a:ext uri="{FF2B5EF4-FFF2-40B4-BE49-F238E27FC236}">
                <a16:creationId xmlns:a16="http://schemas.microsoft.com/office/drawing/2014/main" id="{8E73DD90-A300-4B1C-8381-042307E9A7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D2003655-FF35-42B9-BA87-52698FD62CCA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B8F07C7-10A5-4A22-BF79-A80298592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Notation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0B3C6C4-C9C6-40F6-958D-836292DA2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91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Spse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) = MD4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0…j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(IV,M)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and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) = MD4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0…j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(IV,M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Define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 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 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2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 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3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3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) </a:t>
            </a:r>
            <a:endParaRPr lang="en-US" altLang="zh-CN" sz="2800">
              <a:latin typeface="Times-Roman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where subtraction is modulo 2</a:t>
            </a:r>
            <a:r>
              <a:rPr lang="en-US" altLang="zh-CN" sz="2800" baseline="30000">
                <a:ea typeface="宋体" panose="02010600030101010101" pitchFamily="2" charset="-122"/>
              </a:rPr>
              <a:t>32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Let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2800"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ea typeface="宋体" panose="02010600030101010101" pitchFamily="2" charset="-122"/>
              </a:rPr>
              <a:t> denote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2800"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ea typeface="宋体" panose="02010600030101010101" pitchFamily="2" charset="-122"/>
              </a:rPr>
              <a:t> mod 2</a:t>
            </a:r>
            <a:r>
              <a:rPr lang="en-US" altLang="zh-CN" sz="2800" baseline="30000">
                <a:ea typeface="宋体" panose="02010600030101010101" pitchFamily="2" charset="-122"/>
              </a:rPr>
              <a:t>32</a:t>
            </a:r>
            <a:r>
              <a:rPr lang="en-US" altLang="zh-CN" sz="2800">
                <a:ea typeface="宋体" panose="02010600030101010101" pitchFamily="2" charset="-122"/>
              </a:rPr>
              <a:t>, for example,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0x02000000</a:t>
            </a:r>
            <a:r>
              <a:rPr lang="en-US" altLang="zh-CN" sz="2800">
                <a:ea typeface="宋体" panose="02010600030101010101" pitchFamily="2" charset="-122"/>
              </a:rPr>
              <a:t> and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0x</a:t>
            </a:r>
            <a:r>
              <a:rPr lang="en-US" altLang="zh-CN" sz="2800">
                <a:latin typeface="Courier" charset="0"/>
                <a:ea typeface="宋体" panose="02010600030101010101" pitchFamily="2" charset="-122"/>
                <a:sym typeface="Symbol" panose="05050102010706020507" pitchFamily="18" charset="2"/>
              </a:rPr>
              <a:t>ffffffe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en-US" altLang="zh-CN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>
            <a:extLst>
              <a:ext uri="{FF2B5EF4-FFF2-40B4-BE49-F238E27FC236}">
                <a16:creationId xmlns:a16="http://schemas.microsoft.com/office/drawing/2014/main" id="{9DDFC2A4-4A68-40D7-8091-61DC39756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D04CA2FF-3AB9-4CE5-A94C-6464B7AB4CAC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AF7E160-2939-4BC3-B6F2-949FC83DC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 Attack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713CD55-3152-466F-8FB4-9A4982A97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All arithmetic is modulo 2</a:t>
            </a:r>
            <a:r>
              <a:rPr lang="en-US" altLang="zh-CN" sz="2800" baseline="30000">
                <a:ea typeface="宋体" panose="02010600030101010101" pitchFamily="2" charset="-122"/>
              </a:rPr>
              <a:t>32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Denote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M = (X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,…,X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) 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Define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ea typeface="宋体" panose="02010600030101010101" pitchFamily="2" charset="-122"/>
              </a:rPr>
              <a:t> by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= 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ea typeface="宋体" panose="02010600030101010101" pitchFamily="2" charset="-122"/>
              </a:rPr>
              <a:t> for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i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12</a:t>
            </a:r>
            <a:r>
              <a:rPr lang="en-US" altLang="zh-CN" sz="2800">
                <a:ea typeface="宋体" panose="02010600030101010101" pitchFamily="2" charset="-122"/>
              </a:rPr>
              <a:t>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12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= 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12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+ 1 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Word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12</a:t>
            </a:r>
            <a:r>
              <a:rPr lang="en-US" altLang="zh-CN" sz="2800">
                <a:ea typeface="宋体" panose="02010600030101010101" pitchFamily="2" charset="-122"/>
              </a:rPr>
              <a:t> last appears in step 35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So, if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(0,0,0,0)</a:t>
            </a:r>
            <a:r>
              <a:rPr lang="en-US" altLang="zh-CN" sz="2800">
                <a:ea typeface="宋体" panose="02010600030101010101" pitchFamily="2" charset="-122"/>
              </a:rPr>
              <a:t> we have a collision 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Goal is to find pair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ea typeface="宋体" panose="02010600030101010101" pitchFamily="2" charset="-122"/>
              </a:rPr>
              <a:t> and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ea typeface="宋体" panose="02010600030101010101" pitchFamily="2" charset="-122"/>
              </a:rPr>
              <a:t> with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0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>
            <a:extLst>
              <a:ext uri="{FF2B5EF4-FFF2-40B4-BE49-F238E27FC236}">
                <a16:creationId xmlns:a16="http://schemas.microsoft.com/office/drawing/2014/main" id="{FB10AF55-3492-4C68-8E14-E5FA62879F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1A56F583-C387-46C4-973F-29F297F35D86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BA9B9F-4139-4015-9480-C453036E9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 Attack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CC41E85-5DE3-440F-84C6-0574619DF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marL="533400" indent="-533400" eaLnBrk="1" hangingPunct="1"/>
            <a:r>
              <a:rPr lang="en-US" altLang="zh-CN" sz="2800">
                <a:ea typeface="宋体" panose="02010600030101010101" pitchFamily="2" charset="-122"/>
              </a:rPr>
              <a:t>Analyze attack in three phases</a:t>
            </a:r>
          </a:p>
          <a:p>
            <a:pPr marL="533400" indent="-5334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 sz="2800">
                <a:ea typeface="宋体" panose="02010600030101010101" pitchFamily="2" charset="-122"/>
              </a:rPr>
              <a:t>Show: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19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(2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,2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,0,0)</a:t>
            </a:r>
            <a:r>
              <a:rPr lang="en-US" altLang="zh-CN" sz="2800">
                <a:ea typeface="宋体" panose="02010600030101010101" pitchFamily="2" charset="-122"/>
              </a:rPr>
              <a:t> implies probability at least 1/2</a:t>
            </a:r>
            <a:r>
              <a:rPr lang="en-US" altLang="zh-CN" sz="2800" baseline="30000">
                <a:ea typeface="宋体" panose="02010600030101010101" pitchFamily="2" charset="-122"/>
              </a:rPr>
              <a:t>30</a:t>
            </a:r>
            <a:r>
              <a:rPr lang="en-US" altLang="zh-CN" sz="2800">
                <a:ea typeface="宋体" panose="02010600030101010101" pitchFamily="2" charset="-122"/>
              </a:rPr>
              <a:t> that the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 sz="2800">
                <a:ea typeface="宋体" panose="02010600030101010101" pitchFamily="2" charset="-122"/>
              </a:rPr>
              <a:t> condition holds</a:t>
            </a:r>
          </a:p>
          <a:p>
            <a:pPr marL="914400" lvl="1" indent="-457200" eaLnBrk="1" hangingPunct="1"/>
            <a:r>
              <a:rPr lang="en-US" altLang="zh-CN" sz="2400">
                <a:ea typeface="宋体" panose="02010600030101010101" pitchFamily="2" charset="-122"/>
              </a:rPr>
              <a:t>Uses differential cryptanalysis</a:t>
            </a:r>
          </a:p>
          <a:p>
            <a:pPr marL="533400" indent="-5334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 sz="2800">
                <a:ea typeface="宋体" panose="02010600030101010101" pitchFamily="2" charset="-122"/>
              </a:rPr>
              <a:t>“Backup” to step 12: We can start at step 12 and have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19</a:t>
            </a:r>
            <a:r>
              <a:rPr lang="en-US" altLang="zh-CN" sz="2800">
                <a:ea typeface="宋体" panose="02010600030101010101" pitchFamily="2" charset="-122"/>
              </a:rPr>
              <a:t> condition hold</a:t>
            </a:r>
          </a:p>
          <a:p>
            <a:pPr marL="914400" lvl="1" indent="-457200" eaLnBrk="1" hangingPunct="1"/>
            <a:r>
              <a:rPr lang="en-US" altLang="zh-CN" sz="2400">
                <a:ea typeface="宋体" panose="02010600030101010101" pitchFamily="2" charset="-122"/>
              </a:rPr>
              <a:t>By solving system of nonlinear equations</a:t>
            </a:r>
          </a:p>
          <a:p>
            <a:pPr marL="533400" indent="-5334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 sz="2800">
                <a:ea typeface="宋体" panose="02010600030101010101" pitchFamily="2" charset="-122"/>
              </a:rPr>
              <a:t>“Backup” to step 0: And find collision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>
            <a:extLst>
              <a:ext uri="{FF2B5EF4-FFF2-40B4-BE49-F238E27FC236}">
                <a16:creationId xmlns:a16="http://schemas.microsoft.com/office/drawing/2014/main" id="{ED041F06-17E1-463D-94A4-29BAF75CA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EA4706F8-5AEA-4188-85FE-702F591CB5FA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TextBox 6">
            <a:extLst>
              <a:ext uri="{FF2B5EF4-FFF2-40B4-BE49-F238E27FC236}">
                <a16:creationId xmlns:a16="http://schemas.microsoft.com/office/drawing/2014/main" id="{69986930-3BC6-4917-AA6D-3B79A925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"/>
            <a:ext cx="3714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TextBox 7">
            <a:extLst>
              <a:ext uri="{FF2B5EF4-FFF2-40B4-BE49-F238E27FC236}">
                <a16:creationId xmlns:a16="http://schemas.microsoft.com/office/drawing/2014/main" id="{3CFDAF5A-C401-4607-A2AE-87FF1575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1238"/>
            <a:ext cx="5095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413" name="TextBox 8">
            <a:extLst>
              <a:ext uri="{FF2B5EF4-FFF2-40B4-BE49-F238E27FC236}">
                <a16:creationId xmlns:a16="http://schemas.microsoft.com/office/drawing/2014/main" id="{B66360D0-CC74-47B0-BB9C-5920DCE0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5603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35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414" name="TextBox 9">
            <a:extLst>
              <a:ext uri="{FF2B5EF4-FFF2-40B4-BE49-F238E27FC236}">
                <a16:creationId xmlns:a16="http://schemas.microsoft.com/office/drawing/2014/main" id="{28B32B3E-F416-4E2F-8301-C65D6925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5562600"/>
            <a:ext cx="560387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47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F76E7-90AB-4E9F-BB19-DC63704B4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1238"/>
            <a:ext cx="2697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19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(2</a:t>
            </a:r>
            <a:r>
              <a:rPr lang="en-US" altLang="zh-CN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,2</a:t>
            </a:r>
            <a:r>
              <a:rPr lang="en-US" altLang="zh-CN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,0,0)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4B2923-4B4C-433D-91AC-F2136DAA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4038600"/>
            <a:ext cx="209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(0,0,0,0)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7" name="矩形 12">
            <a:extLst>
              <a:ext uri="{FF2B5EF4-FFF2-40B4-BE49-F238E27FC236}">
                <a16:creationId xmlns:a16="http://schemas.microsoft.com/office/drawing/2014/main" id="{48DDC97C-0963-4C23-A8D4-7B55C84F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50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0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8" name="矩形 13">
            <a:extLst>
              <a:ext uri="{FF2B5EF4-FFF2-40B4-BE49-F238E27FC236}">
                <a16:creationId xmlns:a16="http://schemas.microsoft.com/office/drawing/2014/main" id="{50C21DED-AC01-48B8-86F6-AFE8BF58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09800"/>
            <a:ext cx="617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12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9" name="矩形 14">
            <a:extLst>
              <a:ext uri="{FF2B5EF4-FFF2-40B4-BE49-F238E27FC236}">
                <a16:creationId xmlns:a16="http://schemas.microsoft.com/office/drawing/2014/main" id="{3B12BAC6-10B2-43C9-AD90-02A76372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617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12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20" name="矩形 15">
            <a:extLst>
              <a:ext uri="{FF2B5EF4-FFF2-40B4-BE49-F238E27FC236}">
                <a16:creationId xmlns:a16="http://schemas.microsoft.com/office/drawing/2014/main" id="{9BDFE7F7-3322-45DB-9EEE-A43A4BD9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066800"/>
            <a:ext cx="61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12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21" name="TextBox 16">
            <a:extLst>
              <a:ext uri="{FF2B5EF4-FFF2-40B4-BE49-F238E27FC236}">
                <a16:creationId xmlns:a16="http://schemas.microsoft.com/office/drawing/2014/main" id="{D5DA878C-A813-412A-B07C-65F4943AF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5095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12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3BA4FFB-95D4-47DD-BB81-3042B695018D}"/>
              </a:ext>
            </a:extLst>
          </p:cNvPr>
          <p:cNvCxnSpPr/>
          <p:nvPr/>
        </p:nvCxnSpPr>
        <p:spPr>
          <a:xfrm rot="5400000">
            <a:off x="2743201" y="3352800"/>
            <a:ext cx="1066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22974A2-BD12-4C20-AC7B-23CF05CA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198813"/>
            <a:ext cx="1565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  ≥  1/2</a:t>
            </a:r>
            <a:r>
              <a:rPr lang="en-US" altLang="zh-CN" baseline="30000">
                <a:ea typeface="宋体" panose="02010600030101010101" pitchFamily="2" charset="-122"/>
              </a:rPr>
              <a:t>30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72AE51-84C4-46F2-B97B-6CD99B935739}"/>
              </a:ext>
            </a:extLst>
          </p:cNvPr>
          <p:cNvCxnSpPr/>
          <p:nvPr/>
        </p:nvCxnSpPr>
        <p:spPr>
          <a:xfrm rot="16200000" flipV="1">
            <a:off x="2972594" y="19042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AB2BB70-7608-4DE9-850A-E1FB264B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57350"/>
            <a:ext cx="533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By solving system of nonlinear equations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C59ACE-D134-4D7E-8C82-C94D4E5DE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066800"/>
            <a:ext cx="480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Find </a:t>
            </a:r>
            <a:r>
              <a:rPr lang="en-US" altLang="zh-CN" sz="18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1800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 sz="1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1800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 sz="1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1800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 sz="1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1800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 sz="1800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and </a:t>
            </a:r>
            <a:r>
              <a:rPr lang="en-US" altLang="zh-CN" sz="1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 sz="1800">
                <a:ea typeface="宋体" panose="02010600030101010101" pitchFamily="2" charset="-122"/>
              </a:rPr>
              <a:t> for </a:t>
            </a:r>
            <a:r>
              <a:rPr lang="en-US" altLang="zh-CN" sz="1800">
                <a:latin typeface="Times-Roman" charset="0"/>
                <a:ea typeface="宋体" panose="02010600030101010101" pitchFamily="2" charset="-122"/>
              </a:rPr>
              <a:t>j = 0,4,8,12,13,14,15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640082-4260-494B-B97C-635DE5DF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"/>
            <a:ext cx="260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Find </a:t>
            </a:r>
            <a:r>
              <a:rPr lang="en-US" altLang="zh-CN" sz="1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 sz="1800">
                <a:ea typeface="宋体" panose="02010600030101010101" pitchFamily="2" charset="-122"/>
              </a:rPr>
              <a:t> for remaining </a:t>
            </a:r>
            <a:r>
              <a:rPr lang="en-US" altLang="zh-CN" sz="18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F3C493-FB4C-49FF-95C5-E8F3D34BD0AE}"/>
              </a:ext>
            </a:extLst>
          </p:cNvPr>
          <p:cNvCxnSpPr/>
          <p:nvPr/>
        </p:nvCxnSpPr>
        <p:spPr>
          <a:xfrm rot="5400000" flipH="1" flipV="1">
            <a:off x="2971801" y="7620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3" grpId="0"/>
      <p:bldP spid="23" grpId="1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>
            <a:extLst>
              <a:ext uri="{FF2B5EF4-FFF2-40B4-BE49-F238E27FC236}">
                <a16:creationId xmlns:a16="http://schemas.microsoft.com/office/drawing/2014/main" id="{2A937E23-42C7-4A83-847A-5C7C9F43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0EA83230-9A90-4053-BE57-C592D62880C5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5A80FF1-602F-4F0F-80D4-0261907A1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 Attack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319B639-F48B-43B7-B1A2-566A33C12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each phase of attack, some words of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are determined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completed, have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Where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M 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ea typeface="宋体" panose="02010600030101010101" pitchFamily="2" charset="-122"/>
              </a:rPr>
              <a:t> but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h(M) = h(M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Equation solving step is tricky part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Nonlinear system of equations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Must be able to solve efficiently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3">
            <a:extLst>
              <a:ext uri="{FF2B5EF4-FFF2-40B4-BE49-F238E27FC236}">
                <a16:creationId xmlns:a16="http://schemas.microsoft.com/office/drawing/2014/main" id="{0FDEA74C-93DF-4CFF-9CD7-834F174F4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FAFC6285-B209-4608-87B6-99298ADCED12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5B98A0F-CED6-473C-AA19-94E20D289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D258A7B-83EA-4478-85AF-A96BB686D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Message Digest 4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Invented by Rivest, ca 1990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Weaknesses found by 1992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Rivest proposed improved version (MD5), 1992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Dobbertin found 1st MD4 collision in 1998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Clever and efficient attack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Nonlinear equation solving and differential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>
            <a:extLst>
              <a:ext uri="{FF2B5EF4-FFF2-40B4-BE49-F238E27FC236}">
                <a16:creationId xmlns:a16="http://schemas.microsoft.com/office/drawing/2014/main" id="{2ABC8483-B589-444A-87BF-A192F16646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B51E87C7-9040-4678-8F4B-6E046FD6FA2E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6B0FC66-DE48-4073-B8CD-63E474435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19 to 35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6B7059F-8582-45DB-B71E-755CFA3C2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Differential phase </a:t>
            </a:r>
            <a:r>
              <a:rPr lang="en-US" altLang="zh-CN" dirty="0">
                <a:ea typeface="宋体" panose="02010600030101010101" pitchFamily="2" charset="-122"/>
              </a:rPr>
              <a:t>of the attack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Suppose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ea typeface="宋体" panose="02010600030101010101" pitchFamily="2" charset="-122"/>
              </a:rPr>
              <a:t> as given above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Only differ in word 12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Assume that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19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(2</a:t>
            </a:r>
            <a:r>
              <a:rPr lang="en-US" altLang="zh-CN" baseline="30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,2</a:t>
            </a:r>
            <a:r>
              <a:rPr lang="en-US" altLang="zh-CN" baseline="30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,0,0)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G(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19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18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17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) = G(Q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19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18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17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Then we compute probabilities of “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”</a:t>
            </a:r>
            <a:r>
              <a:rPr lang="en-US" altLang="zh-CN" dirty="0">
                <a:ea typeface="宋体" panose="02010600030101010101" pitchFamily="2" charset="-122"/>
              </a:rPr>
              <a:t> conditions at steps 19 thru 35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>
            <a:extLst>
              <a:ext uri="{FF2B5EF4-FFF2-40B4-BE49-F238E27FC236}">
                <a16:creationId xmlns:a16="http://schemas.microsoft.com/office/drawing/2014/main" id="{5AD9CC89-C61C-4541-9478-277E3FA403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65F60968-45FE-4C40-8DC6-FCD44553BAF7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EDCF4E3-C062-4A94-AAB9-B9B77ADF2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19 to 35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023833A-9196-40D3-B253-BB4957C58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6172200"/>
            <a:ext cx="6019800" cy="609600"/>
          </a:xfrm>
        </p:spPr>
        <p:txBody>
          <a:bodyPr/>
          <a:lstStyle/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Differential and probabilities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AD7157CF-BCB5-4988-A3B3-69FBB2F7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934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矩形 5">
            <a:extLst>
              <a:ext uri="{FF2B5EF4-FFF2-40B4-BE49-F238E27FC236}">
                <a16:creationId xmlns:a16="http://schemas.microsoft.com/office/drawing/2014/main" id="{95FA2E2E-CADB-4D9D-A062-B442AF70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7432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7" name="矩形 6">
            <a:extLst>
              <a:ext uri="{FF2B5EF4-FFF2-40B4-BE49-F238E27FC236}">
                <a16:creationId xmlns:a16="http://schemas.microsoft.com/office/drawing/2014/main" id="{7D8F275A-DEBF-4A7F-BE91-BA74E01B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2578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H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>
            <a:extLst>
              <a:ext uri="{FF2B5EF4-FFF2-40B4-BE49-F238E27FC236}">
                <a16:creationId xmlns:a16="http://schemas.microsoft.com/office/drawing/2014/main" id="{A9BF06C9-0245-427D-AA60-C3E6A1E0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55DA1B81-168F-4A9D-936F-8672E0A7852A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322BABD-9EC5-43E5-9CE5-7E2F0E6A5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19 thru 35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313A66C-01FD-4B46-AA6B-BE45B44F0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 example, consider 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Spse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j = 34</a:t>
            </a:r>
            <a:r>
              <a:rPr lang="en-US" altLang="zh-CN">
                <a:ea typeface="宋体" panose="02010600030101010101" pitchFamily="2" charset="-122"/>
              </a:rPr>
              <a:t> holds: Then 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34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 = (0,0,0,1)</a:t>
            </a:r>
            <a:r>
              <a:rPr lang="en-US" altLang="zh-CN">
                <a:ea typeface="宋体" panose="02010600030101010101" pitchFamily="2" charset="-122"/>
              </a:rPr>
              <a:t> and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Implies 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 = (0,0,0,0)</a:t>
            </a:r>
            <a:r>
              <a:rPr lang="en-US" altLang="zh-CN">
                <a:ea typeface="宋体" panose="02010600030101010101" pitchFamily="2" charset="-122"/>
              </a:rPr>
              <a:t> with probability 1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 summarized in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j = 35</a:t>
            </a:r>
            <a:r>
              <a:rPr lang="en-US" altLang="zh-CN">
                <a:ea typeface="宋体" panose="02010600030101010101" pitchFamily="2" charset="-122"/>
              </a:rPr>
              <a:t> row of table</a:t>
            </a: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58DAB61B-1B30-4861-B473-BBF2159A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8001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>
            <a:extLst>
              <a:ext uri="{FF2B5EF4-FFF2-40B4-BE49-F238E27FC236}">
                <a16:creationId xmlns:a16="http://schemas.microsoft.com/office/drawing/2014/main" id="{1B7B10C3-E9A8-4A9C-90DE-DEB14E415A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F7B69981-947B-448C-8E46-7451CD098C70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7DE30BA-F164-4A0F-B18F-5515DE989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12 to 19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CF62B73-C5B0-44C4-84B4-11D4284E0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Analyze steps 12 to 19, find conditions that ensure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19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(2</a:t>
            </a:r>
            <a:r>
              <a:rPr lang="en-US" altLang="zh-CN" baseline="30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,2</a:t>
            </a:r>
            <a:r>
              <a:rPr lang="en-US" altLang="zh-CN" baseline="30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,0,0)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G(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19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18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17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) = G(Q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19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18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17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, as required in differential phase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Step 12 to 19—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equation solving phase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This is most complex part of attack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Last phase, steps 0 to 11, is easy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>
            <a:extLst>
              <a:ext uri="{FF2B5EF4-FFF2-40B4-BE49-F238E27FC236}">
                <a16:creationId xmlns:a16="http://schemas.microsoft.com/office/drawing/2014/main" id="{FDD32E97-A59F-4FE7-8446-28C8D72A9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EFEF7FB0-06FF-463B-B833-43C259EBDB95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84947BD-7D2F-48EF-8DB1-E1759A417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12 to 19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44F4DDA-2B7A-457A-B744-0A66201EB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Info for steps 12 to 19 given here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i = 0</a:t>
            </a:r>
            <a:r>
              <a:rPr lang="en-US" altLang="zh-CN">
                <a:ea typeface="宋体" panose="02010600030101010101" pitchFamily="2" charset="-122"/>
              </a:rPr>
              <a:t>, function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, if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i = 1</a:t>
            </a:r>
            <a:r>
              <a:rPr lang="en-US" altLang="zh-CN">
                <a:ea typeface="宋体" panose="02010600030101010101" pitchFamily="2" charset="-122"/>
              </a:rPr>
              <a:t>, function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G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FBB31E36-A1D0-4879-AE80-DFB55728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06675"/>
            <a:ext cx="48006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矩形 5">
            <a:extLst>
              <a:ext uri="{FF2B5EF4-FFF2-40B4-BE49-F238E27FC236}">
                <a16:creationId xmlns:a16="http://schemas.microsoft.com/office/drawing/2014/main" id="{4A65F020-2331-470D-92F7-67B65A41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9" name="矩形 6">
            <a:extLst>
              <a:ext uri="{FF2B5EF4-FFF2-40B4-BE49-F238E27FC236}">
                <a16:creationId xmlns:a16="http://schemas.microsoft.com/office/drawing/2014/main" id="{E6376071-5BDE-4EF4-A8F3-3C879740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35814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>
                <a:latin typeface="Times-Roman" charset="0"/>
                <a:ea typeface="宋体" panose="02010600030101010101" pitchFamily="2" charset="-122"/>
              </a:rPr>
              <a:t>F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>
            <a:extLst>
              <a:ext uri="{FF2B5EF4-FFF2-40B4-BE49-F238E27FC236}">
                <a16:creationId xmlns:a16="http://schemas.microsoft.com/office/drawing/2014/main" id="{9E0AD684-1510-4CF7-B33A-C95BE76F1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E6FF8A7B-B94A-423A-A499-2EF0991D8D29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6D9ECB6-D947-4039-8CF6-A18B729BA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12 to 19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818B55E-66F2-4691-BCCD-D1695922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 apply differential phase, must have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	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19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= (2</a:t>
            </a:r>
            <a:r>
              <a:rPr lang="en-US" altLang="zh-CN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,2</a:t>
            </a:r>
            <a:r>
              <a:rPr lang="en-US" altLang="zh-CN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,0,0)</a:t>
            </a:r>
            <a:r>
              <a:rPr lang="en-US" altLang="zh-CN">
                <a:ea typeface="宋体" panose="02010600030101010101" pitchFamily="2" charset="-122"/>
              </a:rPr>
              <a:t> which states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		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19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 = 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19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 +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		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18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 +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aseline="30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 = 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18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		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17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 = 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		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16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 = Q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16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Derive equations for steps 12 to 19…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>
            <a:extLst>
              <a:ext uri="{FF2B5EF4-FFF2-40B4-BE49-F238E27FC236}">
                <a16:creationId xmlns:a16="http://schemas.microsoft.com/office/drawing/2014/main" id="{AC9CF20E-FC1B-4D72-8E59-68DC24C10B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695FB64D-D20A-4259-96E8-DE836D905FFA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9DFD4C1-848C-4D76-93B4-4A0C6FFBE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 12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DC27B45-8038-4EAB-B2CB-1F385F3A2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At step 12 we have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Roman" charset="0"/>
                <a:ea typeface="宋体" panose="02010600030101010101" pitchFamily="2" charset="-122"/>
              </a:rPr>
              <a:t>	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 = (Q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 + F(Q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) + X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) &lt;&lt;&lt;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Roman" charset="0"/>
                <a:ea typeface="宋体" panose="02010600030101010101" pitchFamily="2" charset="-122"/>
              </a:rPr>
              <a:t>	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 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=(Q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 + F(Q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) + X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) &lt;&lt;&lt; 3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Since 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 + 1</a:t>
            </a:r>
            <a:r>
              <a:rPr lang="en-US" altLang="zh-CN">
                <a:ea typeface="宋体" panose="02010600030101010101" pitchFamily="2" charset="-122"/>
              </a:rPr>
              <a:t>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Roman" charset="0"/>
                <a:ea typeface="宋体" panose="02010600030101010101" pitchFamily="2" charset="-122"/>
              </a:rPr>
              <a:t>	(Q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) = (Q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)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it follows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Roman" charset="0"/>
                <a:ea typeface="宋体" panose="02010600030101010101" pitchFamily="2" charset="-122"/>
              </a:rPr>
              <a:t>	(Q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 &lt;&lt;&lt; 29) </a:t>
            </a:r>
            <a:r>
              <a:rPr lang="en-US" altLang="zh-CN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 &lt;&lt;&lt; 29) =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>
            <a:extLst>
              <a:ext uri="{FF2B5EF4-FFF2-40B4-BE49-F238E27FC236}">
                <a16:creationId xmlns:a16="http://schemas.microsoft.com/office/drawing/2014/main" id="{B3C3E8A8-09E4-4810-854B-90BBE48C7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866A9118-EB18-43B0-8A1E-D6C8C8CE9C12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10E5B83-E90B-4DD0-9ABD-47531C8D3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12 to 19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7E01445-CD74-4E15-8392-B8E2ADF85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Similar analysis for remaining steps yields system of equations: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246AED21-83E2-4859-85DB-51150384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68580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>
            <a:extLst>
              <a:ext uri="{FF2B5EF4-FFF2-40B4-BE49-F238E27FC236}">
                <a16:creationId xmlns:a16="http://schemas.microsoft.com/office/drawing/2014/main" id="{72A0A54C-FBBD-49B8-92F7-2985C1E25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4DCD6BC1-3ED1-4269-BB85-296047DE616B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0D08283-5F98-41AC-9380-4F1A24269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12 to 19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4248F0F-8C21-4FA6-B8AF-BCABF1D3A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To solve this system must find</a:t>
            </a:r>
          </a:p>
          <a:p>
            <a:pPr eaLnBrk="1" hangingPunct="1"/>
            <a:endParaRPr lang="en-US" altLang="zh-CN" sz="2800">
              <a:latin typeface="Times Roman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so that all equations hold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Given such a solution, we determine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	X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ea typeface="宋体" panose="02010600030101010101" pitchFamily="2" charset="-122"/>
              </a:rPr>
              <a:t> for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j = 13,14,15,0,4,8,12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so that we begin at step 12 and arrive at step 19 with 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19</a:t>
            </a:r>
            <a:r>
              <a:rPr lang="en-US" altLang="zh-CN" sz="2800">
                <a:ea typeface="宋体" panose="02010600030101010101" pitchFamily="2" charset="-122"/>
              </a:rPr>
              <a:t> condition satisfied</a:t>
            </a:r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EB672393-3A0C-47FF-9671-75306962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>
            <a:extLst>
              <a:ext uri="{FF2B5EF4-FFF2-40B4-BE49-F238E27FC236}">
                <a16:creationId xmlns:a16="http://schemas.microsoft.com/office/drawing/2014/main" id="{B21292BE-61EC-4834-9BF0-9EF55A181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04AE49A6-CCB2-40AE-90C8-C78ADF45417B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F4706EF-E9C6-4502-9649-4E22F647E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12 to 19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BCA88AA-E032-4F31-B041-DFAD95CF2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This phase reduces to solving (nonlinear) system of equations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Can manipulate the equations so that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Choose 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14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15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16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17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18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19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ea typeface="宋体" panose="02010600030101010101" pitchFamily="2" charset="-122"/>
              </a:rPr>
              <a:t> arbitrary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Which determines 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13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13 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14 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15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)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See textbook for details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Result is 3 equations must be satisfied (next slide)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20005-CF76-4C9F-BFDF-B4BFEB41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2F6A4F1-ED43-481C-9524-ED4BA26E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06" y="4284238"/>
            <a:ext cx="5634388" cy="1964162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9544FD-B30A-413C-9314-9CD40446E2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65D508C2-234C-4436-9E20-BCB1C143B0F6}" type="slidenum">
              <a:rPr lang="en-US" altLang="zh-CN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5CC0310-E8A4-4EA3-8B60-38F63468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3886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800" kern="0" dirty="0">
                <a:ea typeface="宋体" panose="02010600030101010101" pitchFamily="2" charset="-122"/>
              </a:rPr>
              <a:t>Merkle-</a:t>
            </a:r>
            <a:r>
              <a:rPr lang="en-US" altLang="zh-CN" sz="2800" dirty="0" err="1">
                <a:ea typeface="宋体" panose="02010600030101010101" pitchFamily="2" charset="-122"/>
              </a:rPr>
              <a:t>Damgård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kern="0" dirty="0">
                <a:ea typeface="宋体" panose="02010600030101010101" pitchFamily="2" charset="-122"/>
              </a:rPr>
              <a:t>Block size: 512 bits</a:t>
            </a:r>
          </a:p>
          <a:p>
            <a:pPr eaLnBrk="1" hangingPunct="1"/>
            <a:r>
              <a:rPr lang="en-US" altLang="zh-CN" sz="2800" kern="0" dirty="0">
                <a:ea typeface="宋体" panose="02010600030101010101" pitchFamily="2" charset="-122"/>
              </a:rPr>
              <a:t>Internal state: 128 bits</a:t>
            </a:r>
          </a:p>
          <a:p>
            <a:pPr eaLnBrk="1" hangingPunct="1"/>
            <a:r>
              <a:rPr lang="en-US" altLang="zh-CN" sz="2800" kern="0" dirty="0">
                <a:ea typeface="宋体" panose="02010600030101010101" pitchFamily="2" charset="-122"/>
              </a:rPr>
              <a:t>Designed to be fast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55510D-CC7A-4894-990E-8312CFF11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63460"/>
            <a:ext cx="3260937" cy="222683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D04E19-8D39-4FF0-A34A-800102406015}"/>
              </a:ext>
            </a:extLst>
          </p:cNvPr>
          <p:cNvCxnSpPr>
            <a:cxnSpLocks/>
          </p:cNvCxnSpPr>
          <p:nvPr/>
        </p:nvCxnSpPr>
        <p:spPr>
          <a:xfrm flipV="1">
            <a:off x="5943600" y="4010702"/>
            <a:ext cx="2270337" cy="17804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881D09-35DF-4129-B706-3C3213A49B1C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010702"/>
            <a:ext cx="533400" cy="16280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2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>
            <a:extLst>
              <a:ext uri="{FF2B5EF4-FFF2-40B4-BE49-F238E27FC236}">
                <a16:creationId xmlns:a16="http://schemas.microsoft.com/office/drawing/2014/main" id="{67CE464A-6689-4294-9EC5-67692C518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DCFBED66-5BD1-46EC-AF60-1D489E8263B8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F8D307-20AA-4EC6-A502-6AC88E2F2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12 to 19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038C694-88F4-4B66-85D3-190A85CA9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Three conditions must be satisfied: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First 2 are “check” equations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Third is “admissible” condition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Naïve algorithm: choose six 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yields five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,Q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until 3 equations satisfied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much work is this?</a:t>
            </a:r>
          </a:p>
        </p:txBody>
      </p:sp>
      <p:grpSp>
        <p:nvGrpSpPr>
          <p:cNvPr id="29701" name="Group 6">
            <a:extLst>
              <a:ext uri="{FF2B5EF4-FFF2-40B4-BE49-F238E27FC236}">
                <a16:creationId xmlns:a16="http://schemas.microsoft.com/office/drawing/2014/main" id="{AD0711BD-1BB2-44E1-9757-A534BF56F8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17725"/>
            <a:ext cx="7543800" cy="1158875"/>
            <a:chOff x="672" y="1622"/>
            <a:chExt cx="4752" cy="730"/>
          </a:xfrm>
        </p:grpSpPr>
        <p:pic>
          <p:nvPicPr>
            <p:cNvPr id="29702" name="Picture 4">
              <a:extLst>
                <a:ext uri="{FF2B5EF4-FFF2-40B4-BE49-F238E27FC236}">
                  <a16:creationId xmlns:a16="http://schemas.microsoft.com/office/drawing/2014/main" id="{03235D80-F3E7-4F5D-A823-2B7CAC18C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5">
              <a:extLst>
                <a:ext uri="{FF2B5EF4-FFF2-40B4-BE49-F238E27FC236}">
                  <a16:creationId xmlns:a16="http://schemas.microsoft.com/office/drawing/2014/main" id="{3F665B92-B633-4919-8E30-848358170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>
            <a:extLst>
              <a:ext uri="{FF2B5EF4-FFF2-40B4-BE49-F238E27FC236}">
                <a16:creationId xmlns:a16="http://schemas.microsoft.com/office/drawing/2014/main" id="{8A892B16-C47F-4105-8DA1-23F2143B8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B0B77ADE-B2D4-4413-B990-8100A7C8B10E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64E4B19-D15A-4E44-8369-07889744C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Continuous Approximation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9CBA2C6-48DF-481A-B162-D3F8B4FFD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Each equation holds with prob 1/2</a:t>
            </a:r>
            <a:r>
              <a:rPr lang="en-US" altLang="zh-CN" baseline="30000">
                <a:ea typeface="宋体" panose="02010600030101010101" pitchFamily="2" charset="-122"/>
              </a:rPr>
              <a:t>32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Appears that 2</a:t>
            </a:r>
            <a:r>
              <a:rPr lang="en-US" altLang="zh-CN" baseline="30000">
                <a:ea typeface="宋体" panose="02010600030101010101" pitchFamily="2" charset="-122"/>
              </a:rPr>
              <a:t>96</a:t>
            </a:r>
            <a:r>
              <a:rPr lang="en-US" altLang="zh-CN">
                <a:ea typeface="宋体" panose="02010600030101010101" pitchFamily="2" charset="-122"/>
              </a:rPr>
              <a:t> iterations required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Since three 32-bit check equations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Birthday attack on MD4 is only 2</a:t>
            </a:r>
            <a:r>
              <a:rPr lang="en-US" altLang="zh-CN" baseline="30000">
                <a:ea typeface="宋体" panose="02010600030101010101" pitchFamily="2" charset="-122"/>
              </a:rPr>
              <a:t>64</a:t>
            </a:r>
            <a:r>
              <a:rPr lang="en-US" altLang="zh-CN">
                <a:ea typeface="宋体" panose="02010600030101010101" pitchFamily="2" charset="-122"/>
              </a:rPr>
              <a:t> work!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Dobbertin has a clever solution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“continuous approximation”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Small changes, converge to a solution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>
            <a:extLst>
              <a:ext uri="{FF2B5EF4-FFF2-40B4-BE49-F238E27FC236}">
                <a16:creationId xmlns:a16="http://schemas.microsoft.com/office/drawing/2014/main" id="{2BDF0096-0281-4972-BAB7-84F70573A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16BC9450-528D-4BFD-944F-01E5AF3FBC11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0DB74F7-C0AF-4A00-96CD-E209EBD1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Continuous Approximation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21F1076-3779-44DE-B29C-43AE53E2F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Generate random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values until first check equation is satisfied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Random one-bit modifications to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Save if 1st check equation still holds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2nd check equation is “closer” to holding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Else try different random modifications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Modifications converge to solution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Then 2 check equations satisfied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Repeat until admissible condition holds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>
            <a:extLst>
              <a:ext uri="{FF2B5EF4-FFF2-40B4-BE49-F238E27FC236}">
                <a16:creationId xmlns:a16="http://schemas.microsoft.com/office/drawing/2014/main" id="{FD210602-0E5C-4092-B299-96F9530B7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8D38B2BA-3C42-4EA1-ABB1-3139F0AE5B23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D87E1F-0114-4C1E-846F-9625BEFEF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Continuous Approximation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7107F97-C3C4-4A9F-A3C7-8D435DEBE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does continuous </a:t>
            </a:r>
            <a:r>
              <a:rPr lang="en-US" altLang="zh-CN" dirty="0" err="1">
                <a:ea typeface="宋体" panose="02010600030101010101" pitchFamily="2" charset="-122"/>
              </a:rPr>
              <a:t>approx</a:t>
            </a:r>
            <a:r>
              <a:rPr lang="en-US" altLang="zh-CN" dirty="0">
                <a:ea typeface="宋体" panose="02010600030101010101" pitchFamily="2" charset="-122"/>
              </a:rPr>
              <a:t> work?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Small change to arguments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(or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) yield small change in function value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What is the work factor?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 easy to determine analytically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Easy to determine empirically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Efficient, and only once per collision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3">
            <a:extLst>
              <a:ext uri="{FF2B5EF4-FFF2-40B4-BE49-F238E27FC236}">
                <a16:creationId xmlns:a16="http://schemas.microsoft.com/office/drawing/2014/main" id="{13F385B0-9138-49E5-864D-74DAC6F80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AAA92A6D-8B92-47CF-9B53-9CAD403AC5DD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A837707-2E71-4952-B116-A41542969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Steps 0 to 11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1E3F500-D1BC-4B0E-A112-DCA47E0D9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At this point, we have 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800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 sz="2800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ea typeface="宋体" panose="02010600030101010101" pitchFamily="2" charset="-122"/>
              </a:rPr>
              <a:t>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	MD4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12…47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,X) =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MD4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12…47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,X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en-US" altLang="zh-CN" sz="2400">
              <a:latin typeface="Times-Roman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To finish, we must have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	MD4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0…11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(IV,X) =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MD4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0…11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(IV,X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) = (Q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sz="2400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 sz="2400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Recall,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12</a:t>
            </a:r>
            <a:r>
              <a:rPr lang="en-US" altLang="zh-CN" sz="2800">
                <a:ea typeface="宋体" panose="02010600030101010101" pitchFamily="2" charset="-122"/>
              </a:rPr>
              <a:t> is only difference between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M, M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Also,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12</a:t>
            </a:r>
            <a:r>
              <a:rPr lang="en-US" altLang="zh-CN" sz="2800">
                <a:ea typeface="宋体" panose="02010600030101010101" pitchFamily="2" charset="-122"/>
              </a:rPr>
              <a:t> first appears in step 12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Have already found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ea typeface="宋体" panose="02010600030101010101" pitchFamily="2" charset="-122"/>
              </a:rPr>
              <a:t> for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j = 0,4,8,12,13,14,15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Free to choose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 sz="2800">
                <a:ea typeface="宋体" panose="02010600030101010101" pitchFamily="2" charset="-122"/>
              </a:rPr>
              <a:t> for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j = 1,2,3,5,6,7,9,10,11</a:t>
            </a:r>
            <a:r>
              <a:rPr lang="en-US" altLang="zh-CN" sz="2800">
                <a:ea typeface="宋体" panose="02010600030101010101" pitchFamily="2" charset="-122"/>
              </a:rPr>
              <a:t> so that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MD4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0…11</a:t>
            </a:r>
            <a:r>
              <a:rPr lang="en-US" altLang="zh-CN" sz="2800">
                <a:ea typeface="宋体" panose="02010600030101010101" pitchFamily="2" charset="-122"/>
              </a:rPr>
              <a:t> equation holds — very easy!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>
            <a:extLst>
              <a:ext uri="{FF2B5EF4-FFF2-40B4-BE49-F238E27FC236}">
                <a16:creationId xmlns:a16="http://schemas.microsoft.com/office/drawing/2014/main" id="{63E6F2A0-5BF4-4958-BB4A-68BC75BE3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DE3543D7-E523-45D4-B740-7116E2972AA7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B5D1CAB-AD10-4052-A359-6C0AFF899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All Together Now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544C448-3E76-4FF6-8EC6-8BD4C9DB5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CN">
                <a:ea typeface="宋体" panose="02010600030101010101" pitchFamily="2" charset="-122"/>
              </a:rPr>
              <a:t>Attack proceeds as follows…</a:t>
            </a:r>
          </a:p>
          <a:p>
            <a:pPr marL="609600" indent="-6096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Steps 12 to 19: Find 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(Q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,Q</a:t>
            </a:r>
            <a:r>
              <a:rPr lang="en-US" altLang="zh-CN" baseline="-25000">
                <a:latin typeface="Times Roman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Times Roman" charset="0"/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for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j = 0,4,8,12,13,14,15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marL="609600" indent="-6096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Steps 0 to 11: Find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for remaining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marL="609600" indent="-609600" eaLnBrk="1" hangingPunct="1">
              <a:buSzTx/>
              <a:buFont typeface="Times" panose="02020603050405020304" pitchFamily="18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Steps 19 to 35: Check </a:t>
            </a:r>
            <a:r>
              <a:rPr lang="en-US" altLang="zh-CN" sz="36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aseline="-250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 sz="3600">
                <a:latin typeface="Times-Roman" charset="0"/>
                <a:ea typeface="宋体" panose="02010600030101010101" pitchFamily="2" charset="-122"/>
              </a:rPr>
              <a:t> = (0,0,0,0)</a:t>
            </a:r>
          </a:p>
          <a:p>
            <a:pPr marL="990600" lvl="1" indent="-533400" eaLnBrk="1" hangingPunct="1"/>
            <a:r>
              <a:rPr lang="en-US" altLang="zh-CN">
                <a:ea typeface="宋体" panose="02010600030101010101" pitchFamily="2" charset="-122"/>
              </a:rPr>
              <a:t>If so, have found a collision!</a:t>
            </a:r>
          </a:p>
          <a:p>
            <a:pPr marL="990600" lvl="1" indent="-533400" eaLnBrk="1" hangingPunct="1"/>
            <a:r>
              <a:rPr lang="en-US" altLang="zh-CN">
                <a:ea typeface="宋体" panose="02010600030101010101" pitchFamily="2" charset="-122"/>
              </a:rPr>
              <a:t>If not, goto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2.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>
            <a:extLst>
              <a:ext uri="{FF2B5EF4-FFF2-40B4-BE49-F238E27FC236}">
                <a16:creationId xmlns:a16="http://schemas.microsoft.com/office/drawing/2014/main" id="{936EDF98-82BD-4EB7-A29E-4E89859745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6440E102-A8B4-40DC-AADB-11DFB385A24A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502D11C-35FE-40CD-8E04-03D83D526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Meaningful Collision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CC1075A-F847-472A-A07F-C6BADB1EC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 collisions exist where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ea typeface="宋体" panose="02010600030101010101" pitchFamily="2" charset="-122"/>
              </a:rPr>
              <a:t> have meaning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Attack is so efficient, possible to find meaningful collisions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Let “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”</a:t>
            </a:r>
            <a:r>
              <a:rPr lang="en-US" altLang="zh-CN">
                <a:ea typeface="宋体" panose="02010600030101010101" pitchFamily="2" charset="-122"/>
              </a:rPr>
              <a:t> represent a “random” byte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Inserted for “security” purposes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Can find collisions on next slide…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3">
            <a:extLst>
              <a:ext uri="{FF2B5EF4-FFF2-40B4-BE49-F238E27FC236}">
                <a16:creationId xmlns:a16="http://schemas.microsoft.com/office/drawing/2014/main" id="{4E8E618C-0D54-431E-9C09-DA7DF1A3A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C392E37B-8F63-4F24-A9DB-8C764F88E118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A27F9B-196F-4125-8A6A-69D0C7BA9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Meaningful Collision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6FA4E3B-32F0-4D5D-8619-C8D3FD56F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Different contracts, same hash value</a:t>
            </a:r>
          </a:p>
        </p:txBody>
      </p:sp>
      <p:pic>
        <p:nvPicPr>
          <p:cNvPr id="36869" name="Picture 6" descr="slide0033_image011">
            <a:extLst>
              <a:ext uri="{FF2B5EF4-FFF2-40B4-BE49-F238E27FC236}">
                <a16:creationId xmlns:a16="http://schemas.microsoft.com/office/drawing/2014/main" id="{50044F0E-12B1-4B0B-A863-3A42CA86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7" descr="slide0033_image012">
            <a:extLst>
              <a:ext uri="{FF2B5EF4-FFF2-40B4-BE49-F238E27FC236}">
                <a16:creationId xmlns:a16="http://schemas.microsoft.com/office/drawing/2014/main" id="{FD09EE57-B0AC-47A3-8044-BE8FE109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>
            <a:extLst>
              <a:ext uri="{FF2B5EF4-FFF2-40B4-BE49-F238E27FC236}">
                <a16:creationId xmlns:a16="http://schemas.microsoft.com/office/drawing/2014/main" id="{6B57B545-CAF3-4135-A456-160B02A603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1EC77CD2-9EF1-4B6B-B439-E348C221F704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522FE56-99F7-4909-A045-B58CC6243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MD4 Conclusions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FBA3A03-02DF-4657-A150-711E9DA3C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MD4 weaknesses exposed early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Never widely used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But took long time to find a collision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Dobbertin’s</a:t>
            </a:r>
            <a:r>
              <a:rPr lang="en-US" altLang="zh-CN" dirty="0">
                <a:ea typeface="宋体" panose="02010600030101010101" pitchFamily="2" charset="-122"/>
              </a:rPr>
              <a:t> attack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Clever equation solving phase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Also includes differential phase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Seconds to find a collision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>
            <a:extLst>
              <a:ext uri="{FF2B5EF4-FFF2-40B4-BE49-F238E27FC236}">
                <a16:creationId xmlns:a16="http://schemas.microsoft.com/office/drawing/2014/main" id="{6B57B545-CAF3-4135-A456-160B02A603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1EC77CD2-9EF1-4B6B-B439-E348C221F704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522FE56-99F7-4909-A045-B58CC6243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Latter attacks on MD4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FBA3A03-02DF-4657-A150-711E9DA3C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Collision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In 2004, a very efficient collision attack by Wang et. al;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Improved later by Sasaki et al. a few microseconds.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Preimage: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In 2008, the preimage resistance of MD4 was also broken by Gaetan </a:t>
            </a:r>
            <a:r>
              <a:rPr lang="en-US" altLang="zh-CN" sz="2400" dirty="0" err="1">
                <a:ea typeface="宋体" panose="02010600030101010101" pitchFamily="2" charset="-122"/>
              </a:rPr>
              <a:t>Leurent</a:t>
            </a:r>
            <a:r>
              <a:rPr lang="en-US" altLang="zh-CN" sz="2400" dirty="0">
                <a:ea typeface="宋体" panose="02010600030101010101" pitchFamily="2" charset="-122"/>
              </a:rPr>
              <a:t>, with complexity 2</a:t>
            </a:r>
            <a:r>
              <a:rPr lang="en-US" altLang="zh-CN" sz="2400" baseline="30000" dirty="0">
                <a:ea typeface="宋体" panose="02010600030101010101" pitchFamily="2" charset="-122"/>
              </a:rPr>
              <a:t>102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60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>
            <a:extLst>
              <a:ext uri="{FF2B5EF4-FFF2-40B4-BE49-F238E27FC236}">
                <a16:creationId xmlns:a16="http://schemas.microsoft.com/office/drawing/2014/main" id="{01CE7B58-FC44-45AF-8F08-8B6A9FC4E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1AC9BF33-066C-4D3B-96F5-684C6DC62666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A75DD6C-80B4-4677-8A4E-200173413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MD4 - padding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F4B1C79-3BED-48A9-9DDF-A72BD0559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Assumes 32-bit </a:t>
            </a: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words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Let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 be message to hash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Pad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 so length is 448 (mod 512)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Single “1” bit followed by “0” bits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At least one bit of padding, at most 512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Length before padding (64 bits) is appended</a:t>
            </a:r>
          </a:p>
          <a:p>
            <a:pPr marL="457200" lvl="1" indent="0"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What if padding with 0*?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AA9E9-7D4C-45AF-BB2F-53D2EF73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A3FBB-9DF4-4714-83E7-9B63C958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914400"/>
          </a:xfrm>
        </p:spPr>
        <p:txBody>
          <a:bodyPr/>
          <a:lstStyle/>
          <a:p>
            <a:r>
              <a:rPr lang="en-US" altLang="zh-CN" sz="2800" dirty="0"/>
              <a:t>Block size 512 bits, digest size 128 bits</a:t>
            </a:r>
          </a:p>
          <a:p>
            <a:r>
              <a:rPr lang="en-US" altLang="zh-CN" sz="2800" dirty="0"/>
              <a:t>64 steps</a:t>
            </a:r>
          </a:p>
          <a:p>
            <a:r>
              <a:rPr lang="en-US" altLang="zh-CN" sz="2800" dirty="0"/>
              <a:t>Collision attack 2</a:t>
            </a:r>
            <a:r>
              <a:rPr lang="en-US" altLang="zh-CN" sz="2800" baseline="30000" dirty="0"/>
              <a:t>18</a:t>
            </a:r>
            <a:endParaRPr lang="zh-CN" altLang="en-US" sz="2800" baseline="30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4EEDD4-2250-4DF2-BA25-DC2660ED9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65D508C2-234C-4436-9E20-BCB1C143B0F6}" type="slidenum">
              <a:rPr lang="en-US" altLang="zh-CN" smtClean="0">
                <a:latin typeface="Times New Roman" panose="02020603050405020304" pitchFamily="18" charset="0"/>
              </a:rPr>
              <a:pPr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51202" name="Picture 2" descr="upload.wikimedia.org/wikipedia/commons/thumb/a/...">
            <a:extLst>
              <a:ext uri="{FF2B5EF4-FFF2-40B4-BE49-F238E27FC236}">
                <a16:creationId xmlns:a16="http://schemas.microsoft.com/office/drawing/2014/main" id="{E30480F5-3007-4DD6-8849-9E48418C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1059"/>
            <a:ext cx="2857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8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15A50-CC84-4A5F-A9FC-5ACE4EEF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1DE9F-19B5-4682-9372-9692EE000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7772400" cy="1143000"/>
              </a:xfrm>
            </p:spPr>
            <p:txBody>
              <a:bodyPr/>
              <a:lstStyle/>
              <a:p>
                <a:r>
                  <a:rPr lang="en-US" altLang="zh-CN" sz="2800" dirty="0"/>
                  <a:t>Block size 512 bits, digest size 160 bits</a:t>
                </a:r>
              </a:p>
              <a:p>
                <a:r>
                  <a:rPr lang="en-US" altLang="zh-CN" sz="2800" dirty="0"/>
                  <a:t>80 rounds</a:t>
                </a:r>
              </a:p>
              <a:p>
                <a:r>
                  <a:rPr lang="en-US" altLang="zh-CN" sz="2800" dirty="0"/>
                  <a:t>Collision attacks: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60.3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65.3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1DE9F-19B5-4682-9372-9692EE000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7772400" cy="1143000"/>
              </a:xfrm>
              <a:blipFill>
                <a:blip r:embed="rId2"/>
                <a:stretch>
                  <a:fillRect l="-784" t="-5319" b="-50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ADCAD-D38D-4B2D-B0FA-99B7FF609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65D508C2-234C-4436-9E20-BCB1C143B0F6}" type="slidenum">
              <a:rPr lang="en-US" altLang="zh-CN" smtClean="0">
                <a:latin typeface="Times New Roman" panose="02020603050405020304" pitchFamily="18" charset="0"/>
              </a:rPr>
              <a:pPr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66562" name="Picture 2">
            <a:extLst>
              <a:ext uri="{FF2B5EF4-FFF2-40B4-BE49-F238E27FC236}">
                <a16:creationId xmlns:a16="http://schemas.microsoft.com/office/drawing/2014/main" id="{82E643BF-23A0-414A-8A40-0F3FBEE8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315057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7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15A50-CC84-4A5F-A9FC-5ACE4EEF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1DE9F-19B5-4682-9372-9692EE00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r>
              <a:rPr lang="en-US" altLang="zh-CN" sz="2800" dirty="0"/>
              <a:t>Block size 256/512 bits, digest size 224, 256, 384 and 512 bits</a:t>
            </a:r>
          </a:p>
          <a:p>
            <a:r>
              <a:rPr lang="en-US" altLang="zh-CN" sz="2800" dirty="0"/>
              <a:t>64/80 rounds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ADCAD-D38D-4B2D-B0FA-99B7FF609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65D508C2-234C-4436-9E20-BCB1C143B0F6}" type="slidenum">
              <a:rPr lang="en-US" altLang="zh-CN" smtClean="0">
                <a:latin typeface="Times New Roman" panose="02020603050405020304" pitchFamily="18" charset="0"/>
              </a:rPr>
              <a:pPr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67586" name="Picture 2">
            <a:extLst>
              <a:ext uri="{FF2B5EF4-FFF2-40B4-BE49-F238E27FC236}">
                <a16:creationId xmlns:a16="http://schemas.microsoft.com/office/drawing/2014/main" id="{66CD3110-A4EA-4412-9D75-0D37088B5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4511472" cy="318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1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5FEA7313-952B-4B52-B824-3D7451F63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D3718637-275A-470B-A2A0-AA982BA245CA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7850203-A3E9-4B03-9A17-64A93FCCD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MD4 - padding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15979D8-AC26-45EB-B395-A25665AC3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After padding message is a multiple of the 512-bit </a:t>
            </a: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block</a:t>
            </a:r>
            <a:r>
              <a:rPr lang="en-US" altLang="zh-CN" sz="2800" dirty="0">
                <a:ea typeface="宋体" panose="02010600030101010101" pitchFamily="2" charset="-122"/>
              </a:rPr>
              <a:t> size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Also a multiple of 32-bit word size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Let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be number of 32-bit words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Then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is a multiple of 16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For each message block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M = (M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,M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,…,M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16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Each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is a 32-bit 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7EE86-CA6D-406E-B4C4-A9C88F4C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MD4 – message expansion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840181-549A-407B-A287-7E8B7D8A4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For each 512-bit message block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840181-549A-407B-A287-7E8B7D8A4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02B547-F4F7-4B0B-B14D-24852CD29C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MD4                                                                                                                                    </a:t>
            </a:r>
            <a:fld id="{65D508C2-234C-4436-9E20-BCB1C143B0F6}" type="slidenum">
              <a:rPr lang="en-US" altLang="zh-CN" smtClean="0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69B958-870D-46AB-9D45-49181C32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442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>
            <a:extLst>
              <a:ext uri="{FF2B5EF4-FFF2-40B4-BE49-F238E27FC236}">
                <a16:creationId xmlns:a16="http://schemas.microsoft.com/office/drawing/2014/main" id="{8DCED138-2780-44F2-A4B2-EFE7F3C40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C5EB8271-2AFF-467D-B0B3-363AC068A850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37E5074-47F2-4DC7-B314-75A7BD587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MD4 -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3">
                <a:extLst>
                  <a:ext uri="{FF2B5EF4-FFF2-40B4-BE49-F238E27FC236}">
                    <a16:creationId xmlns:a16="http://schemas.microsoft.com/office/drawing/2014/main" id="{AEF35A86-3974-4550-AD38-261EC103CFC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8610600" cy="4191000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800" dirty="0">
                    <a:ea typeface="宋体" panose="02010600030101010101" pitchFamily="2" charset="-122"/>
                  </a:rPr>
                  <a:t>Define three functions: for 32-bit words 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A,B,C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2800" dirty="0">
                    <a:latin typeface="Andale Mono" charset="0"/>
                    <a:ea typeface="宋体" panose="02010600030101010101" pitchFamily="2" charset="-122"/>
                  </a:rPr>
                  <a:t>F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(A,B,C) = (A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B)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(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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A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C)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2800" dirty="0">
                    <a:latin typeface="Andale Mono" charset="0"/>
                    <a:ea typeface="宋体" panose="02010600030101010101" pitchFamily="2" charset="-122"/>
                  </a:rPr>
                  <a:t>G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(A,B,C) = (A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B)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(A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C)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(B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C)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2800" dirty="0">
                    <a:latin typeface="Andale Mono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(A,B,C) = A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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B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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</a:rPr>
                  <a:t> C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ea typeface="宋体" panose="02010600030101010101" pitchFamily="2" charset="-122"/>
                  </a:rPr>
                  <a:t>	where </a:t>
                </a:r>
                <a:r>
                  <a:rPr lang="en-US" altLang="zh-CN" sz="2800" dirty="0">
                    <a:ea typeface="宋体" panose="02010600030101010101" pitchFamily="2" charset="-122"/>
                    <a:sym typeface="Symbol" panose="05050102010706020507" pitchFamily="18" charset="2"/>
                  </a:rPr>
                  <a:t>, , ,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</a:t>
                </a:r>
                <a:r>
                  <a:rPr lang="en-US" altLang="zh-CN" sz="2800" dirty="0">
                    <a:ea typeface="宋体" panose="02010600030101010101" pitchFamily="2" charset="-122"/>
                    <a:sym typeface="Symbol" panose="05050102010706020507" pitchFamily="18" charset="2"/>
                  </a:rPr>
                  <a:t> are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AND</a:t>
                </a:r>
                <a:r>
                  <a:rPr lang="en-US" altLang="zh-CN" sz="2800" dirty="0">
                    <a:ea typeface="宋体" panose="02010600030101010101" pitchFamily="2" charset="-122"/>
                    <a:sym typeface="Symbol" panose="05050102010706020507" pitchFamily="18" charset="2"/>
                  </a:rPr>
                  <a:t>,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OR</a:t>
                </a:r>
                <a:r>
                  <a:rPr lang="en-US" altLang="zh-CN" sz="2800" dirty="0">
                    <a:ea typeface="宋体" panose="02010600030101010101" pitchFamily="2" charset="-122"/>
                    <a:sym typeface="Symbol" panose="05050102010706020507" pitchFamily="18" charset="2"/>
                  </a:rPr>
                  <a:t>,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NOT</a:t>
                </a:r>
                <a:r>
                  <a:rPr lang="en-US" altLang="zh-CN" sz="2800" dirty="0">
                    <a:ea typeface="宋体" panose="02010600030101010101" pitchFamily="2" charset="-122"/>
                    <a:sym typeface="Symbol" panose="05050102010706020507" pitchFamily="18" charset="2"/>
                  </a:rPr>
                  <a:t>, </a:t>
                </a: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XOR</a:t>
                </a:r>
              </a:p>
              <a:p>
                <a:pPr eaLnBrk="1" hangingPunct="1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Addition mod 2</a:t>
                </a:r>
                <a:r>
                  <a:rPr lang="en-US" altLang="zh-CN" sz="2800" baseline="30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32</a:t>
                </a:r>
                <a:r>
                  <a:rPr lang="en-US" altLang="zh-CN" sz="28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⊞</m:t>
                    </m:r>
                  </m:oMath>
                </a14:m>
                <a:endParaRPr lang="en-US" altLang="zh-CN" sz="2800" dirty="0">
                  <a:latin typeface="Times Roman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2800" dirty="0">
                    <a:latin typeface="Times Roman" charset="0"/>
                    <a:ea typeface="宋体" panose="02010600030101010101" pitchFamily="2" charset="-122"/>
                    <a:sym typeface="Symbol" panose="05050102010706020507" pitchFamily="18" charset="2"/>
                  </a:rPr>
                  <a:t>All above operations are available in hardware.</a:t>
                </a:r>
                <a:endParaRPr lang="en-US" altLang="zh-CN" sz="28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1800"/>
                  </a:spcBef>
                </a:pPr>
                <a:r>
                  <a:rPr lang="en-US" altLang="zh-CN" sz="2800" dirty="0">
                    <a:ea typeface="宋体" panose="02010600030101010101" pitchFamily="2" charset="-122"/>
                  </a:rPr>
                  <a:t>Define three constants: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    K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 = 0x00000000, K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 = 0x5a827999, K</a:t>
                </a:r>
                <a:r>
                  <a:rPr lang="en-US" altLang="zh-CN" sz="2800" baseline="-25000" dirty="0">
                    <a:latin typeface="Times-Roman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latin typeface="Times-Roman" charset="0"/>
                    <a:ea typeface="宋体" panose="02010600030101010101" pitchFamily="2" charset="-122"/>
                  </a:rPr>
                  <a:t> = 0x6ed9eba1</a:t>
                </a:r>
              </a:p>
            </p:txBody>
          </p:sp>
        </mc:Choice>
        <mc:Fallback xmlns="">
          <p:sp>
            <p:nvSpPr>
              <p:cNvPr id="6148" name="Rectangle 3">
                <a:extLst>
                  <a:ext uri="{FF2B5EF4-FFF2-40B4-BE49-F238E27FC236}">
                    <a16:creationId xmlns:a16="http://schemas.microsoft.com/office/drawing/2014/main" id="{AEF35A86-3974-4550-AD38-261EC103C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610600" cy="4191000"/>
              </a:xfrm>
              <a:blipFill>
                <a:blip r:embed="rId2"/>
                <a:stretch>
                  <a:fillRect l="-1487" t="-1601" b="-17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>
            <a:extLst>
              <a:ext uri="{FF2B5EF4-FFF2-40B4-BE49-F238E27FC236}">
                <a16:creationId xmlns:a16="http://schemas.microsoft.com/office/drawing/2014/main" id="{D430E7E9-A6DB-4B49-A9C2-39C1F8847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A985A578-F8F3-426D-BC3B-6B5C7D914040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301D7B-8BEC-424F-A276-306E47BA0597}"/>
              </a:ext>
            </a:extLst>
          </p:cNvPr>
          <p:cNvGrpSpPr/>
          <p:nvPr/>
        </p:nvGrpSpPr>
        <p:grpSpPr>
          <a:xfrm>
            <a:off x="304800" y="271332"/>
            <a:ext cx="6858000" cy="5715208"/>
            <a:chOff x="304800" y="271332"/>
            <a:chExt cx="6858000" cy="5715208"/>
          </a:xfrm>
        </p:grpSpPr>
        <p:pic>
          <p:nvPicPr>
            <p:cNvPr id="7171" name="Picture 4">
              <a:extLst>
                <a:ext uri="{FF2B5EF4-FFF2-40B4-BE49-F238E27FC236}">
                  <a16:creationId xmlns:a16="http://schemas.microsoft.com/office/drawing/2014/main" id="{7C6D9F96-A55C-4090-87FC-475BB3A48D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t="15409" b="74907"/>
            <a:stretch/>
          </p:blipFill>
          <p:spPr bwMode="auto">
            <a:xfrm>
              <a:off x="304800" y="271332"/>
              <a:ext cx="6858000" cy="64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76F86AE-281E-40A3-8CC6-A3F7C69198D8}"/>
                </a:ext>
              </a:extLst>
            </p:cNvPr>
            <p:cNvGrpSpPr/>
            <p:nvPr/>
          </p:nvGrpSpPr>
          <p:grpSpPr>
            <a:xfrm>
              <a:off x="304800" y="926928"/>
              <a:ext cx="5105400" cy="5059612"/>
              <a:chOff x="304800" y="926928"/>
              <a:chExt cx="5105400" cy="5059612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B6D969E-2B09-4C51-90F9-98555E611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00" y="926928"/>
                <a:ext cx="5105400" cy="5059612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C3BB7F9-7557-4BB9-8644-9EA6D28FD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0" y="1815108"/>
                <a:ext cx="304800" cy="29745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711B6E8-6543-427B-B9E5-90F66FF4A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974" y="3305430"/>
                <a:ext cx="527226" cy="275970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E2466489-1C15-4752-9FF3-B1469FF93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0" y="4800600"/>
                <a:ext cx="527226" cy="275970"/>
              </a:xfrm>
              <a:prstGeom prst="rect">
                <a:avLst/>
              </a:prstGeom>
            </p:spPr>
          </p:pic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C95E694-362B-4AF4-B657-791394317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1" y="1295400"/>
            <a:ext cx="4055874" cy="40355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23039-5204-498B-BE1E-0454C3EA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 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endParaRPr lang="zh-CN" altLang="en-US" dirty="0"/>
          </a:p>
        </p:txBody>
      </p:sp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67B2D6C5-9346-4CA9-AC0F-A1F91DFBE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MD4                                                                                                                                    </a:t>
            </a:r>
            <a:fld id="{D99586E8-FC25-4116-9678-69F27B4FC68D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B5509F07-79F3-435F-85DD-75A5EEB4D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71700"/>
            <a:ext cx="84026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8723</TotalTime>
  <Words>2160</Words>
  <Application>Microsoft Office PowerPoint</Application>
  <PresentationFormat>全屏显示(4:3)</PresentationFormat>
  <Paragraphs>305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Andale Mono</vt:lpstr>
      <vt:lpstr>Courier</vt:lpstr>
      <vt:lpstr>Times Roman</vt:lpstr>
      <vt:lpstr>Times-Roman</vt:lpstr>
      <vt:lpstr>Cambria Math</vt:lpstr>
      <vt:lpstr>Comic Sans MS</vt:lpstr>
      <vt:lpstr>Times</vt:lpstr>
      <vt:lpstr>Times New Roman</vt:lpstr>
      <vt:lpstr>Wingdings</vt:lpstr>
      <vt:lpstr>Default Design</vt:lpstr>
      <vt:lpstr>MD4 and Collision Attacks </vt:lpstr>
      <vt:lpstr>MD4</vt:lpstr>
      <vt:lpstr>MD4</vt:lpstr>
      <vt:lpstr>MD4 - padding</vt:lpstr>
      <vt:lpstr>MD4 - padding</vt:lpstr>
      <vt:lpstr>MD4 – message expansion</vt:lpstr>
      <vt:lpstr>MD4 - components</vt:lpstr>
      <vt:lpstr>PowerPoint 演示文稿</vt:lpstr>
      <vt:lpstr>S for each round</vt:lpstr>
      <vt:lpstr>MD4: One Step</vt:lpstr>
      <vt:lpstr>Notation</vt:lpstr>
      <vt:lpstr>Collision attack on MD4</vt:lpstr>
      <vt:lpstr>PowerPoint 演示文稿</vt:lpstr>
      <vt:lpstr>MD4 Attack: Motivation</vt:lpstr>
      <vt:lpstr>More Notation</vt:lpstr>
      <vt:lpstr>MD4 Attack</vt:lpstr>
      <vt:lpstr>MD4 Attack</vt:lpstr>
      <vt:lpstr>PowerPoint 演示文稿</vt:lpstr>
      <vt:lpstr>MD4 Attack</vt:lpstr>
      <vt:lpstr>Steps 19 to 35</vt:lpstr>
      <vt:lpstr>Steps 19 to 35</vt:lpstr>
      <vt:lpstr>Steps 19 thru 35</vt:lpstr>
      <vt:lpstr>Steps 12 to 19</vt:lpstr>
      <vt:lpstr>Steps 12 to 19</vt:lpstr>
      <vt:lpstr>Steps 12 to 19</vt:lpstr>
      <vt:lpstr>Step 12</vt:lpstr>
      <vt:lpstr>Steps 12 to 19</vt:lpstr>
      <vt:lpstr>Steps 12 to 19</vt:lpstr>
      <vt:lpstr>Steps 12 to 19</vt:lpstr>
      <vt:lpstr>Steps 12 to 19</vt:lpstr>
      <vt:lpstr>Continuous Approximation</vt:lpstr>
      <vt:lpstr>Continuous Approximation</vt:lpstr>
      <vt:lpstr>Continuous Approximation</vt:lpstr>
      <vt:lpstr>Steps 0 to 11</vt:lpstr>
      <vt:lpstr>All Together Now</vt:lpstr>
      <vt:lpstr>Meaningful Collision</vt:lpstr>
      <vt:lpstr>Meaningful Collision</vt:lpstr>
      <vt:lpstr>MD4 Conclusions</vt:lpstr>
      <vt:lpstr>Latter attacks on MD4</vt:lpstr>
      <vt:lpstr>MD5</vt:lpstr>
      <vt:lpstr>SHA-1</vt:lpstr>
      <vt:lpstr>SHA-2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MD4</dc:title>
  <dc:subject/>
  <dc:creator>Song Ling</dc:creator>
  <dc:description/>
  <cp:lastModifiedBy>Ling Song</cp:lastModifiedBy>
  <cp:revision>69</cp:revision>
  <dcterms:created xsi:type="dcterms:W3CDTF">2003-06-09T15:34:05Z</dcterms:created>
  <dcterms:modified xsi:type="dcterms:W3CDTF">2021-04-12T03:54:53Z</dcterms:modified>
  <cp:category/>
</cp:coreProperties>
</file>