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61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256" r:id="rId11"/>
    <p:sldId id="341" r:id="rId12"/>
    <p:sldId id="276" r:id="rId13"/>
    <p:sldId id="344" r:id="rId14"/>
    <p:sldId id="343" r:id="rId15"/>
    <p:sldId id="362" r:id="rId16"/>
    <p:sldId id="261" r:id="rId17"/>
    <p:sldId id="262" r:id="rId18"/>
    <p:sldId id="263" r:id="rId19"/>
    <p:sldId id="267" r:id="rId20"/>
    <p:sldId id="264" r:id="rId21"/>
    <p:sldId id="266" r:id="rId22"/>
    <p:sldId id="268" r:id="rId23"/>
    <p:sldId id="269" r:id="rId24"/>
    <p:sldId id="271" r:id="rId25"/>
    <p:sldId id="270" r:id="rId26"/>
    <p:sldId id="302" r:id="rId27"/>
    <p:sldId id="303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9" r:id="rId47"/>
    <p:sldId id="297" r:id="rId48"/>
    <p:sldId id="298" r:id="rId49"/>
    <p:sldId id="300" r:id="rId50"/>
    <p:sldId id="296" r:id="rId51"/>
    <p:sldId id="301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63" r:id="rId60"/>
    <p:sldId id="364" r:id="rId61"/>
    <p:sldId id="365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47FFD1"/>
    <a:srgbClr val="ADADEB"/>
    <a:srgbClr val="B7322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9" autoAdjust="0"/>
    <p:restoredTop sz="90929"/>
  </p:normalViewPr>
  <p:slideViewPr>
    <p:cSldViewPr showGuides="1">
      <p:cViewPr varScale="1">
        <p:scale>
          <a:sx n="58" d="100"/>
          <a:sy n="58" d="100"/>
        </p:scale>
        <p:origin x="1197" y="45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DCFDBC4-F522-477B-92F2-F34FF14E4A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6CBEFC8-16AA-42B6-9EC0-5EBC151B9DE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A832757D-844D-430C-994D-2569510100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4399DE19-7068-4EE3-855A-8298943C3F7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264F86C1-3E54-4660-BA67-C02DBAC291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C8F6B333-D6A0-42A5-9EDE-35A0B8CEDF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670EFA-BB73-435A-A62F-9269F2F9B3E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ADA225DF-6472-435F-80FF-D6EDCDF165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B2106BAD-8770-417C-AB57-D4CE458C8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Two main structures for designing block ciphers, mainly for the encryption part, not the key schedule part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42ED3731-515F-4ACE-81B4-37FD706C4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9C0D7C5-0EEB-46C0-BEB1-419572701BD8}" type="slidenum">
              <a:rPr lang="en-US" altLang="zh-CN" sz="1200"/>
              <a:pPr/>
              <a:t>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轮密钥当成相互独立，目标恢复</a:t>
            </a:r>
            <a:r>
              <a:rPr lang="en-US" altLang="zh-CN" dirty="0"/>
              <a:t>R</a:t>
            </a:r>
            <a:r>
              <a:rPr lang="zh-CN" altLang="en-US" dirty="0"/>
              <a:t>轮的轮密钥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0EFA-BB73-435A-A62F-9269F2F9B3ED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922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应用于</a:t>
            </a:r>
            <a:r>
              <a:rPr lang="en-US" altLang="zh-CN" dirty="0"/>
              <a:t>Feistel</a:t>
            </a:r>
            <a:r>
              <a:rPr lang="zh-CN" altLang="en-US" dirty="0"/>
              <a:t>结构，利用一点点密码算法的细节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0EFA-BB73-435A-A62F-9269F2F9B3ED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64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多猜一轮，就要猜等同于密钥长度的子密钥了。多一轮就是多猜测</a:t>
            </a:r>
            <a:r>
              <a:rPr lang="en-US" altLang="zh-CN" dirty="0"/>
              <a:t>n/2</a:t>
            </a:r>
            <a:r>
              <a:rPr lang="zh-CN" altLang="en-US" dirty="0"/>
              <a:t>。可不可以少于</a:t>
            </a:r>
            <a:r>
              <a:rPr lang="en-US" altLang="zh-CN" dirty="0"/>
              <a:t>n/2?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3552F-1595-47B3-BB0B-04B0CBE95C4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44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3552F-1595-47B3-BB0B-04B0CBE95C4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44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3552F-1595-47B3-BB0B-04B0CBE95C4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44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3552F-1595-47B3-BB0B-04B0CBE95C4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44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D0C2DDD9-02B1-4D0D-B79D-6236446093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BD41FC64-D77A-432F-B142-CD3CC52FD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E289F893-6007-4E52-9883-D78D70218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220CE8A9-24C6-407B-91FE-EB9520E0AE6D}" type="slidenum">
              <a:rPr lang="en-US" altLang="zh-CN" sz="1200"/>
              <a:pPr eaLnBrk="1" hangingPunct="1"/>
              <a:t>26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76411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3FA929C5-D06F-4AA5-A1E5-24ABD48F90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94B71A52-43B1-47B4-B4C9-D3653D70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C8BAC3B4-4E8F-4DD4-895F-6075D95B86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C0DE34A8-697F-4539-927E-BF6659600885}" type="slidenum">
              <a:rPr lang="en-US" altLang="zh-CN" sz="1200"/>
              <a:pPr eaLnBrk="1" hangingPunct="1"/>
              <a:t>27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489613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829F5AEC-363A-400A-B456-98E957D37F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A456938D-17F4-4D1C-BE02-C399D0777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89100233-6102-4FDE-87D4-18CB2737C6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81D0728A-A970-4892-8A82-B682DDCF3019}" type="slidenum">
              <a:rPr lang="en-US" altLang="zh-CN" sz="1200"/>
              <a:pPr eaLnBrk="1" hangingPunct="1"/>
              <a:t>28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25950C19-20BF-4F8B-9EB2-091E68EB83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F318516B-E8B6-4C70-939B-B77DD4FC6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23F78C59-D8D1-40C6-8DC9-B89F0E716A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90C82F04-07C1-406B-8713-0313BC69F67F}" type="slidenum">
              <a:rPr lang="en-US" altLang="zh-CN" sz="1200"/>
              <a:pPr eaLnBrk="1" hangingPunct="1"/>
              <a:t>29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7FE61796-2221-4E62-8182-B07F2D49AC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91A4455A-D8B3-434A-8A7F-83DD8F95D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Feistel has variants</a:t>
            </a:r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7127F4AC-61D0-4A81-B2B8-E05D5D9EC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FF92CAF-AD17-406E-9A02-EC07B650CBA2}" type="slidenum">
              <a:rPr lang="en-US" altLang="zh-CN" sz="1200"/>
              <a:pPr/>
              <a:t>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DC475686-1285-45C9-9480-56FB989460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47F08FB8-4D47-4691-970C-F6A259CFF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93FF82CC-9351-4C9E-9E08-268278FB2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BD14BB87-1EC6-4BA4-BECA-F8828FACC196}" type="slidenum">
              <a:rPr lang="en-US" altLang="zh-CN" sz="1200"/>
              <a:pPr eaLnBrk="1" hangingPunct="1"/>
              <a:t>30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7688D68F-468B-43EB-8FDA-F6FB8E3943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828BEFA6-1656-44CB-B991-3DD31111A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AF406B25-0183-4328-88A5-A80AEFACD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7C41FD48-4507-43EB-B6E2-E3A1D396D55B}" type="slidenum">
              <a:rPr lang="en-US" altLang="zh-CN" sz="1200"/>
              <a:pPr eaLnBrk="1" hangingPunct="1"/>
              <a:t>31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9A6A250B-F787-473A-A206-00F28E3979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0ACAD38C-2D3D-4E40-91A1-2FE037F41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50B1C6F1-0F2C-4BB2-8871-79BE2104B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807C09DD-30D8-44FD-A3D9-26C0283EC6B5}" type="slidenum">
              <a:rPr lang="en-US" altLang="zh-CN" sz="1200"/>
              <a:pPr eaLnBrk="1" hangingPunct="1"/>
              <a:t>32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06EC41A3-FB5F-4988-8DEA-FDCCDAB0D7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693FDF54-9865-4B76-B39B-3E4465135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AD787CF6-0DB9-4A7A-A17D-C68C02EA1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CA9B33BA-123E-4C1C-BE58-5FE833F757AA}" type="slidenum">
              <a:rPr lang="en-US" altLang="zh-CN" sz="1200"/>
              <a:pPr eaLnBrk="1" hangingPunct="1"/>
              <a:t>33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DD63594B-2639-41C7-812A-A81FA9A30C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20322B11-C3BD-4207-9B4B-A925664E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是有争议的</a:t>
            </a:r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CA50E014-35FC-4EC2-9018-44228742CD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BF803BB6-5F62-4769-86D1-12B7A2D1668D}" type="slidenum">
              <a:rPr lang="en-US" altLang="zh-CN" sz="1200"/>
              <a:pPr eaLnBrk="1" hangingPunct="1"/>
              <a:t>34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2EA00FD3-CD7E-40D2-BFCC-839597D7DC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69BEB3C2-4747-4CA6-8BE7-514C227D6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FBACC1C7-CD56-4DC3-AAC0-8BF7215AB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E811E592-DF6D-4AFD-893B-516336F11AA2}" type="slidenum">
              <a:rPr lang="en-US" altLang="zh-CN" sz="1200"/>
              <a:pPr eaLnBrk="1" hangingPunct="1"/>
              <a:t>35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E2E0F001-56BB-4ACA-8EE3-1929C0A139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DE91CA35-20B3-4932-8940-37F455C8D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用图表示这个过程</a:t>
            </a: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787F7843-4745-4AE9-9D7E-65A748D31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7D4389DD-2AC9-428F-97A8-01A1F2C518BF}" type="slidenum">
              <a:rPr lang="en-US" altLang="zh-CN" sz="1200"/>
              <a:pPr eaLnBrk="1" hangingPunct="1"/>
              <a:t>36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C252D1FC-007D-45BD-89E8-33E040AD11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FAB0F8A0-5A5C-480B-A3E8-44F9FACB3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002EE8E4-CB0E-4EA8-B166-24612D286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4EF8695E-E271-45A1-BC53-00FA5640954A}" type="slidenum">
              <a:rPr lang="en-US" altLang="zh-CN" sz="1200"/>
              <a:pPr eaLnBrk="1" hangingPunct="1"/>
              <a:t>37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3E57155A-5965-4B68-A22F-C603BBC13F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974A2F61-0142-428E-863D-B48304A52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2A5C03C3-23B0-4082-87AF-84188BB75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FC747E93-6A18-435B-B828-CF2454742422}" type="slidenum">
              <a:rPr lang="en-US" altLang="zh-CN" sz="1200"/>
              <a:pPr eaLnBrk="1" hangingPunct="1"/>
              <a:t>38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F2BF2817-2E3A-44BF-BAA0-A3954B5CFA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91EF3F80-B27E-4E71-9CDA-7FE964260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357235EB-7BCB-43BF-8B2F-0D61035C4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521BD458-E9FF-4B46-A84E-68B585725595}" type="slidenum">
              <a:rPr lang="en-US" altLang="zh-CN" sz="1200"/>
              <a:pPr eaLnBrk="1" hangingPunct="1"/>
              <a:t>39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079799F8-14DA-4889-A0A3-AE21B82657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78DD23CE-E687-437B-B850-CD4FA0E6E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Other: Lai-</a:t>
            </a:r>
            <a:r>
              <a:rPr lang="en-US" altLang="zh-CN" dirty="0" err="1"/>
              <a:t>massey</a:t>
            </a:r>
            <a:r>
              <a:rPr lang="en-US" altLang="zh-CN" dirty="0"/>
              <a:t> construction</a:t>
            </a:r>
            <a:endParaRPr lang="zh-CN" altLang="en-US" dirty="0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60F42A39-030B-4142-A010-B33CC673B4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6E8AEDD-2BC7-4402-84B9-88CC2BF3F53C}" type="slidenum">
              <a:rPr lang="en-US" altLang="zh-CN" sz="1200"/>
              <a:pPr/>
              <a:t>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DB5F9C5A-2EC0-4728-9100-3295E9F3D8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F84F80A7-6275-4134-8462-074ED5104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488AACBE-0A05-423D-BCF9-DC08E27CF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CCD6917A-3341-4FBD-BA19-55C6E744A1E8}" type="slidenum">
              <a:rPr lang="en-US" altLang="zh-CN" sz="1200"/>
              <a:pPr eaLnBrk="1" hangingPunct="1"/>
              <a:t>40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9A0BB66F-86E7-4D71-8536-424DA1A31E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D98CD3D5-61D9-4999-8791-42D079C2F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FFE571E8-C0D6-4D51-91CD-9C53C08F8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EAF663DA-4125-410A-9A64-C226A963D64B}" type="slidenum">
              <a:rPr lang="en-US" altLang="zh-CN" sz="1200"/>
              <a:pPr eaLnBrk="1" hangingPunct="1"/>
              <a:t>41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9AF242A1-2C47-469E-91F2-0500BF0EDF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505014A7-34F2-4453-A4D5-D4D699F66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C4B62852-AA39-476E-B856-3900D874A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71F66042-D204-47CE-9CAA-FD2F4BBE897C}" type="slidenum">
              <a:rPr lang="en-US" altLang="zh-CN" sz="1200"/>
              <a:pPr eaLnBrk="1" hangingPunct="1"/>
              <a:t>42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7EF0F683-FC73-492E-BE0C-5D5E41E48C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2BEBE32D-17FD-4B58-9313-977C55A9D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288BED47-D48A-46CC-BE10-E0417BEBD2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0A68473B-D9D0-45F6-8AF0-76CAE2DECA6B}" type="slidenum">
              <a:rPr lang="en-US" altLang="zh-CN" sz="1200"/>
              <a:pPr eaLnBrk="1" hangingPunct="1"/>
              <a:t>43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ED6720CF-B8B8-4EC3-9CDC-2DBC8F770B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50E6E93C-FD61-402F-8120-A69AC28B6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762B258A-5BB1-431A-873B-AA530977E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7108397B-0ADF-466D-BB83-51696BB92BDB}" type="slidenum">
              <a:rPr lang="en-US" altLang="zh-CN" sz="1200"/>
              <a:pPr eaLnBrk="1" hangingPunct="1"/>
              <a:t>44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DE2B9D54-9752-4968-8623-EA4E90C5A7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3C438F5B-5B86-4DCB-BE9A-C10852C94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F78F054F-5322-4B8E-A0E5-2B0A302AAF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C7E82AD1-6099-4EFC-B900-05C3DBA1F0BC}" type="slidenum">
              <a:rPr lang="en-US" altLang="zh-CN" sz="1200"/>
              <a:pPr eaLnBrk="1" hangingPunct="1"/>
              <a:t>45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63F2C6A0-54B9-4549-AFE6-F3F1481EE3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046454F2-26AD-46E2-8E6F-1676EBE4E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6837593B-6934-4881-9BE1-D94542AF48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E53ED7AB-850E-46C7-AB32-61C245004A9D}" type="slidenum">
              <a:rPr lang="en-US" altLang="zh-CN" sz="1200"/>
              <a:pPr eaLnBrk="1" hangingPunct="1"/>
              <a:t>46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EF409283-0603-4E4B-B836-AAEA18F19B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4D600471-EB7E-4391-97DD-88CF45806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DE457791-2538-42EB-893E-8117BF6238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764A19BB-1EE2-462A-8BC5-068BC67F8B32}" type="slidenum">
              <a:rPr lang="en-US" altLang="zh-CN" sz="1200"/>
              <a:pPr eaLnBrk="1" hangingPunct="1"/>
              <a:t>47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52AB93A7-8FFA-4BE8-803F-0F472A43D8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4E7F63B3-9D39-47ED-903B-687CDB70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3D6B8C16-7B1A-4B50-A952-CBCBC221D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C29F9E9A-F45C-44DF-8550-B3D4D9C17FB2}" type="slidenum">
              <a:rPr lang="en-US" altLang="zh-CN" sz="1200"/>
              <a:pPr eaLnBrk="1" hangingPunct="1"/>
              <a:t>48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9808E8D8-CBD8-46D6-BF47-2FF2F9B868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1D9A39CA-66B5-4E51-B635-6DECFE74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DB46A9FC-24B0-46E3-B0F7-8B98FE25E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D1D1CD42-093A-4402-9432-B0D33420B208}" type="slidenum">
              <a:rPr lang="en-US" altLang="zh-CN" sz="1200"/>
              <a:pPr eaLnBrk="1" hangingPunct="1"/>
              <a:t>49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D0C2DDD9-02B1-4D0D-B79D-6236446093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BD41FC64-D77A-432F-B142-CD3CC52FD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E289F893-6007-4E52-9883-D78D70218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220CE8A9-24C6-407B-91FE-EB9520E0AE6D}" type="slidenum">
              <a:rPr lang="en-US" altLang="zh-CN" sz="1200"/>
              <a:pPr eaLnBrk="1" hangingPunct="1"/>
              <a:t>10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9B2FCACF-3390-4968-AEAB-45C0F41A05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A1522D7D-5BA1-4FAF-ACD3-179FADE18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94758B82-3B0E-4FF1-9D83-89D42AA2D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233796AF-5A5E-4864-8A12-5EF3DF5BF9A7}" type="slidenum">
              <a:rPr lang="en-US" altLang="zh-CN" sz="1200"/>
              <a:pPr eaLnBrk="1" hangingPunct="1"/>
              <a:t>50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FD760C60-165E-4C97-8FBC-46E34A27E2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EE4996BA-57DC-4C8A-86B0-1EB60B54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1EA2BBC0-43E5-48D9-AABF-3023047FE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74270320-305A-46F3-9D0A-ECF033C29F2C}" type="slidenum">
              <a:rPr lang="en-US" altLang="zh-CN" sz="1200"/>
              <a:pPr eaLnBrk="1" hangingPunct="1"/>
              <a:t>51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取个好名字的好处！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0EFA-BB73-435A-A62F-9269F2F9B3ED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7763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Applicable to block ciphers, stream ciphers, hash functions and </a:t>
            </a:r>
            <a:r>
              <a:rPr lang="en-US" altLang="zh-CN" sz="1800" b="0" i="0" u="none" strike="noStrike" baseline="0" dirty="0">
                <a:latin typeface="CMR10"/>
              </a:rPr>
              <a:t>asymmetric algorithms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0EFA-BB73-435A-A62F-9269F2F9B3ED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948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讨论一下作业中同学们的思路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0EFA-BB73-435A-A62F-9269F2F9B3ED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188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3FA929C5-D06F-4AA5-A1E5-24ABD48F90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备注占位符 2">
                <a:extLst>
                  <a:ext uri="{FF2B5EF4-FFF2-40B4-BE49-F238E27FC236}">
                    <a16:creationId xmlns:a16="http://schemas.microsoft.com/office/drawing/2014/main" id="{94B71A52-43B1-47B4-B4C9-D3653D709D6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𝐾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特别解释一下，为什么是减去</a:t>
                </a:r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0723" name="备注占位符 2">
                <a:extLst>
                  <a:ext uri="{FF2B5EF4-FFF2-40B4-BE49-F238E27FC236}">
                    <a16:creationId xmlns:a16="http://schemas.microsoft.com/office/drawing/2014/main" id="{94B71A52-43B1-47B4-B4C9-D3653D709D6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b="0" i="0">
                    <a:latin typeface="Cambria Math"/>
                  </a:rPr>
                  <a:t>2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^(|</a:t>
                </a:r>
                <a:r>
                  <a:rPr lang="en-US" altLang="zh-CN" b="0" i="0">
                    <a:latin typeface="Cambria Math"/>
                  </a:rPr>
                  <a:t>𝐾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|</a:t>
                </a:r>
                <a:r>
                  <a:rPr lang="en-US" altLang="zh-CN" b="0" i="0">
                    <a:latin typeface="Cambria Math"/>
                  </a:rPr>
                  <a:t>−𝑛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)</a:t>
                </a:r>
                <a:r>
                  <a:rPr lang="zh-CN" altLang="en-US" dirty="0"/>
                  <a:t>特别解释一下，为什么是减去</a:t>
                </a:r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</mc:Fallback>
      </mc:AlternateContent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C8BAC3B4-4E8F-4DD4-895F-6075D95B86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C0DE34A8-697F-4539-927E-BF6659600885}" type="slidenum">
              <a:rPr lang="en-US" altLang="zh-CN" sz="1200"/>
              <a:pPr eaLnBrk="1" hangingPunct="1"/>
              <a:t>12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3FA929C5-D06F-4AA5-A1E5-24ABD48F90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94B71A52-43B1-47B4-B4C9-D3653D70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C8BAC3B4-4E8F-4DD4-895F-6075D95B86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C0DE34A8-697F-4539-927E-BF6659600885}" type="slidenum">
              <a:rPr lang="en-US" altLang="zh-CN" sz="1200"/>
              <a:pPr eaLnBrk="1" hangingPunct="1"/>
              <a:t>13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261649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一个成功的攻击，其</a:t>
            </a:r>
            <a:r>
              <a:rPr lang="en-US" altLang="zh-CN" dirty="0"/>
              <a:t>T,M,D</a:t>
            </a:r>
            <a:r>
              <a:rPr lang="zh-CN" altLang="en-US" dirty="0"/>
              <a:t>需要满足什么条件？</a:t>
            </a:r>
            <a:endParaRPr lang="en-US" altLang="zh-CN" dirty="0"/>
          </a:p>
          <a:p>
            <a:r>
              <a:rPr lang="zh-CN" altLang="en-US" dirty="0"/>
              <a:t>银行系统中之前就用</a:t>
            </a:r>
            <a:r>
              <a:rPr lang="en-US" altLang="zh-CN" dirty="0"/>
              <a:t>3DES </a:t>
            </a:r>
            <a:r>
              <a:rPr lang="zh-CN" altLang="en-US" dirty="0"/>
              <a:t>（</a:t>
            </a:r>
            <a:r>
              <a:rPr lang="en-US" altLang="zh-CN" dirty="0"/>
              <a:t>1999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0EFA-BB73-435A-A62F-9269F2F9B3ED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922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考虑一般化一点的情形：不是将一个算法连续用两次，</a:t>
            </a:r>
            <a:r>
              <a:rPr lang="en-US" altLang="zh-CN" sz="1200" dirty="0"/>
              <a:t>K1,K2</a:t>
            </a:r>
            <a:r>
              <a:rPr lang="zh-CN" altLang="en-US" sz="1200" dirty="0"/>
              <a:t>不能完全独立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0EFA-BB73-435A-A62F-9269F2F9B3ED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226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45A0AD6-F504-4A09-8FCE-63FF2846A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Stream Ciphers                                                                                                                  43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13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F96009-6EA1-474B-A84D-CAA56C48F1E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Stream Ciphers                                                                                                                  43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2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B9ED00-A39D-4AD6-A0A0-F2D467CF6F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Stream Ciphers                                                                                                                  43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46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C2ED91-2FCC-4540-A611-280643305E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Stream Ciphers                                                                                                                  43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59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DAA1BA-95B5-488E-8A9C-60B088B207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Stream Ciphers                                                                                                                  43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7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3E626E-BC7D-4166-A95F-CA51E947C2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Stream Ciphers                                                                                                                  43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3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6D6CCD6-51E7-4DCF-A12C-3739F0E7A7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Stream Ciphers                                                                                                                  43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4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CE97C27-349E-4066-82D2-A8B38567B5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Stream Ciphers                                                                                                                  43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8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B143920-7B6B-45F6-ACBF-F9F817B5E0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Stream Ciphers                                                                                                                  43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5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3EA7B6-6ACD-47B8-828B-0E37450CC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Stream Ciphers                                                                                                                  43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01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44A969-560F-49CB-8EA6-75BD1FB2C3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Stream Ciphers                                                                                                                  43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9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3183F1B-96F9-485D-A17B-2B7AA26EC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344F1-09BE-4D51-8DBF-4ECA00598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0E21302-FFD4-432F-865A-A26A45485DB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Stream Ciphers                                                                                                                  43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0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mailto:wangchao0edu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E5B04-A186-4C4F-8697-1F286167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13E1C-1C95-4BCB-AD5E-B866CCDA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short intro of block ciphers</a:t>
            </a:r>
          </a:p>
          <a:p>
            <a:r>
              <a:rPr lang="en-US" altLang="zh-CN" dirty="0"/>
              <a:t>Meet-in-the-middle attack</a:t>
            </a:r>
          </a:p>
          <a:p>
            <a:pPr lvl="1"/>
            <a:r>
              <a:rPr lang="en-US" altLang="zh-CN" dirty="0"/>
              <a:t>Application to Feistel</a:t>
            </a:r>
          </a:p>
          <a:p>
            <a:r>
              <a:rPr lang="en-US" altLang="zh-CN" sz="3200" dirty="0">
                <a:ea typeface="宋体" panose="02010600030101010101" pitchFamily="2" charset="-122"/>
              </a:rPr>
              <a:t>Time-memory trade-off attack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37B7D2-1770-442B-95A0-3695BB186E18}"/>
              </a:ext>
            </a:extLst>
          </p:cNvPr>
          <p:cNvSpPr txBox="1"/>
          <p:nvPr/>
        </p:nvSpPr>
        <p:spPr>
          <a:xfrm>
            <a:off x="28194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2021.03.10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33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02FA32C0-1E4C-4457-AA2D-B13A91E39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0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Deffie&amp;Hellman’s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MitM</a:t>
            </a:r>
            <a:r>
              <a:rPr lang="en-US" altLang="zh-CN" dirty="0">
                <a:ea typeface="宋体" panose="02010600030101010101" pitchFamily="2" charset="-122"/>
              </a:rPr>
              <a:t> Attack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9692543A-5AE3-47ED-BC18-BB25AFB96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Home work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0419" name="内容占位符 2">
            <a:extLst>
              <a:ext uri="{FF2B5EF4-FFF2-40B4-BE49-F238E27FC236}">
                <a16:creationId xmlns:a16="http://schemas.microsoft.com/office/drawing/2014/main" id="{AC7348FF-F9C6-4642-BCFE-348A3079A6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ea typeface="宋体" panose="02010600030101010101" pitchFamily="2" charset="-122"/>
              </a:rPr>
              <a:t>Consider two ciphers, Cipher A and Cipher B, and suppose that Cipher A has a 64-bit key, while Cipher B has a 128-bit key. Alice prefers Cipher A, while Bob wants the additional security provided by a 128-bit key, so he insists on Cipher B. As a compromise, Alice proposes that they use Cipher A, but they encrypt each message twice, using two independent64-bit keys. Assuming that no shortcut attack is available for either cipher, is Alice’s approach sound?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0E9774-AD9A-49CB-9AC2-A2446976C44B}"/>
              </a:ext>
            </a:extLst>
          </p:cNvPr>
          <p:cNvSpPr/>
          <p:nvPr/>
        </p:nvSpPr>
        <p:spPr>
          <a:xfrm>
            <a:off x="2943997" y="5105400"/>
            <a:ext cx="1523994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Cipher 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4AD7519-721C-44D9-BDE6-109B361BC181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0597" y="544830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07FEFA1-415C-4F34-AAE6-E6949A313635}"/>
              </a:ext>
            </a:extLst>
          </p:cNvPr>
          <p:cNvCxnSpPr>
            <a:cxnSpLocks/>
          </p:cNvCxnSpPr>
          <p:nvPr/>
        </p:nvCxnSpPr>
        <p:spPr>
          <a:xfrm>
            <a:off x="4467991" y="54483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688E64D-4E96-4A20-9FF4-8D638DE62460}"/>
              </a:ext>
            </a:extLst>
          </p:cNvPr>
          <p:cNvCxnSpPr/>
          <p:nvPr/>
        </p:nvCxnSpPr>
        <p:spPr>
          <a:xfrm>
            <a:off x="3705997" y="4637400"/>
            <a:ext cx="0" cy="468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00E3593-9F22-418E-B246-F7D4025CDC05}"/>
              </a:ext>
            </a:extLst>
          </p:cNvPr>
          <p:cNvSpPr txBox="1"/>
          <p:nvPr/>
        </p:nvSpPr>
        <p:spPr>
          <a:xfrm>
            <a:off x="762000" y="521746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plaintext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7FAB67-BCD4-4109-A07F-EC8DB398B5EC}"/>
              </a:ext>
            </a:extLst>
          </p:cNvPr>
          <p:cNvSpPr txBox="1"/>
          <p:nvPr/>
        </p:nvSpPr>
        <p:spPr>
          <a:xfrm>
            <a:off x="6880642" y="5124966"/>
            <a:ext cx="1915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ciphertext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D74F974-909D-4A8D-BC1E-E1E2A6A1FCB1}"/>
              </a:ext>
            </a:extLst>
          </p:cNvPr>
          <p:cNvSpPr/>
          <p:nvPr/>
        </p:nvSpPr>
        <p:spPr>
          <a:xfrm>
            <a:off x="4938584" y="5102311"/>
            <a:ext cx="1523994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Cipher 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AD58233-B96C-4EDD-8016-FFE176F59806}"/>
              </a:ext>
            </a:extLst>
          </p:cNvPr>
          <p:cNvCxnSpPr>
            <a:cxnSpLocks/>
          </p:cNvCxnSpPr>
          <p:nvPr/>
        </p:nvCxnSpPr>
        <p:spPr>
          <a:xfrm>
            <a:off x="6462578" y="5445211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D7C4771-3C4F-427F-8C5B-5A899A09122D}"/>
              </a:ext>
            </a:extLst>
          </p:cNvPr>
          <p:cNvCxnSpPr/>
          <p:nvPr/>
        </p:nvCxnSpPr>
        <p:spPr>
          <a:xfrm>
            <a:off x="5700584" y="4634311"/>
            <a:ext cx="0" cy="468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BD30A74-B006-4164-994A-A0972E0A97D1}"/>
              </a:ext>
            </a:extLst>
          </p:cNvPr>
          <p:cNvCxnSpPr>
            <a:cxnSpLocks/>
          </p:cNvCxnSpPr>
          <p:nvPr/>
        </p:nvCxnSpPr>
        <p:spPr>
          <a:xfrm>
            <a:off x="5548181" y="4749376"/>
            <a:ext cx="304800" cy="2378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9EC975B-1EAE-4555-B4EE-3A1E41B1E795}"/>
              </a:ext>
            </a:extLst>
          </p:cNvPr>
          <p:cNvCxnSpPr>
            <a:cxnSpLocks/>
          </p:cNvCxnSpPr>
          <p:nvPr/>
        </p:nvCxnSpPr>
        <p:spPr>
          <a:xfrm>
            <a:off x="3553594" y="4749377"/>
            <a:ext cx="304800" cy="2378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A076CA1-BF5C-4C49-AA7C-682207204698}"/>
                  </a:ext>
                </a:extLst>
              </p:cNvPr>
              <p:cNvSpPr txBox="1"/>
              <p:nvPr/>
            </p:nvSpPr>
            <p:spPr>
              <a:xfrm>
                <a:off x="3553594" y="4262234"/>
                <a:ext cx="3154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A076CA1-BF5C-4C49-AA7C-682207204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94" y="4262234"/>
                <a:ext cx="315471" cy="369332"/>
              </a:xfrm>
              <a:prstGeom prst="rect">
                <a:avLst/>
              </a:prstGeom>
              <a:blipFill>
                <a:blip r:embed="rId3"/>
                <a:stretch>
                  <a:fillRect l="-34615" r="-21154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6E79A2-4F75-404A-B5D6-71EC152AA7E7}"/>
                  </a:ext>
                </a:extLst>
              </p:cNvPr>
              <p:cNvSpPr txBox="1"/>
              <p:nvPr/>
            </p:nvSpPr>
            <p:spPr>
              <a:xfrm>
                <a:off x="5548181" y="4259145"/>
                <a:ext cx="3154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6E79A2-4F75-404A-B5D6-71EC152AA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181" y="4259145"/>
                <a:ext cx="315471" cy="369332"/>
              </a:xfrm>
              <a:prstGeom prst="rect">
                <a:avLst/>
              </a:prstGeom>
              <a:blipFill>
                <a:blip r:embed="rId4"/>
                <a:stretch>
                  <a:fillRect l="-32692" r="-2307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1921FACB-A1B9-44F0-9B63-4B4C50F3ADBD}"/>
              </a:ext>
            </a:extLst>
          </p:cNvPr>
          <p:cNvSpPr txBox="1"/>
          <p:nvPr/>
        </p:nvSpPr>
        <p:spPr>
          <a:xfrm flipH="1">
            <a:off x="3799045" y="4628160"/>
            <a:ext cx="610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64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164E5E0-B6E9-49BA-AF0B-70C422CE3CAD}"/>
              </a:ext>
            </a:extLst>
          </p:cNvPr>
          <p:cNvSpPr txBox="1"/>
          <p:nvPr/>
        </p:nvSpPr>
        <p:spPr>
          <a:xfrm flipH="1">
            <a:off x="5854335" y="4663301"/>
            <a:ext cx="610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64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66B2D463-710C-4A44-88A9-B06931B11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Meet-in-the-Middle Attack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B675044-EBBE-4B6B-8177-95F4BF89A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75" y="1625388"/>
            <a:ext cx="8229600" cy="891846"/>
          </a:xfrm>
        </p:spPr>
        <p:txBody>
          <a:bodyPr/>
          <a:lstStyle/>
          <a:p>
            <a:r>
              <a:rPr lang="en-US" altLang="zh-CN" sz="2800" dirty="0"/>
              <a:t> Proposed by Diffie and Hellman for analyzing m-DES in 1977</a:t>
            </a:r>
          </a:p>
          <a:p>
            <a:endParaRPr lang="zh-CN" altLang="en-US" sz="2800" dirty="0"/>
          </a:p>
        </p:txBody>
      </p:sp>
      <p:pic>
        <p:nvPicPr>
          <p:cNvPr id="7" name="Picture 3" descr="C:\Users\Lynn\Desktop\捕获.PNG">
            <a:extLst>
              <a:ext uri="{FF2B5EF4-FFF2-40B4-BE49-F238E27FC236}">
                <a16:creationId xmlns:a16="http://schemas.microsoft.com/office/drawing/2014/main" id="{907A5FF5-39D9-4886-A016-3ECDE649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1974" y="2451212"/>
            <a:ext cx="6110702" cy="1178421"/>
          </a:xfrm>
          <a:prstGeom prst="rect">
            <a:avLst/>
          </a:prstGeom>
          <a:noFill/>
        </p:spPr>
      </p:pic>
      <p:sp>
        <p:nvSpPr>
          <p:cNvPr id="9" name="右箭头 2">
            <a:extLst>
              <a:ext uri="{FF2B5EF4-FFF2-40B4-BE49-F238E27FC236}">
                <a16:creationId xmlns:a16="http://schemas.microsoft.com/office/drawing/2014/main" id="{51179087-FC66-4137-A770-3D8F666BBE7A}"/>
              </a:ext>
            </a:extLst>
          </p:cNvPr>
          <p:cNvSpPr/>
          <p:nvPr/>
        </p:nvSpPr>
        <p:spPr>
          <a:xfrm>
            <a:off x="2652062" y="3627489"/>
            <a:ext cx="1643608" cy="122675"/>
          </a:xfrm>
          <a:prstGeom prst="right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4">
            <a:extLst>
              <a:ext uri="{FF2B5EF4-FFF2-40B4-BE49-F238E27FC236}">
                <a16:creationId xmlns:a16="http://schemas.microsoft.com/office/drawing/2014/main" id="{166C5AEA-6705-4786-867F-A9EB29003D27}"/>
              </a:ext>
            </a:extLst>
          </p:cNvPr>
          <p:cNvSpPr/>
          <p:nvPr/>
        </p:nvSpPr>
        <p:spPr>
          <a:xfrm>
            <a:off x="4874015" y="3628262"/>
            <a:ext cx="1602985" cy="156586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3648B726-D1AB-4F6F-84DF-E805C3224D45}"/>
                  </a:ext>
                </a:extLst>
              </p:cNvPr>
              <p:cNvSpPr txBox="1"/>
              <p:nvPr/>
            </p:nvSpPr>
            <p:spPr>
              <a:xfrm>
                <a:off x="762000" y="3763507"/>
                <a:ext cx="7807424" cy="1189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dirty="0"/>
                  <a:t>Simplest case</a:t>
                </a:r>
                <a:r>
                  <a:rPr lang="zh-CN" altLang="en-US" sz="16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</a:rPr>
                      <m:t>𝐾</m:t>
                    </m:r>
                    <m:r>
                      <a:rPr lang="en-US" altLang="zh-CN" sz="1600" b="0" i="1" smtClean="0">
                        <a:latin typeface="Cambria Math"/>
                      </a:rPr>
                      <m:t>=</m:t>
                    </m:r>
                    <m:r>
                      <a:rPr lang="en-US" altLang="zh-CN" sz="1600" b="0" i="1" smtClean="0">
                        <a:latin typeface="Cambria Math"/>
                      </a:rPr>
                      <m:t>𝐾</m:t>
                    </m:r>
                    <m:r>
                      <a:rPr lang="en-US" altLang="zh-CN" sz="1600" b="0" i="1" baseline="-25000" smtClean="0">
                        <a:latin typeface="Cambria Math"/>
                      </a:rPr>
                      <m:t>1</m:t>
                    </m:r>
                    <m:r>
                      <a:rPr lang="en-US" altLang="zh-CN" sz="1600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altLang="zh-CN" sz="1600" i="1">
                        <a:latin typeface="Cambria Math"/>
                      </a:rPr>
                      <m:t>𝐾</m:t>
                    </m:r>
                    <m:r>
                      <a:rPr lang="en-US" altLang="zh-CN" sz="1600" b="0" i="1" baseline="-25000" smtClean="0">
                        <a:latin typeface="Cambria Math"/>
                      </a:rPr>
                      <m:t>2</m:t>
                    </m:r>
                    <m:r>
                      <a:rPr lang="en-US" altLang="zh-CN" sz="1600" i="1">
                        <a:latin typeface="Cambria Math"/>
                      </a:rPr>
                      <m:t>,</m:t>
                    </m:r>
                    <m:r>
                      <a:rPr lang="en-US" altLang="zh-CN" sz="1600" b="0" i="1" smtClean="0">
                        <a:latin typeface="Cambria Math"/>
                      </a:rPr>
                      <m:t>   </m:t>
                    </m:r>
                    <m:r>
                      <a:rPr lang="en-US" altLang="zh-CN" sz="1600" i="1">
                        <a:latin typeface="Cambria Math"/>
                      </a:rPr>
                      <m:t>𝐾</m:t>
                    </m:r>
                    <m:r>
                      <a:rPr lang="en-US" altLang="zh-CN" sz="1600" i="1" baseline="-25000">
                        <a:latin typeface="Cambria Math"/>
                      </a:rPr>
                      <m:t>1</m:t>
                    </m:r>
                    <m:r>
                      <a:rPr lang="en-US" altLang="zh-CN" sz="1600" i="1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altLang="zh-CN" sz="1600" i="1">
                        <a:latin typeface="Cambria Math"/>
                      </a:rPr>
                      <m:t>𝐾</m:t>
                    </m:r>
                    <m:r>
                      <a:rPr lang="en-US" altLang="zh-CN" sz="1600" i="1" baseline="-25000">
                        <a:latin typeface="Cambria Math"/>
                      </a:rPr>
                      <m:t>2</m:t>
                    </m:r>
                    <m:r>
                      <a:rPr lang="en-US" altLang="zh-CN" sz="1600" b="0" i="1" smtClean="0">
                        <a:latin typeface="Cambria Math"/>
                      </a:rPr>
                      <m:t>=</m:t>
                    </m:r>
                    <m:r>
                      <a:rPr lang="en-US" altLang="zh-CN" sz="1600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endParaRPr lang="en-US" altLang="zh-CN" sz="1600" b="0" dirty="0"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/>
                  <a:t>Complexity</a:t>
                </a:r>
                <a:r>
                  <a:rPr lang="zh-CN" altLang="en-US" sz="1600" dirty="0"/>
                  <a:t>：</a:t>
                </a:r>
                <a:r>
                  <a:rPr lang="en-US" altLang="zh-CN" sz="1600" dirty="0"/>
                  <a:t>Time =max{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/>
                          </a:rPr>
                          <m:t>K</m:t>
                        </m:r>
                        <m:r>
                          <a:rPr lang="en-US" altLang="zh-CN" sz="1600" i="1">
                            <a:latin typeface="Cambria Math"/>
                          </a:rPr>
                          <m:t>1|</m:t>
                        </m:r>
                      </m:sup>
                    </m:sSup>
                  </m:oMath>
                </a14:m>
                <a:r>
                  <a:rPr lang="en-US" altLang="zh-CN" sz="16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dirty="0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1600" i="1" dirty="0">
                            <a:latin typeface="Cambria Math"/>
                          </a:rPr>
                          <m:t>K</m:t>
                        </m:r>
                        <m:r>
                          <a:rPr lang="en-US" altLang="zh-CN" sz="1600" i="1" dirty="0">
                            <a:latin typeface="Cambria Math"/>
                          </a:rPr>
                          <m:t>2|</m:t>
                        </m:r>
                      </m:sup>
                    </m:sSup>
                  </m:oMath>
                </a14:m>
                <a:r>
                  <a:rPr lang="en-US" altLang="zh-CN" sz="1600" dirty="0"/>
                  <a:t>}, memory = min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1600" i="1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/>
                          </a:rPr>
                          <m:t>K</m:t>
                        </m:r>
                        <m:r>
                          <a:rPr lang="en-US" altLang="zh-CN" sz="1600" i="1">
                            <a:latin typeface="Cambria Math"/>
                          </a:rPr>
                          <m:t>1|</m:t>
                        </m:r>
                      </m:sup>
                    </m:sSup>
                  </m:oMath>
                </a14:m>
                <a:r>
                  <a:rPr lang="en-US" altLang="zh-CN" sz="16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1600" i="1" dirty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1600" i="1" dirty="0">
                            <a:latin typeface="Cambria Math"/>
                          </a:rPr>
                          <m:t>K</m:t>
                        </m:r>
                        <m:r>
                          <a:rPr lang="en-US" altLang="zh-CN" sz="1600" i="1" dirty="0">
                            <a:latin typeface="Cambria Math"/>
                          </a:rPr>
                          <m:t>2|</m:t>
                        </m:r>
                      </m:sup>
                    </m:sSup>
                  </m:oMath>
                </a14:m>
                <a:r>
                  <a:rPr lang="en-US" altLang="zh-CN" sz="1600" dirty="0"/>
                  <a:t>},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/>
                  <a:t># candidates</a:t>
                </a:r>
                <a:r>
                  <a:rPr lang="zh-CN" altLang="en-US" sz="1600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/>
                              </a:rPr>
                              <m:t>K</m:t>
                            </m:r>
                            <m:r>
                              <a:rPr lang="en-US" altLang="zh-CN" sz="16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/>
                              </a:rPr>
                              <m:t>K</m:t>
                            </m:r>
                            <m:r>
                              <a:rPr lang="en-US" altLang="zh-CN" sz="16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𝐾</m:t>
                            </m:r>
                          </m:e>
                        </m:d>
                        <m:r>
                          <a:rPr lang="en-US" altLang="zh-CN" sz="1600" i="1">
                            <a:latin typeface="Cambria Math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3648B726-D1AB-4F6F-84DF-E805C3224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763507"/>
                <a:ext cx="7807424" cy="1189493"/>
              </a:xfrm>
              <a:prstGeom prst="rect">
                <a:avLst/>
              </a:prstGeom>
              <a:blipFill>
                <a:blip r:embed="rId4"/>
                <a:stretch>
                  <a:fillRect l="-390" b="-5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8">
            <a:extLst>
              <a:ext uri="{FF2B5EF4-FFF2-40B4-BE49-F238E27FC236}">
                <a16:creationId xmlns:a16="http://schemas.microsoft.com/office/drawing/2014/main" id="{D982CED1-25BE-4254-B735-410795CE8687}"/>
              </a:ext>
            </a:extLst>
          </p:cNvPr>
          <p:cNvSpPr txBox="1"/>
          <p:nvPr/>
        </p:nvSpPr>
        <p:spPr>
          <a:xfrm>
            <a:off x="4242792" y="3352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0CBDC3C8-D2B2-49B4-A13A-874E5DEF4F48}"/>
              </a:ext>
            </a:extLst>
          </p:cNvPr>
          <p:cNvSpPr txBox="1"/>
          <p:nvPr/>
        </p:nvSpPr>
        <p:spPr>
          <a:xfrm>
            <a:off x="4585983" y="3352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00E7F905-20C6-423C-A8C7-FEDE3447A337}"/>
              </a:ext>
            </a:extLst>
          </p:cNvPr>
          <p:cNvSpPr txBox="1"/>
          <p:nvPr/>
        </p:nvSpPr>
        <p:spPr>
          <a:xfrm>
            <a:off x="780363" y="5143885"/>
            <a:ext cx="6936432" cy="156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Given a pair</a:t>
            </a:r>
            <a:r>
              <a:rPr lang="zh-CN" altLang="en-US" sz="1400" dirty="0"/>
              <a:t>（</a:t>
            </a:r>
            <a:r>
              <a:rPr lang="en-US" altLang="zh-CN" sz="1400" dirty="0"/>
              <a:t>P,C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/>
              <a:t>For all possible K1</a:t>
            </a:r>
            <a:r>
              <a:rPr lang="zh-CN" altLang="en-US" sz="1400" dirty="0"/>
              <a:t>，</a:t>
            </a:r>
            <a:r>
              <a:rPr lang="en-US" altLang="zh-CN" sz="1400" dirty="0"/>
              <a:t>compute u=E</a:t>
            </a:r>
            <a:r>
              <a:rPr lang="en-US" altLang="zh-CN" sz="1400" baseline="-25000" dirty="0"/>
              <a:t>1</a:t>
            </a:r>
            <a:r>
              <a:rPr lang="en-US" altLang="zh-CN" sz="1400" dirty="0"/>
              <a:t>(P,K</a:t>
            </a:r>
            <a:r>
              <a:rPr lang="en-US" altLang="zh-CN" sz="1400" baseline="-25000" dirty="0"/>
              <a:t>1</a:t>
            </a:r>
            <a:r>
              <a:rPr lang="en-US" altLang="zh-CN" sz="1400" dirty="0"/>
              <a:t>)</a:t>
            </a:r>
            <a:r>
              <a:rPr lang="zh-CN" altLang="en-US" sz="1400" dirty="0"/>
              <a:t>，</a:t>
            </a:r>
            <a:r>
              <a:rPr lang="en-US" altLang="zh-CN" sz="1400" dirty="0"/>
              <a:t>store u in table 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/>
              <a:t>For all possible K2</a:t>
            </a:r>
            <a:r>
              <a:rPr lang="zh-CN" altLang="en-US" sz="1400" dirty="0"/>
              <a:t>，</a:t>
            </a:r>
            <a:r>
              <a:rPr lang="en-US" altLang="zh-CN" sz="1400" dirty="0"/>
              <a:t>compute v=E</a:t>
            </a:r>
            <a:r>
              <a:rPr lang="en-US" altLang="zh-CN" sz="1400" baseline="30000" dirty="0"/>
              <a:t>1</a:t>
            </a:r>
            <a:r>
              <a:rPr lang="en-US" altLang="zh-CN" sz="1400" baseline="-25000" dirty="0"/>
              <a:t>2</a:t>
            </a:r>
            <a:r>
              <a:rPr lang="zh-CN" altLang="en-US" sz="1400" dirty="0"/>
              <a:t>（</a:t>
            </a:r>
            <a:r>
              <a:rPr lang="en-US" altLang="zh-CN" sz="1400" dirty="0"/>
              <a:t>C,K</a:t>
            </a:r>
            <a:r>
              <a:rPr lang="en-US" altLang="zh-CN" sz="1400" baseline="-25000" dirty="0"/>
              <a:t>2</a:t>
            </a:r>
            <a:r>
              <a:rPr lang="zh-CN" altLang="en-US" sz="1400" dirty="0"/>
              <a:t>）</a:t>
            </a:r>
            <a:r>
              <a:rPr lang="en-US" altLang="zh-CN" sz="1400" dirty="0"/>
              <a:t>, look up table L</a:t>
            </a:r>
            <a:r>
              <a:rPr lang="zh-CN" altLang="en-US" sz="1400" dirty="0"/>
              <a:t> </a:t>
            </a:r>
            <a:r>
              <a:rPr lang="en-US" altLang="zh-CN" sz="1400" dirty="0"/>
              <a:t>to find a match. If a match is found, i.e., u=v</a:t>
            </a:r>
            <a:r>
              <a:rPr lang="zh-CN" altLang="en-US" sz="1400" dirty="0"/>
              <a:t>，</a:t>
            </a:r>
            <a:r>
              <a:rPr lang="en-US" altLang="zh-CN" sz="1400" dirty="0"/>
              <a:t>the corresponding (K</a:t>
            </a:r>
            <a:r>
              <a:rPr lang="en-US" altLang="zh-CN" sz="1400" baseline="-25000" dirty="0"/>
              <a:t>1</a:t>
            </a:r>
            <a:r>
              <a:rPr lang="en-US" altLang="zh-CN" sz="1400" dirty="0"/>
              <a:t>, K</a:t>
            </a:r>
            <a:r>
              <a:rPr lang="en-US" altLang="zh-CN" sz="1400" baseline="-25000" dirty="0"/>
              <a:t>2</a:t>
            </a:r>
            <a:r>
              <a:rPr lang="en-US" altLang="zh-CN" sz="1400" dirty="0"/>
              <a:t>) is a candidate.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/>
              <a:t>Test all candidates</a:t>
            </a:r>
            <a:r>
              <a:rPr lang="zh-CN" altLang="en-US" sz="1400" dirty="0"/>
              <a:t>（</a:t>
            </a:r>
            <a:r>
              <a:rPr lang="en-US" altLang="zh-CN" sz="1400" dirty="0"/>
              <a:t>K</a:t>
            </a:r>
            <a:r>
              <a:rPr lang="en-US" altLang="zh-CN" sz="1400" baseline="-25000" dirty="0"/>
              <a:t>1</a:t>
            </a:r>
            <a:r>
              <a:rPr lang="en-US" altLang="zh-CN" sz="1400" dirty="0"/>
              <a:t>,K</a:t>
            </a:r>
            <a:r>
              <a:rPr lang="en-US" altLang="zh-CN" sz="1400" baseline="-25000" dirty="0"/>
              <a:t>2</a:t>
            </a:r>
            <a:r>
              <a:rPr lang="zh-CN" altLang="en-US" sz="1400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7">
                <a:extLst>
                  <a:ext uri="{FF2B5EF4-FFF2-40B4-BE49-F238E27FC236}">
                    <a16:creationId xmlns:a16="http://schemas.microsoft.com/office/drawing/2014/main" id="{AA18572F-32CF-4833-B2DF-87984196D1E0}"/>
                  </a:ext>
                </a:extLst>
              </p:cNvPr>
              <p:cNvSpPr txBox="1"/>
              <p:nvPr/>
            </p:nvSpPr>
            <p:spPr>
              <a:xfrm>
                <a:off x="7228148" y="5371780"/>
                <a:ext cx="936104" cy="49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TextBox 7">
                <a:extLst>
                  <a:ext uri="{FF2B5EF4-FFF2-40B4-BE49-F238E27FC236}">
                    <a16:creationId xmlns:a16="http://schemas.microsoft.com/office/drawing/2014/main" id="{AA18572F-32CF-4833-B2DF-87984196D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148" y="5371780"/>
                <a:ext cx="936104" cy="4932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390C59DD-F63E-4F1A-88F3-BB794D8BE9D2}"/>
                  </a:ext>
                </a:extLst>
              </p:cNvPr>
              <p:cNvSpPr txBox="1"/>
              <p:nvPr/>
            </p:nvSpPr>
            <p:spPr>
              <a:xfrm>
                <a:off x="7234327" y="5870034"/>
                <a:ext cx="936104" cy="49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390C59DD-F63E-4F1A-88F3-BB794D8BE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327" y="5870034"/>
                <a:ext cx="936104" cy="4932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4">
                <a:extLst>
                  <a:ext uri="{FF2B5EF4-FFF2-40B4-BE49-F238E27FC236}">
                    <a16:creationId xmlns:a16="http://schemas.microsoft.com/office/drawing/2014/main" id="{FCE41852-8B9D-40E1-8B97-1A4DFC0643C7}"/>
                  </a:ext>
                </a:extLst>
              </p:cNvPr>
              <p:cNvSpPr txBox="1"/>
              <p:nvPr/>
            </p:nvSpPr>
            <p:spPr>
              <a:xfrm>
                <a:off x="7331596" y="6395348"/>
                <a:ext cx="936104" cy="386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TextBox 14">
                <a:extLst>
                  <a:ext uri="{FF2B5EF4-FFF2-40B4-BE49-F238E27FC236}">
                    <a16:creationId xmlns:a16="http://schemas.microsoft.com/office/drawing/2014/main" id="{FCE41852-8B9D-40E1-8B97-1A4DFC06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596" y="6395348"/>
                <a:ext cx="936104" cy="3864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66B2D463-710C-4A44-88A9-B06931B11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Meet-in-the-Middle Attack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B675044-EBBE-4B6B-8177-95F4BF89A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75" y="1625388"/>
            <a:ext cx="8229600" cy="891846"/>
          </a:xfrm>
        </p:spPr>
        <p:txBody>
          <a:bodyPr/>
          <a:lstStyle/>
          <a:p>
            <a:r>
              <a:rPr lang="en-US" altLang="zh-CN" sz="2800" dirty="0"/>
              <a:t> Proposed by Diffie and Hellman for analyzing m-DES in 1977</a:t>
            </a:r>
          </a:p>
          <a:p>
            <a:endParaRPr lang="zh-CN" altLang="en-US" sz="2800" dirty="0"/>
          </a:p>
        </p:txBody>
      </p:sp>
      <p:pic>
        <p:nvPicPr>
          <p:cNvPr id="7" name="Picture 3" descr="C:\Users\Lynn\Desktop\捕获.PNG">
            <a:extLst>
              <a:ext uri="{FF2B5EF4-FFF2-40B4-BE49-F238E27FC236}">
                <a16:creationId xmlns:a16="http://schemas.microsoft.com/office/drawing/2014/main" id="{907A5FF5-39D9-4886-A016-3ECDE649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1974" y="2451212"/>
            <a:ext cx="6110702" cy="1178421"/>
          </a:xfrm>
          <a:prstGeom prst="rect">
            <a:avLst/>
          </a:prstGeom>
          <a:noFill/>
        </p:spPr>
      </p:pic>
      <p:sp>
        <p:nvSpPr>
          <p:cNvPr id="9" name="右箭头 2">
            <a:extLst>
              <a:ext uri="{FF2B5EF4-FFF2-40B4-BE49-F238E27FC236}">
                <a16:creationId xmlns:a16="http://schemas.microsoft.com/office/drawing/2014/main" id="{51179087-FC66-4137-A770-3D8F666BBE7A}"/>
              </a:ext>
            </a:extLst>
          </p:cNvPr>
          <p:cNvSpPr/>
          <p:nvPr/>
        </p:nvSpPr>
        <p:spPr>
          <a:xfrm>
            <a:off x="2652062" y="3627489"/>
            <a:ext cx="1643608" cy="122675"/>
          </a:xfrm>
          <a:prstGeom prst="right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4">
            <a:extLst>
              <a:ext uri="{FF2B5EF4-FFF2-40B4-BE49-F238E27FC236}">
                <a16:creationId xmlns:a16="http://schemas.microsoft.com/office/drawing/2014/main" id="{166C5AEA-6705-4786-867F-A9EB29003D27}"/>
              </a:ext>
            </a:extLst>
          </p:cNvPr>
          <p:cNvSpPr/>
          <p:nvPr/>
        </p:nvSpPr>
        <p:spPr>
          <a:xfrm>
            <a:off x="4874015" y="3628262"/>
            <a:ext cx="1602985" cy="156586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D982CED1-25BE-4254-B735-410795CE8687}"/>
              </a:ext>
            </a:extLst>
          </p:cNvPr>
          <p:cNvSpPr txBox="1"/>
          <p:nvPr/>
        </p:nvSpPr>
        <p:spPr>
          <a:xfrm>
            <a:off x="4242792" y="3352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0CBDC3C8-D2B2-49B4-A13A-874E5DEF4F48}"/>
              </a:ext>
            </a:extLst>
          </p:cNvPr>
          <p:cNvSpPr txBox="1"/>
          <p:nvPr/>
        </p:nvSpPr>
        <p:spPr>
          <a:xfrm>
            <a:off x="4585983" y="3352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DBF9BD7-8532-40C2-8B8A-CEFA4E4AF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378" y="4343400"/>
            <a:ext cx="574189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16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9692543A-5AE3-47ED-BC18-BB25AFB96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Home work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0419" name="内容占位符 2">
            <a:extLst>
              <a:ext uri="{FF2B5EF4-FFF2-40B4-BE49-F238E27FC236}">
                <a16:creationId xmlns:a16="http://schemas.microsoft.com/office/drawing/2014/main" id="{AC7348FF-F9C6-4642-BCFE-348A3079A6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ea typeface="宋体" panose="02010600030101010101" pitchFamily="2" charset="-122"/>
              </a:rPr>
              <a:t>Consider two ciphers, Cipher A and Cipher B, and suppose that Cipher A has a 64-bit key, while Cipher B has a 128-bit key. Alice prefers Cipher A, while Bob wants the additional security provided by a 128-bit key, so he insists on Cipher B. As a compromise, Alice proposes that they use Cipher A, but they encrypt each message twice, using two independent64-bit keys. Assuming that no shortcut attack is available for either cipher, is Alice’s approach sound?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0E9774-AD9A-49CB-9AC2-A2446976C44B}"/>
              </a:ext>
            </a:extLst>
          </p:cNvPr>
          <p:cNvSpPr/>
          <p:nvPr/>
        </p:nvSpPr>
        <p:spPr>
          <a:xfrm>
            <a:off x="2943997" y="5105400"/>
            <a:ext cx="1523994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Cipher 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4AD7519-721C-44D9-BDE6-109B361BC181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0597" y="544830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07FEFA1-415C-4F34-AAE6-E6949A313635}"/>
              </a:ext>
            </a:extLst>
          </p:cNvPr>
          <p:cNvCxnSpPr>
            <a:cxnSpLocks/>
          </p:cNvCxnSpPr>
          <p:nvPr/>
        </p:nvCxnSpPr>
        <p:spPr>
          <a:xfrm>
            <a:off x="4467991" y="54483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688E64D-4E96-4A20-9FF4-8D638DE62460}"/>
              </a:ext>
            </a:extLst>
          </p:cNvPr>
          <p:cNvCxnSpPr/>
          <p:nvPr/>
        </p:nvCxnSpPr>
        <p:spPr>
          <a:xfrm>
            <a:off x="3705997" y="4637400"/>
            <a:ext cx="0" cy="468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00E3593-9F22-418E-B246-F7D4025CDC05}"/>
              </a:ext>
            </a:extLst>
          </p:cNvPr>
          <p:cNvSpPr txBox="1"/>
          <p:nvPr/>
        </p:nvSpPr>
        <p:spPr>
          <a:xfrm>
            <a:off x="762000" y="521746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plaintext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7FAB67-BCD4-4109-A07F-EC8DB398B5EC}"/>
              </a:ext>
            </a:extLst>
          </p:cNvPr>
          <p:cNvSpPr txBox="1"/>
          <p:nvPr/>
        </p:nvSpPr>
        <p:spPr>
          <a:xfrm>
            <a:off x="6880642" y="5124966"/>
            <a:ext cx="1915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ciphertext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D74F974-909D-4A8D-BC1E-E1E2A6A1FCB1}"/>
              </a:ext>
            </a:extLst>
          </p:cNvPr>
          <p:cNvSpPr/>
          <p:nvPr/>
        </p:nvSpPr>
        <p:spPr>
          <a:xfrm>
            <a:off x="4938584" y="5102311"/>
            <a:ext cx="1523994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Cipher 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AD58233-B96C-4EDD-8016-FFE176F59806}"/>
              </a:ext>
            </a:extLst>
          </p:cNvPr>
          <p:cNvCxnSpPr>
            <a:cxnSpLocks/>
          </p:cNvCxnSpPr>
          <p:nvPr/>
        </p:nvCxnSpPr>
        <p:spPr>
          <a:xfrm>
            <a:off x="6462578" y="5445211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D7C4771-3C4F-427F-8C5B-5A899A09122D}"/>
              </a:ext>
            </a:extLst>
          </p:cNvPr>
          <p:cNvCxnSpPr/>
          <p:nvPr/>
        </p:nvCxnSpPr>
        <p:spPr>
          <a:xfrm>
            <a:off x="5700584" y="4634311"/>
            <a:ext cx="0" cy="468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BD30A74-B006-4164-994A-A0972E0A97D1}"/>
              </a:ext>
            </a:extLst>
          </p:cNvPr>
          <p:cNvCxnSpPr>
            <a:cxnSpLocks/>
          </p:cNvCxnSpPr>
          <p:nvPr/>
        </p:nvCxnSpPr>
        <p:spPr>
          <a:xfrm>
            <a:off x="5548181" y="4749376"/>
            <a:ext cx="304800" cy="2378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9EC975B-1EAE-4555-B4EE-3A1E41B1E795}"/>
              </a:ext>
            </a:extLst>
          </p:cNvPr>
          <p:cNvCxnSpPr>
            <a:cxnSpLocks/>
          </p:cNvCxnSpPr>
          <p:nvPr/>
        </p:nvCxnSpPr>
        <p:spPr>
          <a:xfrm>
            <a:off x="3553594" y="4749377"/>
            <a:ext cx="304800" cy="2378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A076CA1-BF5C-4C49-AA7C-682207204698}"/>
                  </a:ext>
                </a:extLst>
              </p:cNvPr>
              <p:cNvSpPr txBox="1"/>
              <p:nvPr/>
            </p:nvSpPr>
            <p:spPr>
              <a:xfrm>
                <a:off x="3553594" y="4262234"/>
                <a:ext cx="3154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A076CA1-BF5C-4C49-AA7C-682207204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94" y="4262234"/>
                <a:ext cx="315471" cy="369332"/>
              </a:xfrm>
              <a:prstGeom prst="rect">
                <a:avLst/>
              </a:prstGeom>
              <a:blipFill>
                <a:blip r:embed="rId3"/>
                <a:stretch>
                  <a:fillRect l="-34615" r="-21154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6E79A2-4F75-404A-B5D6-71EC152AA7E7}"/>
                  </a:ext>
                </a:extLst>
              </p:cNvPr>
              <p:cNvSpPr txBox="1"/>
              <p:nvPr/>
            </p:nvSpPr>
            <p:spPr>
              <a:xfrm>
                <a:off x="5548181" y="4259145"/>
                <a:ext cx="3154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6E79A2-4F75-404A-B5D6-71EC152AA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181" y="4259145"/>
                <a:ext cx="315471" cy="369332"/>
              </a:xfrm>
              <a:prstGeom prst="rect">
                <a:avLst/>
              </a:prstGeom>
              <a:blipFill>
                <a:blip r:embed="rId4"/>
                <a:stretch>
                  <a:fillRect l="-32692" r="-2307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1921FACB-A1B9-44F0-9B63-4B4C50F3ADBD}"/>
              </a:ext>
            </a:extLst>
          </p:cNvPr>
          <p:cNvSpPr txBox="1"/>
          <p:nvPr/>
        </p:nvSpPr>
        <p:spPr>
          <a:xfrm flipH="1">
            <a:off x="3799045" y="4628160"/>
            <a:ext cx="610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64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164E5E0-B6E9-49BA-AF0B-70C422CE3CAD}"/>
              </a:ext>
            </a:extLst>
          </p:cNvPr>
          <p:cNvSpPr txBox="1"/>
          <p:nvPr/>
        </p:nvSpPr>
        <p:spPr>
          <a:xfrm flipH="1">
            <a:off x="5854335" y="4663301"/>
            <a:ext cx="610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2C36793-6D64-4F3C-B0EC-F9438BFEA6B1}"/>
                  </a:ext>
                </a:extLst>
              </p:cNvPr>
              <p:cNvSpPr txBox="1"/>
              <p:nvPr/>
            </p:nvSpPr>
            <p:spPr>
              <a:xfrm>
                <a:off x="762000" y="5791200"/>
                <a:ext cx="7848600" cy="9646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00B050"/>
                    </a:solidFill>
                  </a:rPr>
                  <a:t>Complexity</a:t>
                </a:r>
                <a:r>
                  <a:rPr lang="zh-CN" altLang="en-US" sz="2000" dirty="0">
                    <a:solidFill>
                      <a:srgbClr val="00B050"/>
                    </a:solidFill>
                  </a:rPr>
                  <a:t>：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Time =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00B050"/>
                    </a:solidFill>
                  </a:rPr>
                  <a:t>, memory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3DES: C=E</a:t>
                </a:r>
                <a:r>
                  <a:rPr lang="en-US" altLang="zh-CN" sz="2000" baseline="-25000" dirty="0"/>
                  <a:t>k3</a:t>
                </a:r>
                <a:r>
                  <a:rPr lang="en-US" altLang="zh-CN" sz="2000" dirty="0"/>
                  <a:t>(D</a:t>
                </a:r>
                <a:r>
                  <a:rPr lang="en-US" altLang="zh-CN" sz="2000" baseline="-25000" dirty="0"/>
                  <a:t>k2</a:t>
                </a:r>
                <a:r>
                  <a:rPr lang="en-US" altLang="zh-CN" sz="2000" dirty="0"/>
                  <a:t>(E</a:t>
                </a:r>
                <a:r>
                  <a:rPr lang="en-US" altLang="zh-CN" sz="2000" baseline="-25000" dirty="0"/>
                  <a:t>k1</a:t>
                </a:r>
                <a:r>
                  <a:rPr lang="en-US" altLang="zh-CN" sz="2000" dirty="0"/>
                  <a:t>(P))) (a transition from DES to AES)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2C36793-6D64-4F3C-B0EC-F9438BFEA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791200"/>
                <a:ext cx="7848600" cy="964623"/>
              </a:xfrm>
              <a:prstGeom prst="rect">
                <a:avLst/>
              </a:prstGeom>
              <a:blipFill>
                <a:blip r:embed="rId5"/>
                <a:stretch>
                  <a:fillRect l="-776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95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72BDF-9D51-4ECF-996D-E721C3E6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Complexities for a successful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88759-D185-436E-98EF-0B0F2691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3886200"/>
          </a:xfrm>
        </p:spPr>
        <p:txBody>
          <a:bodyPr/>
          <a:lstStyle/>
          <a:p>
            <a:r>
              <a:rPr lang="en-US" altLang="zh-CN" dirty="0"/>
              <a:t>Data D &lt; 2</a:t>
            </a:r>
            <a:r>
              <a:rPr lang="en-US" altLang="zh-CN" baseline="30000" dirty="0"/>
              <a:t>n </a:t>
            </a:r>
            <a:endParaRPr lang="en-US" altLang="zh-CN" dirty="0"/>
          </a:p>
          <a:p>
            <a:pPr lvl="1"/>
            <a:r>
              <a:rPr lang="en-US" altLang="zh-CN" dirty="0"/>
              <a:t>Sometimes D &gt;= 2</a:t>
            </a:r>
            <a:r>
              <a:rPr lang="en-US" altLang="zh-CN" baseline="30000" dirty="0"/>
              <a:t>n </a:t>
            </a:r>
            <a:r>
              <a:rPr lang="en-US" altLang="zh-CN" dirty="0"/>
              <a:t>is acceptable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</a:p>
          <a:p>
            <a:r>
              <a:rPr lang="en-US" altLang="zh-CN" dirty="0"/>
              <a:t>Time T &lt; 2^</a:t>
            </a:r>
            <a:r>
              <a:rPr lang="en-US" altLang="zh-CN" baseline="30000" dirty="0"/>
              <a:t>k-1</a:t>
            </a:r>
          </a:p>
          <a:p>
            <a:endParaRPr lang="en-US" altLang="zh-CN" dirty="0"/>
          </a:p>
          <a:p>
            <a:r>
              <a:rPr lang="en-US" altLang="zh-CN" dirty="0"/>
              <a:t>Memory M &lt; 2^</a:t>
            </a:r>
            <a:r>
              <a:rPr lang="en-US" altLang="zh-CN" baseline="30000" dirty="0"/>
              <a:t>k</a:t>
            </a:r>
          </a:p>
          <a:p>
            <a:endParaRPr lang="en-US" altLang="zh-CN" dirty="0"/>
          </a:p>
          <a:p>
            <a:endParaRPr lang="en-US" altLang="zh-CN" baseline="30000" dirty="0"/>
          </a:p>
          <a:p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97326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24397"/>
                <a:ext cx="8229600" cy="4857403"/>
              </a:xfrm>
            </p:spPr>
            <p:txBody>
              <a:bodyPr/>
              <a:lstStyle/>
              <a:p>
                <a:r>
                  <a:rPr lang="en-US" altLang="zh-CN" sz="2000" dirty="0"/>
                  <a:t>K1,K2</a:t>
                </a:r>
                <a:r>
                  <a:rPr lang="zh-CN" altLang="en-US" sz="2000" dirty="0"/>
                  <a:t>不能完全独立的情形，即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3-subset </a:t>
                </a:r>
                <a:r>
                  <a:rPr lang="en-US" altLang="zh-CN" sz="2000" dirty="0" err="1">
                    <a:solidFill>
                      <a:srgbClr val="FF0000"/>
                    </a:solidFill>
                  </a:rPr>
                  <a:t>MitM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/>
                  <a:t>猜测</a:t>
                </a:r>
                <a:r>
                  <a:rPr lang="en-US" altLang="zh-CN" sz="2000" dirty="0"/>
                  <a:t>A0,</a:t>
                </a:r>
                <a:r>
                  <a:rPr lang="zh-CN" altLang="en-US" sz="2000" dirty="0"/>
                  <a:t>然后进行简单的中间相遇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MitM</a:t>
                </a:r>
                <a:r>
                  <a:rPr lang="zh-CN" altLang="en-US" sz="2000" dirty="0"/>
                  <a:t>的时间复杂度：</a:t>
                </a:r>
                <a:r>
                  <a:rPr lang="en-US" altLang="zh-CN" sz="2000" dirty="0"/>
                  <a:t>max{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sz="2000" i="1">
                            <a:latin typeface="Cambria Math"/>
                          </a:rPr>
                          <m:t>1|</m:t>
                        </m:r>
                      </m:sup>
                    </m:sSup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000" i="1" dirty="0">
                            <a:latin typeface="Cambria Math"/>
                          </a:rPr>
                          <m:t>|</m:t>
                        </m:r>
                        <m:r>
                          <a:rPr lang="en-US" altLang="zh-CN" sz="2000" b="0" i="1" dirty="0" smtClean="0">
                            <a:latin typeface="Cambria Math"/>
                          </a:rPr>
                          <m:t>𝐴</m:t>
                        </m:r>
                        <m:r>
                          <a:rPr lang="en-US" altLang="zh-CN" sz="2000" i="1" dirty="0">
                            <a:latin typeface="Cambria Math"/>
                          </a:rPr>
                          <m:t>2|</m:t>
                        </m:r>
                      </m:sup>
                    </m:sSup>
                  </m:oMath>
                </a14:m>
                <a:r>
                  <a:rPr lang="en-US" altLang="zh-CN" sz="2000" dirty="0"/>
                  <a:t>}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altLang="zh-CN" sz="2000" b="0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altLang="zh-CN" sz="2000" b="0" i="1" dirty="0" smtClean="0">
                            <a:latin typeface="Cambria Math"/>
                            <a:ea typeface="Cambria Math"/>
                          </a:rPr>
                          <m:t>0|</m:t>
                        </m:r>
                      </m:sup>
                    </m:sSup>
                  </m:oMath>
                </a14:m>
                <a:r>
                  <a:rPr lang="en-US" altLang="zh-CN" sz="2000" dirty="0"/>
                  <a:t>, </a:t>
                </a:r>
                <a:r>
                  <a:rPr lang="zh-CN" altLang="en-US" sz="2000" dirty="0"/>
                  <a:t>存储复杂度：</a:t>
                </a:r>
                <a:r>
                  <a:rPr lang="en-US" altLang="zh-CN" sz="2000" dirty="0"/>
                  <a:t> min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sz="2000" i="1">
                            <a:latin typeface="Cambria Math"/>
                          </a:rPr>
                          <m:t>1|</m:t>
                        </m:r>
                      </m:sup>
                    </m:sSup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000" i="1" dirty="0">
                            <a:latin typeface="Cambria Math"/>
                          </a:rPr>
                          <m:t>|</m:t>
                        </m:r>
                        <m:r>
                          <a:rPr lang="en-US" altLang="zh-CN" sz="2000" b="0" i="1" dirty="0" smtClean="0">
                            <a:latin typeface="Cambria Math"/>
                          </a:rPr>
                          <m:t>𝐴</m:t>
                        </m:r>
                        <m:r>
                          <a:rPr lang="en-US" altLang="zh-CN" sz="2000" i="1" dirty="0">
                            <a:latin typeface="Cambria Math"/>
                          </a:rPr>
                          <m:t>2|</m:t>
                        </m:r>
                      </m:sup>
                    </m:sSup>
                  </m:oMath>
                </a14:m>
                <a:r>
                  <a:rPr lang="en-US" altLang="zh-CN" sz="2000" dirty="0"/>
                  <a:t>},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筛选出的密钥量：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/>
                              </a:rPr>
                              <m:t>K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000" i="1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/>
                              </a:rPr>
                              <m:t>K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𝐾</m:t>
                            </m:r>
                          </m:e>
                        </m:d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sz="2000" dirty="0"/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24397"/>
                <a:ext cx="8229600" cy="4857403"/>
              </a:xfrm>
              <a:blipFill>
                <a:blip r:embed="rId3"/>
                <a:stretch>
                  <a:fillRect l="-222" t="-1129" b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0" y="2356445"/>
            <a:ext cx="6753001" cy="2167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F0F49AB-B4E9-4F58-A87B-A49E55045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MitM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66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sz="2000" dirty="0"/>
              <a:t>部分匹配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FF0000"/>
                </a:solidFill>
              </a:rPr>
              <a:t>partial matching</a:t>
            </a:r>
            <a:r>
              <a:rPr lang="en-US" altLang="zh-CN" sz="2000" dirty="0"/>
              <a:t>),</a:t>
            </a:r>
            <a:r>
              <a:rPr lang="zh-CN" altLang="en-US" sz="2000" dirty="0"/>
              <a:t>则需要多一点的明密文对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Splice-and-cut</a:t>
            </a:r>
            <a:r>
              <a:rPr lang="en-US" altLang="zh-CN" sz="2000" dirty="0"/>
              <a:t>, </a:t>
            </a:r>
            <a:r>
              <a:rPr lang="zh-CN" altLang="en-US" sz="2000" dirty="0"/>
              <a:t>已知明文攻击变成选择明文</a:t>
            </a:r>
            <a:r>
              <a:rPr lang="en-US" altLang="zh-CN" sz="2000" dirty="0"/>
              <a:t>/</a:t>
            </a:r>
            <a:r>
              <a:rPr lang="zh-CN" altLang="en-US" sz="2000" dirty="0"/>
              <a:t>密文攻击</a:t>
            </a:r>
            <a:endParaRPr lang="en-US" altLang="zh-CN" sz="2000" dirty="0"/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/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770" y="1985965"/>
            <a:ext cx="5688632" cy="197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648200"/>
            <a:ext cx="5476813" cy="219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18F84F6-7DC4-4AA4-8A1F-35B375B3A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MitM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5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8574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前面的</a:t>
            </a:r>
            <a:r>
              <a:rPr lang="en-US" altLang="zh-CN" sz="2400" dirty="0" err="1"/>
              <a:t>MitM</a:t>
            </a:r>
            <a:r>
              <a:rPr lang="zh-CN" altLang="en-US" sz="2400" dirty="0"/>
              <a:t>攻击依赖简单的密钥扩展算法，密钥扩展简单，则划分独立密钥比特集可行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例如对</a:t>
            </a:r>
            <a:r>
              <a:rPr lang="en-US" altLang="zh-CN" sz="1800" dirty="0"/>
              <a:t>KTANTAN</a:t>
            </a:r>
            <a:r>
              <a:rPr lang="zh-CN" altLang="en-US" sz="1800" dirty="0"/>
              <a:t>，</a:t>
            </a:r>
            <a:r>
              <a:rPr lang="en-US" altLang="zh-CN" sz="1800" dirty="0"/>
              <a:t> GOST , LED </a:t>
            </a:r>
            <a:r>
              <a:rPr lang="zh-CN" altLang="en-US" sz="1800" dirty="0"/>
              <a:t>的</a:t>
            </a:r>
            <a:r>
              <a:rPr lang="en-US" altLang="zh-CN" sz="1800" dirty="0" err="1"/>
              <a:t>MitM</a:t>
            </a:r>
            <a:r>
              <a:rPr lang="zh-CN" altLang="en-US" sz="1800" dirty="0"/>
              <a:t>攻击</a:t>
            </a:r>
            <a:endParaRPr lang="en-US" altLang="zh-CN" sz="1800" dirty="0"/>
          </a:p>
          <a:p>
            <a:pPr marL="342900" lvl="1" indent="-342900"/>
            <a:endParaRPr lang="en-US" altLang="zh-CN" sz="2400" dirty="0">
              <a:cs typeface="+mn-cs"/>
            </a:endParaRPr>
          </a:p>
          <a:p>
            <a:r>
              <a:rPr lang="zh-CN" altLang="en-US" sz="2400" dirty="0"/>
              <a:t>对于密钥扩展复杂的密码，</a:t>
            </a:r>
            <a:r>
              <a:rPr lang="en-US" altLang="zh-CN" sz="2400" dirty="0" err="1"/>
              <a:t>MitM</a:t>
            </a:r>
            <a:r>
              <a:rPr lang="zh-CN" altLang="en-US" sz="2400" dirty="0"/>
              <a:t>攻击难以操作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/>
              <a:t>很自然的考虑：</a:t>
            </a:r>
            <a:endParaRPr lang="en-US" altLang="zh-CN" sz="2400" b="1" dirty="0"/>
          </a:p>
          <a:p>
            <a:endParaRPr lang="en-US" altLang="zh-CN" sz="2400" dirty="0"/>
          </a:p>
          <a:p>
            <a:r>
              <a:rPr lang="zh-CN" altLang="en-US" sz="2400" dirty="0"/>
              <a:t>对于密钥扩展复杂的密码，如何进行</a:t>
            </a:r>
            <a:r>
              <a:rPr lang="en-US" altLang="zh-CN" sz="2400" dirty="0" err="1"/>
              <a:t>MitM</a:t>
            </a:r>
            <a:r>
              <a:rPr lang="zh-CN" altLang="en-US" sz="2400" dirty="0"/>
              <a:t>攻击？</a:t>
            </a:r>
            <a:endParaRPr lang="en-US" altLang="zh-CN" sz="2400" dirty="0"/>
          </a:p>
          <a:p>
            <a:r>
              <a:rPr lang="zh-CN" altLang="en-US" sz="2400" dirty="0"/>
              <a:t>这类密码抗</a:t>
            </a:r>
            <a:r>
              <a:rPr lang="en-US" altLang="zh-CN" sz="2400" dirty="0" err="1"/>
              <a:t>MitM</a:t>
            </a:r>
            <a:r>
              <a:rPr lang="zh-CN" altLang="en-US" sz="2400" dirty="0"/>
              <a:t>攻击的安全性如何？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02B928-4A5D-40B9-BF2D-7636C6BA7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Limitation</a:t>
            </a:r>
          </a:p>
        </p:txBody>
      </p:sp>
    </p:spTree>
    <p:extLst>
      <p:ext uri="{BB962C8B-B14F-4D97-AF65-F5344CB8AC3E}">
        <p14:creationId xmlns:p14="http://schemas.microsoft.com/office/powerpoint/2010/main" val="350060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60648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2"/>
                </a:solidFill>
                <a:latin typeface="+mj-lt"/>
                <a:ea typeface="宋体" panose="02010600030101010101" pitchFamily="2" charset="-122"/>
                <a:cs typeface="+mj-cs"/>
              </a:rPr>
              <a:t>All </a:t>
            </a:r>
            <a:r>
              <a:rPr lang="en-US" altLang="zh-CN" sz="4000" dirty="0" err="1">
                <a:solidFill>
                  <a:schemeClr val="accent2"/>
                </a:solidFill>
                <a:latin typeface="+mj-lt"/>
                <a:ea typeface="宋体" panose="02010600030101010101" pitchFamily="2" charset="-122"/>
                <a:cs typeface="+mj-cs"/>
              </a:rPr>
              <a:t>SubKeys</a:t>
            </a:r>
            <a:r>
              <a:rPr lang="en-US" altLang="zh-CN" sz="4000" dirty="0">
                <a:solidFill>
                  <a:schemeClr val="accent2"/>
                </a:solidFill>
                <a:latin typeface="+mj-lt"/>
                <a:ea typeface="宋体" panose="02010600030101010101" pitchFamily="2" charset="-122"/>
                <a:cs typeface="+mj-cs"/>
              </a:rPr>
              <a:t> Recovery(ASR) Attack</a:t>
            </a:r>
            <a:endParaRPr lang="zh-CN" altLang="en-US" sz="4000" dirty="0">
              <a:solidFill>
                <a:schemeClr val="accent2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5122" name="Picture 2" descr="C:\Users\Lynn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54575"/>
            <a:ext cx="56197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224136"/>
          </a:xfrm>
        </p:spPr>
        <p:txBody>
          <a:bodyPr/>
          <a:lstStyle/>
          <a:p>
            <a:r>
              <a:rPr lang="zh-CN" altLang="en-US" sz="1800" dirty="0"/>
              <a:t>扩展</a:t>
            </a:r>
            <a:r>
              <a:rPr lang="en-US" altLang="zh-CN" sz="1800" dirty="0" err="1"/>
              <a:t>MitM</a:t>
            </a:r>
            <a:r>
              <a:rPr lang="en-US" altLang="zh-CN" sz="1800" dirty="0"/>
              <a:t>,</a:t>
            </a:r>
            <a:r>
              <a:rPr lang="zh-CN" altLang="en-US" sz="1800" dirty="0"/>
              <a:t>使其应用于更多密码的分析</a:t>
            </a:r>
            <a:endParaRPr lang="en-US" altLang="zh-CN" sz="1800" dirty="0"/>
          </a:p>
          <a:p>
            <a:r>
              <a:rPr lang="zh-CN" altLang="en-US" sz="1800" dirty="0"/>
              <a:t>恢复</a:t>
            </a:r>
            <a:r>
              <a:rPr lang="en-US" altLang="zh-CN" sz="1800" dirty="0"/>
              <a:t>master key =&gt; </a:t>
            </a:r>
            <a:r>
              <a:rPr lang="zh-CN" altLang="en-US" sz="1800" dirty="0"/>
              <a:t>所有子密钥</a:t>
            </a:r>
            <a:endParaRPr lang="en-US" altLang="zh-CN" sz="1800" dirty="0"/>
          </a:p>
          <a:p>
            <a:r>
              <a:rPr lang="zh-CN" altLang="en-US" sz="1800" dirty="0"/>
              <a:t>避开密钥扩展算法是否复杂的问题</a:t>
            </a:r>
            <a:endParaRPr lang="en-US" altLang="zh-CN" sz="1800" dirty="0"/>
          </a:p>
          <a:p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/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38610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Master 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04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脚占位符 3">
            <a:extLst>
              <a:ext uri="{FF2B5EF4-FFF2-40B4-BE49-F238E27FC236}">
                <a16:creationId xmlns:a16="http://schemas.microsoft.com/office/drawing/2014/main" id="{CFBEE6D7-5714-4323-A70C-681EF5BBB5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Block Ciphers                                                                                                                    </a:t>
            </a:r>
            <a:fld id="{63BE21BF-57DA-406F-8F84-809BB24F7E2D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7283DA4-57F3-49D3-81B1-AA093C128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0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Block Ciphers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569" y="260648"/>
            <a:ext cx="8859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2"/>
                </a:solidFill>
                <a:latin typeface="+mj-lt"/>
                <a:ea typeface="宋体" panose="02010600030101010101" pitchFamily="2" charset="-122"/>
                <a:cs typeface="+mj-cs"/>
              </a:rPr>
              <a:t>All </a:t>
            </a:r>
            <a:r>
              <a:rPr lang="en-US" altLang="zh-CN" sz="4000" dirty="0" err="1">
                <a:solidFill>
                  <a:schemeClr val="accent2"/>
                </a:solidFill>
                <a:latin typeface="+mj-lt"/>
                <a:ea typeface="宋体" panose="02010600030101010101" pitchFamily="2" charset="-122"/>
                <a:cs typeface="+mj-cs"/>
              </a:rPr>
              <a:t>SubKeys</a:t>
            </a:r>
            <a:r>
              <a:rPr lang="en-US" altLang="zh-CN" sz="4000" dirty="0">
                <a:solidFill>
                  <a:schemeClr val="accent2"/>
                </a:solidFill>
                <a:latin typeface="+mj-lt"/>
                <a:ea typeface="宋体" panose="02010600030101010101" pitchFamily="2" charset="-122"/>
                <a:cs typeface="+mj-cs"/>
              </a:rPr>
              <a:t> Recovery(ASR) Attack</a:t>
            </a:r>
            <a:endParaRPr lang="zh-CN" altLang="en-US" sz="4000" dirty="0">
              <a:solidFill>
                <a:schemeClr val="accent2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4099" name="Picture 3" descr="C:\Users\Lynn\Desktop\捕获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4357"/>
            <a:ext cx="4054696" cy="511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47664" y="5805264"/>
                <a:ext cx="720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805264"/>
                <a:ext cx="720080" cy="461665"/>
              </a:xfrm>
              <a:prstGeom prst="rect">
                <a:avLst/>
              </a:prstGeom>
              <a:blipFill>
                <a:blip r:embed="rId4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6569" y="6381328"/>
                <a:ext cx="1736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</a:rPr>
                      <m:t>𝑙</m:t>
                    </m:r>
                    <m:r>
                      <a:rPr lang="en-US" altLang="zh-CN" sz="1600" b="0" i="1" smtClean="0">
                        <a:latin typeface="Cambria Math"/>
                      </a:rPr>
                      <m:t> </m:t>
                    </m:r>
                    <m:r>
                      <a:rPr lang="zh-CN" altLang="en-US" sz="1600" b="0" i="1" smtClean="0">
                        <a:latin typeface="Cambria Math"/>
                      </a:rPr>
                      <m:t>为</m:t>
                    </m:r>
                  </m:oMath>
                </a14:m>
                <a:r>
                  <a:rPr lang="zh-CN" altLang="en-US" sz="1600" dirty="0"/>
                  <a:t>轮密钥的长度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69" y="6381328"/>
                <a:ext cx="1736501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7273" r="-352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211960" y="1268760"/>
                <a:ext cx="4680520" cy="485740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800" dirty="0"/>
                  <a:t>匹配状态</a:t>
                </a:r>
                <a:r>
                  <a:rPr lang="en-US" altLang="zh-CN" sz="1800" dirty="0"/>
                  <a:t>S</a:t>
                </a:r>
                <a:r>
                  <a:rPr lang="zh-CN" altLang="en-US" sz="1800" dirty="0"/>
                  <a:t>若为</a:t>
                </a:r>
                <a:r>
                  <a:rPr lang="en-US" altLang="zh-CN" sz="1800" dirty="0"/>
                  <a:t>s</a:t>
                </a:r>
                <a:r>
                  <a:rPr lang="zh-CN" altLang="en-US" sz="1800" dirty="0"/>
                  <a:t>比特，则</a:t>
                </a:r>
                <a:r>
                  <a:rPr lang="en-US" altLang="zh-CN" sz="1800" dirty="0"/>
                  <a:t>1</a:t>
                </a:r>
                <a:r>
                  <a:rPr lang="zh-CN" altLang="en-US" sz="1800" dirty="0"/>
                  <a:t>个明密文对可将密钥空间大小约减为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zh-CN" sz="18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/>
                            <a:ea typeface="Cambria Math"/>
                          </a:rPr>
                          <m:t>l</m:t>
                        </m:r>
                        <m:r>
                          <a:rPr lang="en-US" altLang="zh-CN" sz="1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/>
                            <a:ea typeface="Cambria Math"/>
                          </a:rPr>
                          <m:t>s</m:t>
                        </m:r>
                      </m:sup>
                    </m:sSup>
                  </m:oMath>
                </a14:m>
                <a:r>
                  <a:rPr lang="en-US" altLang="zh-CN" sz="1800" dirty="0"/>
                  <a:t>,</a:t>
                </a:r>
                <a:r>
                  <a:rPr lang="zh-CN" altLang="en-US" sz="1800" dirty="0"/>
                  <a:t>用</a:t>
                </a:r>
                <a:r>
                  <a:rPr lang="en-US" altLang="zh-CN" sz="1800" dirty="0"/>
                  <a:t>N</a:t>
                </a:r>
                <a:r>
                  <a:rPr lang="zh-CN" altLang="en-US" sz="1800" dirty="0"/>
                  <a:t>个明密文对平行操作，则可约减为：</a:t>
                </a:r>
                <a:endParaRPr lang="en-US" altLang="zh-CN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8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zh-CN" sz="1800" i="1">
                              <a:latin typeface="Cambria Math"/>
                              <a:ea typeface="Cambria Math"/>
                            </a:rPr>
                            <m:t>l</m:t>
                          </m:r>
                          <m:r>
                            <a:rPr lang="en-US" altLang="zh-CN" sz="18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altLang="zh-CN" sz="18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zh-CN" sz="1800" i="1">
                              <a:latin typeface="Cambria Math"/>
                              <a:ea typeface="Cambria Math"/>
                            </a:rPr>
                            <m:t>s</m:t>
                          </m:r>
                        </m:sup>
                      </m:sSup>
                    </m:oMath>
                  </m:oMathPara>
                </a14:m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/>
                  <a:t>时间复杂度：</a:t>
                </a:r>
                <a:endParaRPr lang="en-US" altLang="zh-CN" sz="1800" dirty="0"/>
              </a:p>
              <a:p>
                <a:pPr marL="0" indent="0" algn="ctr">
                  <a:buNone/>
                </a:pPr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存储复杂度：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800" dirty="0"/>
                  <a:t>数据复杂度：</a:t>
                </a:r>
              </a:p>
              <a:p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1960" y="1268760"/>
                <a:ext cx="4680520" cy="4857403"/>
              </a:xfrm>
              <a:blipFill>
                <a:blip r:embed="rId6"/>
                <a:stretch>
                  <a:fillRect l="-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49929"/>
            <a:ext cx="374441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929382"/>
            <a:ext cx="2529235" cy="29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64088" y="5867980"/>
                <a:ext cx="35520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/>
                        </a:rPr>
                        <m:t>ax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/>
                        </a:rPr>
                        <m:t>N</m:t>
                      </m:r>
                      <m:r>
                        <a:rPr lang="en-US" altLang="zh-CN" i="1">
                          <a:latin typeface="Cambria Math"/>
                        </a:rPr>
                        <m:t>,(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/>
                        </a:rPr>
                        <m:t>𝑙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/>
                          <a:ea typeface="Cambria Math"/>
                        </a:rPr>
                        <m:t>s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)/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867980"/>
                <a:ext cx="3552063" cy="461665"/>
              </a:xfrm>
              <a:prstGeom prst="rect">
                <a:avLst/>
              </a:prstGeom>
              <a:blipFill>
                <a:blip r:embed="rId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大括号 8"/>
          <p:cNvSpPr/>
          <p:nvPr/>
        </p:nvSpPr>
        <p:spPr>
          <a:xfrm rot="16200000">
            <a:off x="6318194" y="3158971"/>
            <a:ext cx="216024" cy="1620180"/>
          </a:xfrm>
          <a:prstGeom prst="leftBrace">
            <a:avLst>
              <a:gd name="adj1" fmla="val 34497"/>
              <a:gd name="adj2" fmla="val 5070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 rot="16200000">
            <a:off x="8073389" y="3510009"/>
            <a:ext cx="108011" cy="810090"/>
          </a:xfrm>
          <a:prstGeom prst="leftBrace">
            <a:avLst>
              <a:gd name="adj1" fmla="val 34497"/>
              <a:gd name="adj2" fmla="val 5070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45618" y="4077073"/>
            <a:ext cx="156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/>
              <a:t>MitM</a:t>
            </a:r>
            <a:r>
              <a:rPr lang="en-US" altLang="zh-CN" sz="1800" dirty="0"/>
              <a:t> stage</a:t>
            </a:r>
            <a:endParaRPr lang="zh-CN" alt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7470322" y="4077072"/>
            <a:ext cx="1566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Key testing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245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5" grpId="0" animBg="1"/>
      <p:bldP spid="10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236296" cy="2179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7056" y="381301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2"/>
                </a:solidFill>
                <a:latin typeface="+mj-lt"/>
                <a:ea typeface="宋体" panose="02010600030101010101" pitchFamily="2" charset="-122"/>
                <a:cs typeface="+mj-cs"/>
              </a:rPr>
              <a:t>Feistel Scheme</a:t>
            </a:r>
            <a:endParaRPr lang="zh-CN" altLang="en-US" sz="4000" dirty="0">
              <a:solidFill>
                <a:schemeClr val="accent2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60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err="1"/>
              <a:t>Feistel</a:t>
            </a:r>
            <a:r>
              <a:rPr lang="en-US" altLang="zh-CN" sz="2000" dirty="0"/>
              <a:t> </a:t>
            </a:r>
            <a:r>
              <a:rPr lang="zh-CN" altLang="en-US" sz="2000" dirty="0"/>
              <a:t>密码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考虑的轮函数结构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Feistel-1[2n]</a:t>
            </a:r>
            <a:r>
              <a:rPr lang="zh-CN" altLang="en-US" sz="2000" dirty="0"/>
              <a:t>表示密钥长度是分组长度的</a:t>
            </a:r>
            <a:r>
              <a:rPr lang="en-US" altLang="zh-CN" sz="2000" dirty="0"/>
              <a:t>2</a:t>
            </a:r>
            <a:r>
              <a:rPr lang="zh-CN" altLang="en-US" sz="2000" dirty="0"/>
              <a:t>倍</a:t>
            </a:r>
            <a:endParaRPr lang="en-US" altLang="zh-CN" sz="2000" dirty="0"/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/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293096"/>
            <a:ext cx="4795130" cy="139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215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5576" y="260648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2"/>
                </a:solidFill>
                <a:latin typeface="+mj-lt"/>
                <a:ea typeface="宋体" panose="02010600030101010101" pitchFamily="2" charset="-122"/>
                <a:cs typeface="+mj-cs"/>
              </a:rPr>
              <a:t>Simple attack on Feistel-1</a:t>
            </a:r>
            <a:endParaRPr lang="zh-CN" altLang="en-US" sz="4000" dirty="0">
              <a:solidFill>
                <a:schemeClr val="accent2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60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Feistel-1[n]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Feistel-1[2n],</a:t>
            </a:r>
            <a:r>
              <a:rPr lang="zh-CN" altLang="en-US" sz="2000" dirty="0"/>
              <a:t>密钥长度更长了，允许在</a:t>
            </a:r>
            <a:r>
              <a:rPr lang="en-US" altLang="zh-CN" sz="2000" dirty="0"/>
              <a:t>Feistel-1[n]</a:t>
            </a:r>
            <a:r>
              <a:rPr lang="zh-CN" altLang="en-US" sz="2000" dirty="0"/>
              <a:t>的基础上前后各加</a:t>
            </a:r>
            <a:r>
              <a:rPr lang="en-US" altLang="zh-CN" sz="2000" dirty="0"/>
              <a:t>2</a:t>
            </a:r>
            <a:r>
              <a:rPr lang="zh-CN" altLang="en-US" sz="2000" dirty="0"/>
              <a:t>轮，可攻击</a:t>
            </a:r>
            <a:r>
              <a:rPr lang="en-US" altLang="zh-CN" sz="2000" dirty="0"/>
              <a:t>7</a:t>
            </a:r>
            <a:r>
              <a:rPr lang="zh-CN" altLang="en-US" sz="2000" dirty="0"/>
              <a:t>轮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/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71" name="组合 7170"/>
          <p:cNvGrpSpPr/>
          <p:nvPr/>
        </p:nvGrpSpPr>
        <p:grpSpPr>
          <a:xfrm>
            <a:off x="2555776" y="1662311"/>
            <a:ext cx="3686175" cy="1190625"/>
            <a:chOff x="2555776" y="1988840"/>
            <a:chExt cx="3686175" cy="119062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1988840"/>
              <a:ext cx="3686175" cy="1190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" name="直接连接符 2"/>
            <p:cNvCxnSpPr/>
            <p:nvPr/>
          </p:nvCxnSpPr>
          <p:spPr>
            <a:xfrm>
              <a:off x="2987824" y="3068960"/>
              <a:ext cx="504056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2684952" y="2368128"/>
              <a:ext cx="432048" cy="4320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491880" y="2132856"/>
              <a:ext cx="0" cy="9361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987824" y="2132856"/>
              <a:ext cx="72008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682768" y="2116100"/>
              <a:ext cx="572624" cy="9361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4255392" y="3052204"/>
              <a:ext cx="460624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5292080" y="2348880"/>
              <a:ext cx="432048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5940152" y="3052204"/>
              <a:ext cx="30179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945120" y="2132856"/>
              <a:ext cx="0" cy="9361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508104" y="2132856"/>
              <a:ext cx="7200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4716016" y="3052204"/>
              <a:ext cx="216024" cy="41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4932040" y="2116100"/>
              <a:ext cx="576064" cy="9361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69" y="4211960"/>
            <a:ext cx="6527397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653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5576" y="260648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2"/>
                </a:solidFill>
                <a:latin typeface="+mj-lt"/>
                <a:ea typeface="宋体" panose="02010600030101010101" pitchFamily="2" charset="-122"/>
                <a:cs typeface="+mj-cs"/>
              </a:rPr>
              <a:t>Improved attack on Feistel-1</a:t>
            </a:r>
            <a:endParaRPr lang="zh-CN" altLang="en-US" sz="4000" dirty="0">
              <a:solidFill>
                <a:schemeClr val="accent2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60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Improved attack on feistel-1[n]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固定</a:t>
            </a:r>
            <a:r>
              <a:rPr lang="en-US" altLang="zh-CN" sz="2000" i="1" dirty="0"/>
              <a:t>L</a:t>
            </a:r>
            <a:r>
              <a:rPr lang="en-US" altLang="zh-CN" sz="2000" i="1" baseline="-25000" dirty="0"/>
              <a:t>1</a:t>
            </a:r>
            <a:r>
              <a:rPr lang="zh-CN" altLang="en-US" sz="2000" dirty="0"/>
              <a:t>为某一个常数，</a:t>
            </a:r>
            <a:r>
              <a:rPr lang="en-US" altLang="zh-CN" sz="2000" i="1" dirty="0"/>
              <a:t>L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=CON</a:t>
            </a:r>
            <a:r>
              <a:rPr lang="en-US" altLang="zh-CN" sz="2000" dirty="0"/>
              <a:t>, </a:t>
            </a:r>
            <a:r>
              <a:rPr lang="zh-CN" altLang="en-US" sz="2000" dirty="0"/>
              <a:t>则                                   </a:t>
            </a:r>
            <a:r>
              <a:rPr lang="en-US" altLang="zh-CN" sz="2000" dirty="0"/>
              <a:t>,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利用</a:t>
            </a:r>
            <a:r>
              <a:rPr lang="en-US" altLang="zh-CN" sz="2000" dirty="0"/>
              <a:t>splice-and-cut</a:t>
            </a:r>
            <a:r>
              <a:rPr lang="zh-CN" altLang="en-US" sz="2000" dirty="0"/>
              <a:t>的技巧，可以增加一轮，即</a:t>
            </a:r>
            <a:r>
              <a:rPr lang="en-US" altLang="zh-CN" sz="2000" dirty="0"/>
              <a:t>4</a:t>
            </a:r>
            <a:r>
              <a:rPr lang="zh-CN" altLang="en-US" sz="2000" dirty="0"/>
              <a:t>轮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前后各加</a:t>
            </a:r>
            <a:r>
              <a:rPr lang="en-US" altLang="zh-CN" sz="2000" dirty="0"/>
              <a:t>2</a:t>
            </a:r>
            <a:r>
              <a:rPr lang="zh-CN" altLang="en-US" sz="2000" dirty="0"/>
              <a:t>轮，可攻击</a:t>
            </a:r>
            <a:r>
              <a:rPr lang="en-US" altLang="zh-CN" sz="2000" dirty="0"/>
              <a:t>8</a:t>
            </a:r>
            <a:r>
              <a:rPr lang="zh-CN" altLang="en-US" sz="2000" dirty="0"/>
              <a:t>轮的</a:t>
            </a:r>
            <a:r>
              <a:rPr lang="en-US" altLang="zh-CN" sz="2000" dirty="0"/>
              <a:t>Feistel-1[2n]  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en-US" altLang="zh-CN" sz="2000" baseline="30000" dirty="0"/>
              <a:t>n/4 </a:t>
            </a:r>
            <a:r>
              <a:rPr lang="zh-CN" altLang="en-US" sz="2000" dirty="0"/>
              <a:t>的数据复杂度</a:t>
            </a:r>
            <a:r>
              <a:rPr lang="en-US" altLang="zh-CN" sz="2000" dirty="0"/>
              <a:t>                         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/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Picture 4" descr="C:\Users\Lynn\Desktop\捕获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67583"/>
            <a:ext cx="4151785" cy="121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313238"/>
            <a:ext cx="2157289" cy="262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82661"/>
            <a:ext cx="1512168" cy="29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椭圆 43"/>
          <p:cNvSpPr/>
          <p:nvPr/>
        </p:nvSpPr>
        <p:spPr>
          <a:xfrm>
            <a:off x="3779912" y="1844824"/>
            <a:ext cx="432048" cy="43204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716016" y="1999631"/>
            <a:ext cx="432048" cy="43204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131840" y="184482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588224" y="1767420"/>
            <a:ext cx="505532" cy="79748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6579840" y="1779371"/>
            <a:ext cx="512440" cy="78553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092280" y="1791545"/>
            <a:ext cx="65253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091864" y="2564904"/>
            <a:ext cx="65253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7380312" y="1791545"/>
            <a:ext cx="0" cy="773359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或者 27"/>
          <p:cNvSpPr/>
          <p:nvPr/>
        </p:nvSpPr>
        <p:spPr>
          <a:xfrm>
            <a:off x="7308304" y="1727448"/>
            <a:ext cx="117376" cy="117376"/>
          </a:xfrm>
          <a:prstGeom prst="flowChar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272300" y="2060848"/>
            <a:ext cx="252028" cy="2520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68" name="TextBox 7167"/>
          <p:cNvSpPr txBox="1"/>
          <p:nvPr/>
        </p:nvSpPr>
        <p:spPr>
          <a:xfrm>
            <a:off x="7164288" y="19888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Bell MT" pitchFamily="18" charset="0"/>
              </a:rPr>
              <a:t>F</a:t>
            </a:r>
            <a:r>
              <a:rPr lang="en-US" altLang="zh-CN" i="1" baseline="-25000" dirty="0">
                <a:latin typeface="Bell MT" pitchFamily="18" charset="0"/>
              </a:rPr>
              <a:t>4</a:t>
            </a:r>
            <a:endParaRPr lang="zh-CN" altLang="en-US" i="1" baseline="-25000" dirty="0">
              <a:latin typeface="Bell MT" pitchFamily="18" charset="0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7091864" y="2204865"/>
            <a:ext cx="172468" cy="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0" name="TextBox 7179"/>
          <p:cNvSpPr txBox="1"/>
          <p:nvPr/>
        </p:nvSpPr>
        <p:spPr>
          <a:xfrm>
            <a:off x="6804248" y="205155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Andalus" pitchFamily="18" charset="-78"/>
                <a:cs typeface="Andalus" pitchFamily="18" charset="-78"/>
              </a:rPr>
              <a:t>K</a:t>
            </a:r>
            <a:r>
              <a:rPr lang="en-US" altLang="zh-CN" i="1" baseline="-25000" dirty="0">
                <a:latin typeface="Andalus" pitchFamily="18" charset="-78"/>
                <a:cs typeface="Andalus" pitchFamily="18" charset="-78"/>
              </a:rPr>
              <a:t>4</a:t>
            </a:r>
            <a:endParaRPr lang="zh-CN" altLang="en-US" i="1" baseline="-250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6876256" y="1988840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89" y="4757395"/>
            <a:ext cx="5731541" cy="271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对话气泡: 椭圆形 1">
                <a:extLst>
                  <a:ext uri="{FF2B5EF4-FFF2-40B4-BE49-F238E27FC236}">
                    <a16:creationId xmlns:a16="http://schemas.microsoft.com/office/drawing/2014/main" id="{31939470-4401-4CCB-8237-F6812230D7DA}"/>
                  </a:ext>
                </a:extLst>
              </p:cNvPr>
              <p:cNvSpPr/>
              <p:nvPr/>
            </p:nvSpPr>
            <p:spPr>
              <a:xfrm>
                <a:off x="6934200" y="3722030"/>
                <a:ext cx="1981200" cy="1017509"/>
              </a:xfrm>
              <a:prstGeom prst="wedgeEllipseCallout">
                <a:avLst>
                  <a:gd name="adj1" fmla="val -50014"/>
                  <a:gd name="adj2" fmla="val -574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rgbClr val="C00000"/>
                    </a:solidFill>
                  </a:rPr>
                  <a:t>目的变成恢复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对话气泡: 椭圆形 1">
                <a:extLst>
                  <a:ext uri="{FF2B5EF4-FFF2-40B4-BE49-F238E27FC236}">
                    <a16:creationId xmlns:a16="http://schemas.microsoft.com/office/drawing/2014/main" id="{31939470-4401-4CCB-8237-F6812230D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722030"/>
                <a:ext cx="1981200" cy="1017509"/>
              </a:xfrm>
              <a:prstGeom prst="wedgeEllipseCallout">
                <a:avLst>
                  <a:gd name="adj1" fmla="val -50014"/>
                  <a:gd name="adj2" fmla="val -57492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02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5576" y="260648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2"/>
                </a:solidFill>
                <a:latin typeface="+mj-lt"/>
                <a:ea typeface="宋体" panose="02010600030101010101" pitchFamily="2" charset="-122"/>
                <a:cs typeface="+mj-cs"/>
              </a:rPr>
              <a:t>Feistel-2 and Feistel-3</a:t>
            </a:r>
            <a:endParaRPr lang="zh-CN" altLang="en-US" sz="4000" dirty="0">
              <a:solidFill>
                <a:schemeClr val="accent2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idx="1"/>
          </p:nvPr>
        </p:nvSpPr>
        <p:spPr>
          <a:xfrm>
            <a:off x="323528" y="3089920"/>
            <a:ext cx="8229600" cy="249932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利用轮函数的细节，提升攻击效果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endParaRPr lang="zh-CN" altLang="en-US" sz="1800" dirty="0"/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1D9806C1-E528-4B15-AC12-684377645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435" y="1268761"/>
            <a:ext cx="4795130" cy="139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5">
            <a:extLst>
              <a:ext uri="{FF2B5EF4-FFF2-40B4-BE49-F238E27FC236}">
                <a16:creationId xmlns:a16="http://schemas.microsoft.com/office/drawing/2014/main" id="{422346DF-3D2C-4BE7-A990-B681427203A7}"/>
              </a:ext>
            </a:extLst>
          </p:cNvPr>
          <p:cNvSpPr txBox="1">
            <a:spLocks/>
          </p:cNvSpPr>
          <p:nvPr/>
        </p:nvSpPr>
        <p:spPr bwMode="auto">
          <a:xfrm>
            <a:off x="323528" y="3501008"/>
            <a:ext cx="8229600" cy="208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kern="0" dirty="0"/>
              <a:t>可攻击</a:t>
            </a:r>
            <a:r>
              <a:rPr lang="en-US" altLang="zh-CN" sz="1800" kern="0" dirty="0"/>
              <a:t>5</a:t>
            </a:r>
            <a:r>
              <a:rPr lang="zh-CN" altLang="en-US" sz="1800" kern="0" dirty="0"/>
              <a:t>轮的</a:t>
            </a:r>
            <a:r>
              <a:rPr lang="en-US" altLang="zh-CN" sz="1800" kern="0" dirty="0"/>
              <a:t>feistel-2[n]</a:t>
            </a:r>
          </a:p>
          <a:p>
            <a:r>
              <a:rPr lang="zh-CN" altLang="en-US" sz="1800" kern="0" dirty="0"/>
              <a:t>可攻击</a:t>
            </a:r>
            <a:r>
              <a:rPr lang="en-US" altLang="zh-CN" sz="1800" kern="0" dirty="0"/>
              <a:t>9</a:t>
            </a:r>
            <a:r>
              <a:rPr lang="zh-CN" altLang="en-US" sz="1800" kern="0" dirty="0"/>
              <a:t>轮的</a:t>
            </a:r>
            <a:r>
              <a:rPr lang="en-US" altLang="zh-CN" sz="1800" kern="0" dirty="0"/>
              <a:t>feistel-2[2n]</a:t>
            </a:r>
          </a:p>
          <a:p>
            <a:pPr>
              <a:lnSpc>
                <a:spcPct val="150000"/>
              </a:lnSpc>
            </a:pPr>
            <a:r>
              <a:rPr lang="zh-CN" altLang="en-US" sz="1800" kern="0" dirty="0"/>
              <a:t>可攻击</a:t>
            </a:r>
            <a:r>
              <a:rPr lang="en-US" altLang="zh-CN" sz="1800" kern="0" dirty="0"/>
              <a:t>7</a:t>
            </a:r>
            <a:r>
              <a:rPr lang="zh-CN" altLang="en-US" sz="1800" kern="0" dirty="0"/>
              <a:t>轮</a:t>
            </a:r>
            <a:r>
              <a:rPr lang="en-US" altLang="zh-CN" sz="1800" kern="0" dirty="0"/>
              <a:t>Feistel-3[n]</a:t>
            </a:r>
          </a:p>
          <a:p>
            <a:pPr>
              <a:lnSpc>
                <a:spcPct val="150000"/>
              </a:lnSpc>
            </a:pPr>
            <a:r>
              <a:rPr lang="zh-CN" altLang="en-US" sz="1800" kern="0" dirty="0"/>
              <a:t>可攻击</a:t>
            </a:r>
            <a:r>
              <a:rPr lang="en-US" altLang="zh-CN" sz="1800" kern="0" dirty="0"/>
              <a:t>11</a:t>
            </a:r>
            <a:r>
              <a:rPr lang="zh-CN" altLang="en-US" sz="1800" kern="0" dirty="0"/>
              <a:t>轮的</a:t>
            </a:r>
            <a:r>
              <a:rPr lang="en-US" altLang="zh-CN" sz="1800" kern="0" dirty="0"/>
              <a:t>Feilstel-3[2n]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kern="0" dirty="0"/>
              <a:t>更多细节，参考下面的文献</a:t>
            </a:r>
            <a:endParaRPr lang="en-US" altLang="zh-CN" sz="1800" kern="0" dirty="0"/>
          </a:p>
          <a:p>
            <a:endParaRPr lang="en-US" altLang="zh-CN" sz="1800" kern="0" dirty="0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05E799E6-A0D8-4A38-9683-ADB84FF20461}"/>
              </a:ext>
            </a:extLst>
          </p:cNvPr>
          <p:cNvSpPr txBox="1"/>
          <p:nvPr/>
        </p:nvSpPr>
        <p:spPr>
          <a:xfrm>
            <a:off x="381000" y="5781744"/>
            <a:ext cx="763284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972000">
              <a:spcAft>
                <a:spcPts val="600"/>
              </a:spcAft>
            </a:pPr>
            <a:r>
              <a:rPr lang="en-US" altLang="zh-CN" sz="1400" dirty="0">
                <a:latin typeface="Calisto MT" panose="02040603050505030304" pitchFamily="18" charset="0"/>
              </a:rPr>
              <a:t>1. </a:t>
            </a:r>
            <a:r>
              <a:rPr lang="en-US" altLang="zh-CN" sz="1400" dirty="0" err="1">
                <a:latin typeface="Calisto MT" panose="02040603050505030304" pitchFamily="18" charset="0"/>
              </a:rPr>
              <a:t>Isobe</a:t>
            </a:r>
            <a:r>
              <a:rPr lang="en-US" altLang="zh-CN" sz="1400" dirty="0">
                <a:latin typeface="Calisto MT" panose="02040603050505030304" pitchFamily="18" charset="0"/>
              </a:rPr>
              <a:t>, T., </a:t>
            </a:r>
            <a:r>
              <a:rPr lang="en-US" altLang="zh-CN" sz="1400" dirty="0" err="1">
                <a:latin typeface="Calisto MT" panose="02040603050505030304" pitchFamily="18" charset="0"/>
              </a:rPr>
              <a:t>Shibutani</a:t>
            </a:r>
            <a:r>
              <a:rPr lang="en-US" altLang="zh-CN" sz="1400" dirty="0">
                <a:latin typeface="Calisto MT" panose="02040603050505030304" pitchFamily="18" charset="0"/>
              </a:rPr>
              <a:t>, K.: </a:t>
            </a:r>
            <a:r>
              <a:rPr lang="en-US" altLang="zh-CN" sz="1400" b="1" dirty="0">
                <a:latin typeface="Calisto MT" panose="02040603050505030304" pitchFamily="18" charset="0"/>
              </a:rPr>
              <a:t>All </a:t>
            </a:r>
            <a:r>
              <a:rPr lang="en-US" altLang="zh-CN" sz="1400" b="1" dirty="0" err="1">
                <a:latin typeface="Calisto MT" panose="02040603050505030304" pitchFamily="18" charset="0"/>
              </a:rPr>
              <a:t>subkeys</a:t>
            </a:r>
            <a:r>
              <a:rPr lang="en-US" altLang="zh-CN" sz="1400" b="1" dirty="0">
                <a:latin typeface="Calisto MT" panose="02040603050505030304" pitchFamily="18" charset="0"/>
              </a:rPr>
              <a:t> recovery attack on block ciphers: Extending meet-in-the-middle approach</a:t>
            </a:r>
            <a:r>
              <a:rPr lang="en-US" altLang="zh-CN" sz="1400" dirty="0">
                <a:latin typeface="Calisto MT" panose="02040603050505030304" pitchFamily="18" charset="0"/>
              </a:rPr>
              <a:t>. SAC 2012</a:t>
            </a:r>
          </a:p>
          <a:p>
            <a:pPr indent="-972000">
              <a:spcAft>
                <a:spcPts val="600"/>
              </a:spcAft>
            </a:pPr>
            <a:r>
              <a:rPr lang="en-US" altLang="zh-CN" sz="1400" dirty="0">
                <a:latin typeface="Calisto MT" panose="02040603050505030304" pitchFamily="18" charset="0"/>
              </a:rPr>
              <a:t>2.Isobe, T., </a:t>
            </a:r>
            <a:r>
              <a:rPr lang="en-US" altLang="zh-CN" sz="1400" dirty="0" err="1">
                <a:latin typeface="Calisto MT" panose="02040603050505030304" pitchFamily="18" charset="0"/>
              </a:rPr>
              <a:t>Shibutani</a:t>
            </a:r>
            <a:r>
              <a:rPr lang="en-US" altLang="zh-CN" sz="1400" dirty="0">
                <a:latin typeface="Calisto MT" panose="02040603050505030304" pitchFamily="18" charset="0"/>
              </a:rPr>
              <a:t>, K.: </a:t>
            </a:r>
            <a:r>
              <a:rPr lang="en-US" altLang="zh-CN" sz="1400" b="1" dirty="0">
                <a:latin typeface="Calisto MT" panose="02040603050505030304" pitchFamily="18" charset="0"/>
              </a:rPr>
              <a:t>Generic Key Recovery Attack on </a:t>
            </a:r>
            <a:r>
              <a:rPr lang="en-US" altLang="zh-CN" sz="1400" b="1" dirty="0" err="1">
                <a:latin typeface="Calisto MT" panose="02040603050505030304" pitchFamily="18" charset="0"/>
              </a:rPr>
              <a:t>Feistel</a:t>
            </a:r>
            <a:r>
              <a:rPr lang="en-US" altLang="zh-CN" sz="1400" b="1" dirty="0">
                <a:latin typeface="Calisto MT" panose="02040603050505030304" pitchFamily="18" charset="0"/>
              </a:rPr>
              <a:t> Scheme</a:t>
            </a:r>
            <a:r>
              <a:rPr lang="en-US" altLang="zh-CN" sz="1400" dirty="0">
                <a:latin typeface="Calisto MT" panose="02040603050505030304" pitchFamily="18" charset="0"/>
              </a:rPr>
              <a:t>. ASIACRYPT 2013</a:t>
            </a:r>
            <a:endParaRPr lang="zh-CN" altLang="en-US" sz="1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0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760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前向计算和后向计算覆盖的轮数越多越好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前向计算和后向计算用到的子密钥比特数不能超过主密钥的比特数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基于</a:t>
            </a:r>
            <a:r>
              <a:rPr lang="en-US" altLang="zh-CN" sz="2000" dirty="0"/>
              <a:t>Feistel</a:t>
            </a:r>
            <a:r>
              <a:rPr lang="zh-CN" altLang="en-US" sz="2000" dirty="0"/>
              <a:t>结构设计的算法，轮数不能比这里攻击的少，或接近这里攻击的轮数。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  <a:p>
            <a:endParaRPr lang="zh-CN" altLang="en-US" sz="2000" dirty="0"/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A1D3B54F-0834-4AC4-BD7F-AA6A1E5EF743}"/>
              </a:ext>
            </a:extLst>
          </p:cNvPr>
          <p:cNvSpPr txBox="1"/>
          <p:nvPr/>
        </p:nvSpPr>
        <p:spPr>
          <a:xfrm>
            <a:off x="755576" y="260648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2"/>
                </a:solidFill>
                <a:latin typeface="+mj-lt"/>
                <a:ea typeface="宋体" panose="02010600030101010101" pitchFamily="2" charset="-122"/>
                <a:cs typeface="+mj-cs"/>
              </a:rPr>
              <a:t>Lessons Learnt</a:t>
            </a:r>
            <a:endParaRPr lang="zh-CN" altLang="en-US" sz="4000" dirty="0">
              <a:solidFill>
                <a:schemeClr val="accent2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21229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02FA32C0-1E4C-4457-AA2D-B13A91E39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0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Hellman’s TMTO Attack</a:t>
            </a:r>
          </a:p>
        </p:txBody>
      </p:sp>
    </p:spTree>
    <p:extLst>
      <p:ext uri="{BB962C8B-B14F-4D97-AF65-F5344CB8AC3E}">
        <p14:creationId xmlns:p14="http://schemas.microsoft.com/office/powerpoint/2010/main" val="3269952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66B2D463-710C-4A44-88A9-B06931B11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Popcnt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4871C0A3-6509-4A5A-871C-B9CEC25C6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Before we consider Hellman’s attack, consider simpler </a:t>
            </a:r>
            <a:r>
              <a:rPr lang="en-US" altLang="zh-CN" sz="2800" b="1" dirty="0">
                <a:solidFill>
                  <a:schemeClr val="hlink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ea typeface="宋体" panose="02010600030101010101" pitchFamily="2" charset="-122"/>
              </a:rPr>
              <a:t>ime-</a:t>
            </a:r>
            <a:r>
              <a:rPr lang="en-US" altLang="zh-CN" sz="2800" b="1" dirty="0">
                <a:solidFill>
                  <a:schemeClr val="hlink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ea typeface="宋体" panose="02010600030101010101" pitchFamily="2" charset="-122"/>
              </a:rPr>
              <a:t>emory </a:t>
            </a:r>
            <a:r>
              <a:rPr lang="en-US" altLang="zh-CN" sz="2800" b="1" dirty="0">
                <a:solidFill>
                  <a:schemeClr val="hlink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ea typeface="宋体" panose="02010600030101010101" pitchFamily="2" charset="-122"/>
              </a:rPr>
              <a:t>rade-</a:t>
            </a:r>
            <a:r>
              <a:rPr lang="en-US" altLang="zh-CN" sz="2800" b="1" dirty="0">
                <a:solidFill>
                  <a:schemeClr val="hlink"/>
                </a:solidFill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ea typeface="宋体" panose="02010600030101010101" pitchFamily="2" charset="-122"/>
              </a:rPr>
              <a:t>ff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“Population count” or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popcnt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Let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 be a 32-bit integer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Define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popcnt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 =</a:t>
            </a:r>
            <a:r>
              <a:rPr lang="en-US" altLang="zh-CN" sz="2400" dirty="0">
                <a:ea typeface="宋体" panose="02010600030101010101" pitchFamily="2" charset="-122"/>
              </a:rPr>
              <a:t> number of 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’s in binary expansion of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How to compute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popcnt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800" dirty="0">
                <a:ea typeface="宋体" panose="02010600030101010101" pitchFamily="2" charset="-122"/>
              </a:rPr>
              <a:t>efficiently?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842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994153D8-EC46-4DBB-B1C1-57971436F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Simple Popcnt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0DBDEA67-B7F2-4684-974A-163947BF3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96200" cy="4572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zh-CN">
                <a:ea typeface="宋体" panose="02010600030101010101" pitchFamily="2" charset="-122"/>
              </a:rPr>
              <a:t>Most obvious thing to do is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		popcnt(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// assuming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32-bit value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= 0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			for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= 0 to 31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				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+ ((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&gt;&gt;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&amp; 1)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			next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			return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		end popcnt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>
                <a:ea typeface="宋体" panose="02010600030101010101" pitchFamily="2" charset="-122"/>
              </a:rPr>
              <a:t>Is this the most efficient method?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A13DA3A2-9615-4048-B615-5B998BA11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More Efficient Popcnt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9ACBCD3-940C-40C4-B9A1-73E1DBA38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4191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Pre-compute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popcnt</a:t>
            </a:r>
            <a:r>
              <a:rPr lang="en-US" altLang="zh-CN">
                <a:ea typeface="宋体" panose="02010600030101010101" pitchFamily="2" charset="-122"/>
              </a:rPr>
              <a:t> for all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256</a:t>
            </a:r>
            <a:r>
              <a:rPr lang="en-US" altLang="zh-CN">
                <a:ea typeface="宋体" panose="02010600030101010101" pitchFamily="2" charset="-122"/>
              </a:rPr>
              <a:t> bytes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Store pre-computed values in a table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Given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, lookup its bytes in this table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Sum these values to find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popcnt(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Note that pre-computation is done once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Each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popcnt</a:t>
            </a:r>
            <a:r>
              <a:rPr lang="en-US" altLang="zh-CN">
                <a:ea typeface="宋体" panose="02010600030101010101" pitchFamily="2" charset="-122"/>
              </a:rPr>
              <a:t> now requires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4</a:t>
            </a:r>
            <a:r>
              <a:rPr lang="en-US" altLang="zh-CN">
                <a:ea typeface="宋体" panose="02010600030101010101" pitchFamily="2" charset="-122"/>
              </a:rPr>
              <a:t> steps, not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32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9570E9B2-0819-4B39-AA8C-7898FA8EE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What’s a block cipher?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9" name="页脚占位符 3">
            <a:extLst>
              <a:ext uri="{FF2B5EF4-FFF2-40B4-BE49-F238E27FC236}">
                <a16:creationId xmlns:a16="http://schemas.microsoft.com/office/drawing/2014/main" id="{88A8625B-C190-48C6-AF97-F086FE16C3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Block Ciphers                                                                                                                    </a:t>
            </a:r>
            <a:fld id="{7B304D02-7ADF-4811-ACD0-D4CFF5D3C104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CAE6D-B5EF-4181-90B2-C77A8ABB0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181" y="3059113"/>
            <a:ext cx="1707415" cy="20462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101" name="Line 5">
            <a:extLst>
              <a:ext uri="{FF2B5EF4-FFF2-40B4-BE49-F238E27FC236}">
                <a16:creationId xmlns:a16="http://schemas.microsoft.com/office/drawing/2014/main" id="{5967C714-78E9-402F-9057-A0A5AF2D93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1652" y="2749550"/>
            <a:ext cx="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2" name="Line 6">
            <a:extLst>
              <a:ext uri="{FF2B5EF4-FFF2-40B4-BE49-F238E27FC236}">
                <a16:creationId xmlns:a16="http://schemas.microsoft.com/office/drawing/2014/main" id="{ABF65E7B-7F78-4220-AF54-F4CBF38BF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1652" y="5105400"/>
            <a:ext cx="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3" name="Line 7">
            <a:extLst>
              <a:ext uri="{FF2B5EF4-FFF2-40B4-BE49-F238E27FC236}">
                <a16:creationId xmlns:a16="http://schemas.microsoft.com/office/drawing/2014/main" id="{96EE1986-1630-4EA1-8711-472029EFA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068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579C84CB-E398-4917-9A6C-072D5FC68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252" y="23622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17DF8C2C-313E-48C0-9104-0C2018B15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464175"/>
            <a:ext cx="70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00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5AEF30AC-BF0E-485C-ADC6-DFA9B3BC1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354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3B8FECDD-59A7-4916-A9A0-AAD4CDA27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761455"/>
            <a:ext cx="4611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bijective for all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</a:p>
        </p:txBody>
      </p:sp>
      <p:sp>
        <p:nvSpPr>
          <p:cNvPr id="4108" name="Rectangle 15">
            <a:extLst>
              <a:ext uri="{FF2B5EF4-FFF2-40B4-BE49-F238E27FC236}">
                <a16:creationId xmlns:a16="http://schemas.microsoft.com/office/drawing/2014/main" id="{5CF71A96-0449-4EBB-A3B2-93D5E4ABB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652" y="3276600"/>
            <a:ext cx="14478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4109" name="Rectangle 16">
            <a:extLst>
              <a:ext uri="{FF2B5EF4-FFF2-40B4-BE49-F238E27FC236}">
                <a16:creationId xmlns:a16="http://schemas.microsoft.com/office/drawing/2014/main" id="{B3CB19BC-DDE4-4EDC-93A2-D1C22C60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652" y="3733800"/>
            <a:ext cx="14478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4110" name="Line 17">
            <a:extLst>
              <a:ext uri="{FF2B5EF4-FFF2-40B4-BE49-F238E27FC236}">
                <a16:creationId xmlns:a16="http://schemas.microsoft.com/office/drawing/2014/main" id="{BD6FB083-DAEF-4DE0-93B6-00A9A1177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1652" y="3505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11" name="Line 18">
            <a:extLst>
              <a:ext uri="{FF2B5EF4-FFF2-40B4-BE49-F238E27FC236}">
                <a16:creationId xmlns:a16="http://schemas.microsoft.com/office/drawing/2014/main" id="{6916A81A-E828-4CA0-970C-0FAE20536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1652" y="3962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12" name="Line 19">
            <a:extLst>
              <a:ext uri="{FF2B5EF4-FFF2-40B4-BE49-F238E27FC236}">
                <a16:creationId xmlns:a16="http://schemas.microsoft.com/office/drawing/2014/main" id="{327519C9-B8C3-431A-9AA5-CC57FDAD9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1652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13" name="Line 20">
            <a:extLst>
              <a:ext uri="{FF2B5EF4-FFF2-40B4-BE49-F238E27FC236}">
                <a16:creationId xmlns:a16="http://schemas.microsoft.com/office/drawing/2014/main" id="{B8E48B65-BF5C-4A73-ADA9-0E383BA8E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1652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14" name="Rectangle 21">
            <a:extLst>
              <a:ext uri="{FF2B5EF4-FFF2-40B4-BE49-F238E27FC236}">
                <a16:creationId xmlns:a16="http://schemas.microsoft.com/office/drawing/2014/main" id="{31BCBA97-9158-45E1-8878-F5ACCDF59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652" y="4648200"/>
            <a:ext cx="14478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4115" name="Line 22">
            <a:extLst>
              <a:ext uri="{FF2B5EF4-FFF2-40B4-BE49-F238E27FC236}">
                <a16:creationId xmlns:a16="http://schemas.microsoft.com/office/drawing/2014/main" id="{B4BC8B02-7CA9-4288-BD73-347AE1A73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1652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16" name="Line 23">
            <a:extLst>
              <a:ext uri="{FF2B5EF4-FFF2-40B4-BE49-F238E27FC236}">
                <a16:creationId xmlns:a16="http://schemas.microsoft.com/office/drawing/2014/main" id="{7FD53DBA-D220-4F45-AF3D-C2B101A7F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352800"/>
            <a:ext cx="28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17" name="Line 24">
            <a:extLst>
              <a:ext uri="{FF2B5EF4-FFF2-40B4-BE49-F238E27FC236}">
                <a16:creationId xmlns:a16="http://schemas.microsoft.com/office/drawing/2014/main" id="{047E30E1-A63E-4941-A3B9-91DA68801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28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18" name="Line 25">
            <a:extLst>
              <a:ext uri="{FF2B5EF4-FFF2-40B4-BE49-F238E27FC236}">
                <a16:creationId xmlns:a16="http://schemas.microsoft.com/office/drawing/2014/main" id="{2ADC14E4-360C-4FCC-88F3-D2CF8820B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724400"/>
            <a:ext cx="28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39026BEA-4D8A-4013-9086-AD2A47AB8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059113"/>
            <a:ext cx="423947" cy="2046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79787F-40FD-4083-82C8-17B6F29E8272}"/>
              </a:ext>
            </a:extLst>
          </p:cNvPr>
          <p:cNvSpPr txBox="1"/>
          <p:nvPr/>
        </p:nvSpPr>
        <p:spPr>
          <a:xfrm>
            <a:off x="1024858" y="3062287"/>
            <a:ext cx="400110" cy="27146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/>
              <a:t>Key schedule Algorithm</a:t>
            </a:r>
            <a:endParaRPr lang="zh-CN" alt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EDEA8B-9266-4E67-8AC7-15A6F7BA6613}"/>
              </a:ext>
            </a:extLst>
          </p:cNvPr>
          <p:cNvSpPr txBox="1"/>
          <p:nvPr/>
        </p:nvSpPr>
        <p:spPr>
          <a:xfrm>
            <a:off x="1896183" y="2100309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ADADEB"/>
                </a:solidFill>
              </a:rPr>
              <a:t>Part I</a:t>
            </a:r>
            <a:endParaRPr lang="zh-CN" altLang="en-US" dirty="0">
              <a:solidFill>
                <a:srgbClr val="ADADEB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95514DC-B6C8-4376-860E-BA3ED41E2146}"/>
              </a:ext>
            </a:extLst>
          </p:cNvPr>
          <p:cNvSpPr txBox="1"/>
          <p:nvPr/>
        </p:nvSpPr>
        <p:spPr>
          <a:xfrm>
            <a:off x="397498" y="2129135"/>
            <a:ext cx="129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7FFD1"/>
                </a:solidFill>
              </a:rPr>
              <a:t>Part II</a:t>
            </a:r>
            <a:endParaRPr lang="zh-CN" altLang="en-US" dirty="0">
              <a:solidFill>
                <a:srgbClr val="47FFD1"/>
              </a:solidFill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21A8DA22-203C-4F4A-B2BA-2DC2C80E03D0}"/>
              </a:ext>
            </a:extLst>
          </p:cNvPr>
          <p:cNvCxnSpPr/>
          <p:nvPr/>
        </p:nvCxnSpPr>
        <p:spPr>
          <a:xfrm>
            <a:off x="3039183" y="3835400"/>
            <a:ext cx="1228017" cy="355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EF64B8B-FD2C-4007-8390-51D3964B5BCC}"/>
              </a:ext>
            </a:extLst>
          </p:cNvPr>
          <p:cNvSpPr txBox="1"/>
          <p:nvPr/>
        </p:nvSpPr>
        <p:spPr>
          <a:xfrm>
            <a:off x="4415631" y="3962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Round function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A42EE3F-3E72-4954-8783-41C91038E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More Efficient Popcnt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2835439-9316-44C7-BE6F-E682CAADA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Initialize: table[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] = popcnt(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 for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0,1,…,255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>
              <a:latin typeface="American Typewriter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	popcnt(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 // assuming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is 32-bit word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table[</a:t>
            </a:r>
            <a:r>
              <a:rPr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&amp; 0xff</a:t>
            </a:r>
            <a:r>
              <a:rPr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			+ table[</a:t>
            </a:r>
            <a:r>
              <a:rPr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&gt;&gt; 8) &amp; 0xff</a:t>
            </a:r>
            <a:r>
              <a:rPr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			+ table[</a:t>
            </a:r>
            <a:r>
              <a:rPr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&gt;&gt; 16) &amp; 0xff</a:t>
            </a:r>
            <a:r>
              <a:rPr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			+ table[</a:t>
            </a:r>
            <a:r>
              <a:rPr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&gt;&gt; 24) &amp; 0xff</a:t>
            </a:r>
            <a:r>
              <a:rPr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		return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	end popcnt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D7551EFD-CD43-4B53-A061-D0B2ED453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TMTO Basics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B5AE454-5B94-4E32-8DF4-5036C6035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Pre-computation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One-time work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Results stored in a table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Pre-computation results used to make each subsequent computation faster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Try to balance “memory” and “time”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In general, larger pre-computation requires more initial work and larger “memory” but then each computation takes less “time”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DE46F1C9-F4C2-489F-A60B-5D58DAB04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Block Cipher Notation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D6653F8-A82A-4C48-8FD7-1817EF9E6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Consider a block cipher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 = 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P, K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where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" charset="0"/>
                <a:ea typeface="宋体" panose="02010600030101010101" pitchFamily="2" charset="-122"/>
              </a:rPr>
              <a:t>		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is plaintext block of size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" charset="0"/>
                <a:ea typeface="宋体" panose="02010600030101010101" pitchFamily="2" charset="-122"/>
              </a:rPr>
              <a:t>		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>
                <a:ea typeface="宋体" panose="02010600030101010101" pitchFamily="2" charset="-122"/>
              </a:rPr>
              <a:t> is ciphertext block of size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" charset="0"/>
                <a:ea typeface="宋体" panose="02010600030101010101" pitchFamily="2" charset="-122"/>
              </a:rPr>
              <a:t>		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 is key of size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CDAFB56E-A3F2-4335-A038-30D8DF737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12192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Block Cipher as Black Box</a:t>
            </a:r>
          </a:p>
        </p:txBody>
      </p:sp>
      <p:pic>
        <p:nvPicPr>
          <p:cNvPr id="9220" name="Picture 3">
            <a:extLst>
              <a:ext uri="{FF2B5EF4-FFF2-40B4-BE49-F238E27FC236}">
                <a16:creationId xmlns:a16="http://schemas.microsoft.com/office/drawing/2014/main" id="{412C9FCC-2CEF-41DD-8808-4C999397F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569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4">
            <a:extLst>
              <a:ext uri="{FF2B5EF4-FFF2-40B4-BE49-F238E27FC236}">
                <a16:creationId xmlns:a16="http://schemas.microsoft.com/office/drawing/2014/main" id="{C8D97CC8-F254-454F-A63D-9F3DB554D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7924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CN" sz="2800">
                <a:ea typeface="宋体" panose="02010600030101010101" pitchFamily="2" charset="-122"/>
              </a:rPr>
              <a:t>For TMTO, treat block cipher as black box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CN" sz="2800">
                <a:ea typeface="宋体" panose="02010600030101010101" pitchFamily="2" charset="-122"/>
              </a:rPr>
              <a:t>Details of crypto algorithm not important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2941F4AF-B180-4101-B621-0275C6091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Hellman’s TMTO Attack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820E0F3-4D1E-4AF9-8B39-597E30A2E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4648200"/>
          </a:xfrm>
        </p:spPr>
        <p:txBody>
          <a:bodyPr/>
          <a:lstStyle/>
          <a:p>
            <a:pPr marL="609600" indent="-609600" eaLnBrk="1" hangingPunct="1"/>
            <a:r>
              <a:rPr lang="en-US" altLang="zh-CN" sz="2800" b="1" dirty="0">
                <a:solidFill>
                  <a:schemeClr val="hlink"/>
                </a:solidFill>
                <a:ea typeface="宋体" panose="02010600030101010101" pitchFamily="2" charset="-122"/>
              </a:rPr>
              <a:t>Chosen plaintext attack:</a:t>
            </a:r>
            <a:r>
              <a:rPr lang="en-US" altLang="zh-CN" sz="2800" dirty="0">
                <a:ea typeface="宋体" panose="02010600030101010101" pitchFamily="2" charset="-122"/>
              </a:rPr>
              <a:t> choose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and obtain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ea typeface="宋体" panose="02010600030101010101" pitchFamily="2" charset="-122"/>
              </a:rPr>
              <a:t>, where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609600" indent="-609600" eaLnBrk="1" hangingPunct="1"/>
            <a:r>
              <a:rPr lang="en-US" altLang="zh-CN" sz="2800" dirty="0">
                <a:ea typeface="宋体" panose="02010600030101010101" pitchFamily="2" charset="-122"/>
              </a:rPr>
              <a:t>Want to find the key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</a:p>
          <a:p>
            <a:pPr marL="609600" indent="-609600" eaLnBrk="1" hangingPunct="1"/>
            <a:r>
              <a:rPr lang="en-US" altLang="zh-CN" sz="2800" dirty="0">
                <a:ea typeface="宋体" panose="02010600030101010101" pitchFamily="2" charset="-122"/>
              </a:rPr>
              <a:t>Two “obvious” approaches</a:t>
            </a:r>
          </a:p>
          <a:p>
            <a:pPr marL="990600" lvl="1" indent="-533400" eaLnBrk="1" hangingPunct="1">
              <a:buSzTx/>
              <a:buFont typeface="Times" panose="02020603050405020304" pitchFamily="18" charset="0"/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</a:rPr>
              <a:t>Exhaustive key search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1371600" lvl="2" indent="-457200"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“Memory” is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, but “time” of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latin typeface="Times-Roman" charset="0"/>
                <a:ea typeface="宋体" panose="02010600030101010101" pitchFamily="2" charset="-122"/>
              </a:rPr>
              <a:t>k-1</a:t>
            </a:r>
            <a:r>
              <a:rPr lang="en-US" altLang="zh-CN" dirty="0">
                <a:ea typeface="宋体" panose="02010600030101010101" pitchFamily="2" charset="-122"/>
              </a:rPr>
              <a:t> for each attack</a:t>
            </a:r>
          </a:p>
          <a:p>
            <a:pPr marL="990600" lvl="1" indent="-533400" eaLnBrk="1" hangingPunct="1">
              <a:buSzTx/>
              <a:buFont typeface="Times" panose="02020603050405020304" pitchFamily="18" charset="0"/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</a:rPr>
              <a:t>Pre-compute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</a:rPr>
              <a:t>for all keys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1371600" lvl="2" indent="-457200"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Given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, simply look up key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 in the table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“Memory” of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latin typeface="Times-Roman" charset="0"/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 but “time” of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for each attack</a:t>
            </a:r>
          </a:p>
          <a:p>
            <a:pPr marL="609600" indent="-609600" eaLnBrk="1" hangingPunct="1"/>
            <a:r>
              <a:rPr lang="en-US" altLang="zh-CN" sz="2800" dirty="0">
                <a:ea typeface="宋体" panose="02010600030101010101" pitchFamily="2" charset="-122"/>
              </a:rPr>
              <a:t>TMTO lies between </a:t>
            </a:r>
            <a:r>
              <a:rPr lang="en-US" altLang="zh-CN" sz="2800" dirty="0">
                <a:solidFill>
                  <a:schemeClr val="hlink"/>
                </a:solidFill>
                <a:ea typeface="宋体" panose="02010600030101010101" pitchFamily="2" charset="-122"/>
              </a:rPr>
              <a:t>1.</a:t>
            </a:r>
            <a:r>
              <a:rPr lang="en-US" altLang="zh-CN" sz="2800" dirty="0">
                <a:ea typeface="宋体" panose="02010600030101010101" pitchFamily="2" charset="-122"/>
              </a:rPr>
              <a:t> and </a:t>
            </a:r>
            <a:r>
              <a:rPr lang="en-US" altLang="zh-CN" sz="2800" dirty="0">
                <a:solidFill>
                  <a:schemeClr val="hlink"/>
                </a:solidFill>
                <a:ea typeface="宋体" panose="02010600030101010101" pitchFamily="2" charset="-122"/>
              </a:rPr>
              <a:t>2.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B0C1CAEF-7088-4F6D-8CD7-6FA4750DB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Chain of Encryptions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5FE5328-D386-43FF-B60A-1C0F35604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4419600"/>
          </a:xfrm>
        </p:spPr>
        <p:txBody>
          <a:bodyPr/>
          <a:lstStyle/>
          <a:p>
            <a:pPr marL="609600" indent="-609600" eaLnBrk="1" hangingPunct="1"/>
            <a:r>
              <a:rPr lang="en-US" altLang="zh-CN" sz="2800">
                <a:ea typeface="宋体" panose="02010600030101010101" pitchFamily="2" charset="-122"/>
              </a:rPr>
              <a:t>Assume block length n and key length k are equal: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 k</a:t>
            </a:r>
            <a:endParaRPr lang="en-US" altLang="zh-CN" sz="2800">
              <a:ea typeface="宋体" panose="02010600030101010101" pitchFamily="2" charset="-122"/>
            </a:endParaRPr>
          </a:p>
          <a:p>
            <a:pPr marL="609600" indent="-609600" eaLnBrk="1" hangingPunct="1"/>
            <a:r>
              <a:rPr lang="en-US" altLang="zh-CN" sz="2800">
                <a:ea typeface="宋体" panose="02010600030101010101" pitchFamily="2" charset="-122"/>
              </a:rPr>
              <a:t>Then a </a:t>
            </a:r>
            <a:r>
              <a:rPr lang="en-US" altLang="zh-CN" sz="2800" b="1">
                <a:solidFill>
                  <a:schemeClr val="hlink"/>
                </a:solidFill>
                <a:ea typeface="宋体" panose="02010600030101010101" pitchFamily="2" charset="-122"/>
              </a:rPr>
              <a:t>chain</a:t>
            </a:r>
            <a:r>
              <a:rPr lang="en-US" altLang="zh-CN" sz="2800">
                <a:ea typeface="宋体" panose="02010600030101010101" pitchFamily="2" charset="-122"/>
              </a:rPr>
              <a:t> of encryptions is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Courier" charset="0"/>
                <a:ea typeface="宋体" panose="02010600030101010101" pitchFamily="2" charset="-122"/>
              </a:rPr>
              <a:t>		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=</a:t>
            </a:r>
            <a:r>
              <a:rPr lang="en-US" altLang="zh-CN" sz="2800">
                <a:latin typeface="Courier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Starting Point</a:t>
            </a:r>
            <a:endParaRPr lang="en-US" altLang="zh-CN" sz="2800" baseline="-25000">
              <a:latin typeface="Courier" charset="0"/>
              <a:ea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Courier" charset="0"/>
                <a:ea typeface="宋体" panose="02010600030101010101" pitchFamily="2" charset="-122"/>
              </a:rPr>
              <a:t>		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urier" charset="0"/>
                <a:ea typeface="宋体" panose="02010600030101010101" pitchFamily="2" charset="-122"/>
              </a:rPr>
              <a:t>			: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urier" charset="0"/>
                <a:ea typeface="宋体" panose="02010600030101010101" pitchFamily="2" charset="-122"/>
              </a:rPr>
              <a:t>			: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Courier" charset="0"/>
                <a:ea typeface="宋体" panose="02010600030101010101" pitchFamily="2" charset="-122"/>
              </a:rPr>
              <a:t>		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 =</a:t>
            </a:r>
            <a:r>
              <a:rPr lang="en-US" altLang="zh-CN" sz="2800">
                <a:latin typeface="Courier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End Point</a:t>
            </a:r>
            <a:endParaRPr lang="en-US" altLang="zh-CN" sz="2800">
              <a:latin typeface="Courier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D370664C-0453-42E3-84C5-40898CC70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Encryption Chain</a:t>
            </a:r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BE663CBA-4AEB-424D-A1DF-3F64B5BA5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56138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4">
            <a:extLst>
              <a:ext uri="{FF2B5EF4-FFF2-40B4-BE49-F238E27FC236}">
                <a16:creationId xmlns:a16="http://schemas.microsoft.com/office/drawing/2014/main" id="{1F3E35C6-D020-4873-9EE3-AD765AA92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8077200" cy="1447800"/>
          </a:xfrm>
          <a:noFill/>
        </p:spPr>
        <p:txBody>
          <a:bodyPr/>
          <a:lstStyle/>
          <a:p>
            <a:pPr marL="609600" indent="-609600" eaLnBrk="1" hangingPunct="1"/>
            <a:r>
              <a:rPr lang="en-US" altLang="zh-CN" sz="2800">
                <a:ea typeface="宋体" panose="02010600030101010101" pitchFamily="2" charset="-122"/>
              </a:rPr>
              <a:t>Ciphertext used as </a:t>
            </a:r>
            <a:r>
              <a:rPr lang="en-US" altLang="zh-CN" sz="2800" b="1">
                <a:solidFill>
                  <a:schemeClr val="hlink"/>
                </a:solidFill>
                <a:ea typeface="宋体" panose="02010600030101010101" pitchFamily="2" charset="-122"/>
              </a:rPr>
              <a:t>key</a:t>
            </a:r>
            <a:r>
              <a:rPr lang="en-US" altLang="zh-CN" sz="2800">
                <a:ea typeface="宋体" panose="02010600030101010101" pitchFamily="2" charset="-122"/>
              </a:rPr>
              <a:t> at next iteration</a:t>
            </a:r>
          </a:p>
          <a:p>
            <a:pPr marL="609600" indent="-609600" eaLnBrk="1" hangingPunct="1"/>
            <a:r>
              <a:rPr lang="en-US" altLang="zh-CN" sz="2800">
                <a:ea typeface="宋体" panose="02010600030101010101" pitchFamily="2" charset="-122"/>
              </a:rPr>
              <a:t>Same (chosen) </a:t>
            </a:r>
            <a:r>
              <a:rPr lang="en-US" altLang="zh-CN" sz="2800" b="1">
                <a:solidFill>
                  <a:schemeClr val="hlink"/>
                </a:solidFill>
                <a:ea typeface="宋体" panose="02010600030101010101" pitchFamily="2" charset="-122"/>
              </a:rPr>
              <a:t>plaintext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>
                <a:ea typeface="宋体" panose="02010600030101010101" pitchFamily="2" charset="-122"/>
              </a:rPr>
              <a:t> used at each iteration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8DBBA731-5173-4995-B524-F96287E67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Pre-computation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FD7D798-497B-4FDA-8BC9-714092A72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01000" cy="43434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Pre-compute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encryption chains, each of length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Save only the start and end points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	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" charset="0"/>
                <a:ea typeface="宋体" panose="02010600030101010101" pitchFamily="2" charset="-122"/>
              </a:rPr>
              <a:t>		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" charset="0"/>
                <a:ea typeface="宋体" panose="02010600030101010101" pitchFamily="2" charset="-122"/>
              </a:rPr>
              <a:t>	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>
              <a:latin typeface="Courier" charset="0"/>
              <a:ea typeface="宋体" panose="02010600030101010101" pitchFamily="2" charset="-122"/>
            </a:endParaRPr>
          </a:p>
        </p:txBody>
      </p:sp>
      <p:sp>
        <p:nvSpPr>
          <p:cNvPr id="224260" name="Text Box 4">
            <a:extLst>
              <a:ext uri="{FF2B5EF4-FFF2-40B4-BE49-F238E27FC236}">
                <a16:creationId xmlns:a16="http://schemas.microsoft.com/office/drawing/2014/main" id="{8EBFAF61-ED1B-4394-A483-0E7A66659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5338" y="3048000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>
              <a:solidFill>
                <a:schemeClr val="tx2"/>
              </a:solidFill>
              <a:latin typeface="Courier" charset="0"/>
              <a:ea typeface="宋体" panose="02010600030101010101" pitchFamily="2" charset="-122"/>
            </a:endParaRPr>
          </a:p>
        </p:txBody>
      </p:sp>
      <p:sp>
        <p:nvSpPr>
          <p:cNvPr id="13318" name="Text Box 5">
            <a:extLst>
              <a:ext uri="{FF2B5EF4-FFF2-40B4-BE49-F238E27FC236}">
                <a16:creationId xmlns:a16="http://schemas.microsoft.com/office/drawing/2014/main" id="{AF0CC716-EAD2-4619-8B91-AC5F7EC9C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3352800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4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24262" name="Freeform 6">
            <a:extLst>
              <a:ext uri="{FF2B5EF4-FFF2-40B4-BE49-F238E27FC236}">
                <a16:creationId xmlns:a16="http://schemas.microsoft.com/office/drawing/2014/main" id="{7D2D5C8A-F70B-4FB3-B8C0-F3BBBB30E085}"/>
              </a:ext>
            </a:extLst>
          </p:cNvPr>
          <p:cNvSpPr>
            <a:spLocks/>
          </p:cNvSpPr>
          <p:nvPr/>
        </p:nvSpPr>
        <p:spPr bwMode="auto">
          <a:xfrm>
            <a:off x="3429000" y="3327400"/>
            <a:ext cx="5334000" cy="698500"/>
          </a:xfrm>
          <a:custGeom>
            <a:avLst/>
            <a:gdLst>
              <a:gd name="T0" fmla="*/ 0 w 3360"/>
              <a:gd name="T1" fmla="*/ 2147483647 h 440"/>
              <a:gd name="T2" fmla="*/ 2147483647 w 3360"/>
              <a:gd name="T3" fmla="*/ 2147483647 h 440"/>
              <a:gd name="T4" fmla="*/ 2147483647 w 3360"/>
              <a:gd name="T5" fmla="*/ 2147483647 h 440"/>
              <a:gd name="T6" fmla="*/ 2147483647 w 3360"/>
              <a:gd name="T7" fmla="*/ 2147483647 h 440"/>
              <a:gd name="T8" fmla="*/ 2147483647 w 3360"/>
              <a:gd name="T9" fmla="*/ 2147483647 h 440"/>
              <a:gd name="T10" fmla="*/ 2147483647 w 3360"/>
              <a:gd name="T11" fmla="*/ 2147483647 h 440"/>
              <a:gd name="T12" fmla="*/ 2147483647 w 3360"/>
              <a:gd name="T13" fmla="*/ 2147483647 h 440"/>
              <a:gd name="T14" fmla="*/ 2147483647 w 3360"/>
              <a:gd name="T15" fmla="*/ 2147483647 h 440"/>
              <a:gd name="T16" fmla="*/ 2147483647 w 3360"/>
              <a:gd name="T17" fmla="*/ 2147483647 h 440"/>
              <a:gd name="T18" fmla="*/ 2147483647 w 3360"/>
              <a:gd name="T19" fmla="*/ 2147483647 h 440"/>
              <a:gd name="T20" fmla="*/ 2147483647 w 3360"/>
              <a:gd name="T21" fmla="*/ 2147483647 h 440"/>
              <a:gd name="T22" fmla="*/ 2147483647 w 3360"/>
              <a:gd name="T23" fmla="*/ 0 h 440"/>
              <a:gd name="T24" fmla="*/ 2147483647 w 3360"/>
              <a:gd name="T25" fmla="*/ 2147483647 h 440"/>
              <a:gd name="T26" fmla="*/ 2147483647 w 3360"/>
              <a:gd name="T27" fmla="*/ 2147483647 h 440"/>
              <a:gd name="T28" fmla="*/ 2147483647 w 3360"/>
              <a:gd name="T29" fmla="*/ 2147483647 h 440"/>
              <a:gd name="T30" fmla="*/ 2147483647 w 3360"/>
              <a:gd name="T31" fmla="*/ 2147483647 h 44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360"/>
              <a:gd name="T49" fmla="*/ 0 h 440"/>
              <a:gd name="T50" fmla="*/ 3360 w 3360"/>
              <a:gd name="T51" fmla="*/ 440 h 44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63" name="Freeform 7">
            <a:extLst>
              <a:ext uri="{FF2B5EF4-FFF2-40B4-BE49-F238E27FC236}">
                <a16:creationId xmlns:a16="http://schemas.microsoft.com/office/drawing/2014/main" id="{DF6815B8-0942-4113-9E3F-7E87D08B26FF}"/>
              </a:ext>
            </a:extLst>
          </p:cNvPr>
          <p:cNvSpPr>
            <a:spLocks/>
          </p:cNvSpPr>
          <p:nvPr/>
        </p:nvSpPr>
        <p:spPr bwMode="auto">
          <a:xfrm>
            <a:off x="3276600" y="4038600"/>
            <a:ext cx="5334000" cy="508000"/>
          </a:xfrm>
          <a:custGeom>
            <a:avLst/>
            <a:gdLst>
              <a:gd name="T0" fmla="*/ 0 w 3360"/>
              <a:gd name="T1" fmla="*/ 2147483647 h 320"/>
              <a:gd name="T2" fmla="*/ 2147483647 w 3360"/>
              <a:gd name="T3" fmla="*/ 2147483647 h 320"/>
              <a:gd name="T4" fmla="*/ 2147483647 w 3360"/>
              <a:gd name="T5" fmla="*/ 2147483647 h 320"/>
              <a:gd name="T6" fmla="*/ 2147483647 w 3360"/>
              <a:gd name="T7" fmla="*/ 2147483647 h 320"/>
              <a:gd name="T8" fmla="*/ 2147483647 w 3360"/>
              <a:gd name="T9" fmla="*/ 2147483647 h 320"/>
              <a:gd name="T10" fmla="*/ 2147483647 w 3360"/>
              <a:gd name="T11" fmla="*/ 2147483647 h 320"/>
              <a:gd name="T12" fmla="*/ 2147483647 w 3360"/>
              <a:gd name="T13" fmla="*/ 2147483647 h 320"/>
              <a:gd name="T14" fmla="*/ 2147483647 w 3360"/>
              <a:gd name="T15" fmla="*/ 2147483647 h 320"/>
              <a:gd name="T16" fmla="*/ 2147483647 w 3360"/>
              <a:gd name="T17" fmla="*/ 2147483647 h 320"/>
              <a:gd name="T18" fmla="*/ 2147483647 w 3360"/>
              <a:gd name="T19" fmla="*/ 2147483647 h 320"/>
              <a:gd name="T20" fmla="*/ 2147483647 w 3360"/>
              <a:gd name="T21" fmla="*/ 2147483647 h 320"/>
              <a:gd name="T22" fmla="*/ 2147483647 w 3360"/>
              <a:gd name="T23" fmla="*/ 2147483647 h 320"/>
              <a:gd name="T24" fmla="*/ 2147483647 w 3360"/>
              <a:gd name="T25" fmla="*/ 2147483647 h 320"/>
              <a:gd name="T26" fmla="*/ 2147483647 w 3360"/>
              <a:gd name="T27" fmla="*/ 2147483647 h 320"/>
              <a:gd name="T28" fmla="*/ 2147483647 w 3360"/>
              <a:gd name="T29" fmla="*/ 2147483647 h 320"/>
              <a:gd name="T30" fmla="*/ 2147483647 w 3360"/>
              <a:gd name="T31" fmla="*/ 2147483647 h 320"/>
              <a:gd name="T32" fmla="*/ 2147483647 w 3360"/>
              <a:gd name="T33" fmla="*/ 2147483647 h 320"/>
              <a:gd name="T34" fmla="*/ 2147483647 w 3360"/>
              <a:gd name="T35" fmla="*/ 2147483647 h 320"/>
              <a:gd name="T36" fmla="*/ 2147483647 w 3360"/>
              <a:gd name="T37" fmla="*/ 2147483647 h 320"/>
              <a:gd name="T38" fmla="*/ 2147483647 w 3360"/>
              <a:gd name="T39" fmla="*/ 2147483647 h 320"/>
              <a:gd name="T40" fmla="*/ 2147483647 w 3360"/>
              <a:gd name="T41" fmla="*/ 2147483647 h 320"/>
              <a:gd name="T42" fmla="*/ 2147483647 w 3360"/>
              <a:gd name="T43" fmla="*/ 2147483647 h 320"/>
              <a:gd name="T44" fmla="*/ 2147483647 w 3360"/>
              <a:gd name="T45" fmla="*/ 2147483647 h 320"/>
              <a:gd name="T46" fmla="*/ 2147483647 w 3360"/>
              <a:gd name="T47" fmla="*/ 2147483647 h 320"/>
              <a:gd name="T48" fmla="*/ 2147483647 w 3360"/>
              <a:gd name="T49" fmla="*/ 2147483647 h 3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360"/>
              <a:gd name="T76" fmla="*/ 0 h 320"/>
              <a:gd name="T77" fmla="*/ 3360 w 3360"/>
              <a:gd name="T78" fmla="*/ 320 h 3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64" name="Freeform 8">
            <a:extLst>
              <a:ext uri="{FF2B5EF4-FFF2-40B4-BE49-F238E27FC236}">
                <a16:creationId xmlns:a16="http://schemas.microsoft.com/office/drawing/2014/main" id="{AB39FBE8-EBB9-4DA7-AB51-10009DBFCC30}"/>
              </a:ext>
            </a:extLst>
          </p:cNvPr>
          <p:cNvSpPr>
            <a:spLocks/>
          </p:cNvSpPr>
          <p:nvPr/>
        </p:nvSpPr>
        <p:spPr bwMode="auto">
          <a:xfrm>
            <a:off x="3429000" y="5219700"/>
            <a:ext cx="5486400" cy="800100"/>
          </a:xfrm>
          <a:custGeom>
            <a:avLst/>
            <a:gdLst>
              <a:gd name="T0" fmla="*/ 0 w 3456"/>
              <a:gd name="T1" fmla="*/ 2147483647 h 504"/>
              <a:gd name="T2" fmla="*/ 2147483647 w 3456"/>
              <a:gd name="T3" fmla="*/ 2147483647 h 504"/>
              <a:gd name="T4" fmla="*/ 2147483647 w 3456"/>
              <a:gd name="T5" fmla="*/ 2147483647 h 504"/>
              <a:gd name="T6" fmla="*/ 2147483647 w 3456"/>
              <a:gd name="T7" fmla="*/ 2147483647 h 504"/>
              <a:gd name="T8" fmla="*/ 2147483647 w 3456"/>
              <a:gd name="T9" fmla="*/ 2147483647 h 504"/>
              <a:gd name="T10" fmla="*/ 2147483647 w 3456"/>
              <a:gd name="T11" fmla="*/ 2147483647 h 504"/>
              <a:gd name="T12" fmla="*/ 2147483647 w 3456"/>
              <a:gd name="T13" fmla="*/ 2147483647 h 504"/>
              <a:gd name="T14" fmla="*/ 2147483647 w 3456"/>
              <a:gd name="T15" fmla="*/ 2147483647 h 504"/>
              <a:gd name="T16" fmla="*/ 2147483647 w 3456"/>
              <a:gd name="T17" fmla="*/ 2147483647 h 504"/>
              <a:gd name="T18" fmla="*/ 2147483647 w 3456"/>
              <a:gd name="T19" fmla="*/ 2147483647 h 504"/>
              <a:gd name="T20" fmla="*/ 2147483647 w 3456"/>
              <a:gd name="T21" fmla="*/ 2147483647 h 504"/>
              <a:gd name="T22" fmla="*/ 2147483647 w 3456"/>
              <a:gd name="T23" fmla="*/ 2147483647 h 504"/>
              <a:gd name="T24" fmla="*/ 2147483647 w 3456"/>
              <a:gd name="T25" fmla="*/ 2147483647 h 504"/>
              <a:gd name="T26" fmla="*/ 2147483647 w 3456"/>
              <a:gd name="T27" fmla="*/ 2147483647 h 504"/>
              <a:gd name="T28" fmla="*/ 2147483647 w 3456"/>
              <a:gd name="T29" fmla="*/ 2147483647 h 504"/>
              <a:gd name="T30" fmla="*/ 2147483647 w 3456"/>
              <a:gd name="T31" fmla="*/ 2147483647 h 5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456"/>
              <a:gd name="T49" fmla="*/ 0 h 504"/>
              <a:gd name="T50" fmla="*/ 3456 w 3456"/>
              <a:gd name="T51" fmla="*/ 504 h 50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456" h="504">
                <a:moveTo>
                  <a:pt x="0" y="200"/>
                </a:moveTo>
                <a:cubicBezTo>
                  <a:pt x="32" y="192"/>
                  <a:pt x="64" y="184"/>
                  <a:pt x="192" y="200"/>
                </a:cubicBezTo>
                <a:cubicBezTo>
                  <a:pt x="320" y="216"/>
                  <a:pt x="672" y="296"/>
                  <a:pt x="768" y="296"/>
                </a:cubicBezTo>
                <a:cubicBezTo>
                  <a:pt x="864" y="296"/>
                  <a:pt x="704" y="224"/>
                  <a:pt x="768" y="200"/>
                </a:cubicBezTo>
                <a:cubicBezTo>
                  <a:pt x="832" y="176"/>
                  <a:pt x="1016" y="152"/>
                  <a:pt x="1152" y="152"/>
                </a:cubicBezTo>
                <a:cubicBezTo>
                  <a:pt x="1288" y="152"/>
                  <a:pt x="1472" y="144"/>
                  <a:pt x="1584" y="200"/>
                </a:cubicBezTo>
                <a:cubicBezTo>
                  <a:pt x="1696" y="256"/>
                  <a:pt x="1752" y="472"/>
                  <a:pt x="1824" y="488"/>
                </a:cubicBezTo>
                <a:cubicBezTo>
                  <a:pt x="1896" y="504"/>
                  <a:pt x="1952" y="344"/>
                  <a:pt x="2016" y="296"/>
                </a:cubicBezTo>
                <a:cubicBezTo>
                  <a:pt x="2080" y="248"/>
                  <a:pt x="2128" y="240"/>
                  <a:pt x="2208" y="200"/>
                </a:cubicBezTo>
                <a:cubicBezTo>
                  <a:pt x="2288" y="160"/>
                  <a:pt x="2424" y="88"/>
                  <a:pt x="2496" y="56"/>
                </a:cubicBezTo>
                <a:cubicBezTo>
                  <a:pt x="2568" y="24"/>
                  <a:pt x="2576" y="0"/>
                  <a:pt x="2640" y="8"/>
                </a:cubicBezTo>
                <a:cubicBezTo>
                  <a:pt x="2704" y="16"/>
                  <a:pt x="2824" y="80"/>
                  <a:pt x="2880" y="104"/>
                </a:cubicBezTo>
                <a:cubicBezTo>
                  <a:pt x="2936" y="128"/>
                  <a:pt x="2928" y="144"/>
                  <a:pt x="2976" y="152"/>
                </a:cubicBezTo>
                <a:cubicBezTo>
                  <a:pt x="3024" y="160"/>
                  <a:pt x="3120" y="152"/>
                  <a:pt x="3168" y="152"/>
                </a:cubicBezTo>
                <a:cubicBezTo>
                  <a:pt x="3216" y="152"/>
                  <a:pt x="3216" y="168"/>
                  <a:pt x="3264" y="152"/>
                </a:cubicBezTo>
                <a:cubicBezTo>
                  <a:pt x="3312" y="136"/>
                  <a:pt x="3384" y="96"/>
                  <a:pt x="3456" y="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65" name="Text Box 9">
            <a:extLst>
              <a:ext uri="{FF2B5EF4-FFF2-40B4-BE49-F238E27FC236}">
                <a16:creationId xmlns:a16="http://schemas.microsoft.com/office/drawing/2014/main" id="{93C589C4-19D5-4CA3-A530-50140ED19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962400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24266" name="Text Box 10">
            <a:extLst>
              <a:ext uri="{FF2B5EF4-FFF2-40B4-BE49-F238E27FC236}">
                <a16:creationId xmlns:a16="http://schemas.microsoft.com/office/drawing/2014/main" id="{A34577CD-EF22-4E8B-B760-41C97F059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029200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m-1</a:t>
            </a:r>
            <a:endParaRPr lang="en-US" altLang="zh-CN" sz="4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24267" name="Text Box 11">
            <a:extLst>
              <a:ext uri="{FF2B5EF4-FFF2-40B4-BE49-F238E27FC236}">
                <a16:creationId xmlns:a16="http://schemas.microsoft.com/office/drawing/2014/main" id="{E8B81CD8-EE0B-4212-BC21-260C38BC2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9138" y="3733800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>
              <a:solidFill>
                <a:schemeClr val="tx2"/>
              </a:solidFill>
              <a:latin typeface="Courier" charset="0"/>
              <a:ea typeface="宋体" panose="02010600030101010101" pitchFamily="2" charset="-122"/>
            </a:endParaRPr>
          </a:p>
        </p:txBody>
      </p:sp>
      <p:sp>
        <p:nvSpPr>
          <p:cNvPr id="224268" name="Text Box 12">
            <a:extLst>
              <a:ext uri="{FF2B5EF4-FFF2-40B4-BE49-F238E27FC236}">
                <a16:creationId xmlns:a16="http://schemas.microsoft.com/office/drawing/2014/main" id="{610DA136-F6D6-46A5-8A78-ECE1D469E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388" y="4800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m-1</a:t>
            </a:r>
            <a:endParaRPr lang="en-US" altLang="zh-CN">
              <a:solidFill>
                <a:schemeClr val="tx2"/>
              </a:solidFill>
              <a:latin typeface="Courier" charset="0"/>
              <a:ea typeface="宋体" panose="02010600030101010101" pitchFamily="2" charset="-122"/>
            </a:endParaRPr>
          </a:p>
        </p:txBody>
      </p:sp>
      <p:sp>
        <p:nvSpPr>
          <p:cNvPr id="224269" name="Oval 13">
            <a:extLst>
              <a:ext uri="{FF2B5EF4-FFF2-40B4-BE49-F238E27FC236}">
                <a16:creationId xmlns:a16="http://schemas.microsoft.com/office/drawing/2014/main" id="{C16F8312-A39A-4151-9B46-627194348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7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4270" name="Oval 14">
            <a:extLst>
              <a:ext uri="{FF2B5EF4-FFF2-40B4-BE49-F238E27FC236}">
                <a16:creationId xmlns:a16="http://schemas.microsoft.com/office/drawing/2014/main" id="{DDE3A0C0-510E-47EE-BEA8-5EF245C9F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461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4271" name="Oval 15">
            <a:extLst>
              <a:ext uri="{FF2B5EF4-FFF2-40B4-BE49-F238E27FC236}">
                <a16:creationId xmlns:a16="http://schemas.microsoft.com/office/drawing/2014/main" id="{7D8CD284-6402-49AE-AD45-DA15522A4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4196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329" name="Oval 16">
            <a:extLst>
              <a:ext uri="{FF2B5EF4-FFF2-40B4-BE49-F238E27FC236}">
                <a16:creationId xmlns:a16="http://schemas.microsoft.com/office/drawing/2014/main" id="{5E2F88F6-6C45-4537-BEC2-83B50C0C8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47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4273" name="Oval 17">
            <a:extLst>
              <a:ext uri="{FF2B5EF4-FFF2-40B4-BE49-F238E27FC236}">
                <a16:creationId xmlns:a16="http://schemas.microsoft.com/office/drawing/2014/main" id="{9C7B8BFA-3AD8-4267-89FE-8BA05C1D3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232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4274" name="Oval 18">
            <a:extLst>
              <a:ext uri="{FF2B5EF4-FFF2-40B4-BE49-F238E27FC236}">
                <a16:creationId xmlns:a16="http://schemas.microsoft.com/office/drawing/2014/main" id="{695E73CC-186B-42AE-B7E6-DC27FC47D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114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4275" name="Oval 19">
            <a:extLst>
              <a:ext uri="{FF2B5EF4-FFF2-40B4-BE49-F238E27FC236}">
                <a16:creationId xmlns:a16="http://schemas.microsoft.com/office/drawing/2014/main" id="{42405354-1F8F-4B21-A3AA-AEF7C47B3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6576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4276" name="Oval 20">
            <a:extLst>
              <a:ext uri="{FF2B5EF4-FFF2-40B4-BE49-F238E27FC236}">
                <a16:creationId xmlns:a16="http://schemas.microsoft.com/office/drawing/2014/main" id="{BDB691AA-A54B-4FC6-B845-401462C72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86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4277" name="Oval 21">
            <a:extLst>
              <a:ext uri="{FF2B5EF4-FFF2-40B4-BE49-F238E27FC236}">
                <a16:creationId xmlns:a16="http://schemas.microsoft.com/office/drawing/2014/main" id="{A3343B35-50F8-44E6-AAF0-D6ECD08FF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886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4278" name="Oval 22">
            <a:extLst>
              <a:ext uri="{FF2B5EF4-FFF2-40B4-BE49-F238E27FC236}">
                <a16:creationId xmlns:a16="http://schemas.microsoft.com/office/drawing/2014/main" id="{77167AD7-7A1D-4BA7-B100-9F09C7F1C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70998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4279" name="Oval 23">
            <a:extLst>
              <a:ext uri="{FF2B5EF4-FFF2-40B4-BE49-F238E27FC236}">
                <a16:creationId xmlns:a16="http://schemas.microsoft.com/office/drawing/2014/main" id="{EEFA1990-D99D-488A-8F18-FAB182255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5639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4280" name="Oval 24">
            <a:extLst>
              <a:ext uri="{FF2B5EF4-FFF2-40B4-BE49-F238E27FC236}">
                <a16:creationId xmlns:a16="http://schemas.microsoft.com/office/drawing/2014/main" id="{271D5D59-987B-407B-8399-834868B38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81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4281" name="Oval 25">
            <a:extLst>
              <a:ext uri="{FF2B5EF4-FFF2-40B4-BE49-F238E27FC236}">
                <a16:creationId xmlns:a16="http://schemas.microsoft.com/office/drawing/2014/main" id="{41EA9267-32B4-43BC-8720-2DE1E5372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05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4282" name="Oval 26">
            <a:extLst>
              <a:ext uri="{FF2B5EF4-FFF2-40B4-BE49-F238E27FC236}">
                <a16:creationId xmlns:a16="http://schemas.microsoft.com/office/drawing/2014/main" id="{5C4AC4BF-D8C1-4286-B421-EC329F950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05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4283" name="Oval 27">
            <a:extLst>
              <a:ext uri="{FF2B5EF4-FFF2-40B4-BE49-F238E27FC236}">
                <a16:creationId xmlns:a16="http://schemas.microsoft.com/office/drawing/2014/main" id="{D4930AD3-005B-45B0-B0DB-6BBE8D228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673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4284" name="Oval 28">
            <a:extLst>
              <a:ext uri="{FF2B5EF4-FFF2-40B4-BE49-F238E27FC236}">
                <a16:creationId xmlns:a16="http://schemas.microsoft.com/office/drawing/2014/main" id="{0A422B68-8964-4CB0-AF40-1AB0E8246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6925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4285" name="Oval 29">
            <a:extLst>
              <a:ext uri="{FF2B5EF4-FFF2-40B4-BE49-F238E27FC236}">
                <a16:creationId xmlns:a16="http://schemas.microsoft.com/office/drawing/2014/main" id="{AA1E941B-A1BC-4D89-9D8D-3F5AC691F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766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4286" name="Oval 30">
            <a:extLst>
              <a:ext uri="{FF2B5EF4-FFF2-40B4-BE49-F238E27FC236}">
                <a16:creationId xmlns:a16="http://schemas.microsoft.com/office/drawing/2014/main" id="{3B689E5B-8716-467A-B083-BA94733FD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40836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4287" name="Oval 31">
            <a:extLst>
              <a:ext uri="{FF2B5EF4-FFF2-40B4-BE49-F238E27FC236}">
                <a16:creationId xmlns:a16="http://schemas.microsoft.com/office/drawing/2014/main" id="{1831DFB0-F6ED-4494-9F27-D6B4B1A9A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581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4288" name="Oval 32">
            <a:extLst>
              <a:ext uri="{FF2B5EF4-FFF2-40B4-BE49-F238E27FC236}">
                <a16:creationId xmlns:a16="http://schemas.microsoft.com/office/drawing/2014/main" id="{97B0D182-8C52-4A7A-A953-03F169127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352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4289" name="Oval 33">
            <a:extLst>
              <a:ext uri="{FF2B5EF4-FFF2-40B4-BE49-F238E27FC236}">
                <a16:creationId xmlns:a16="http://schemas.microsoft.com/office/drawing/2014/main" id="{077CD472-29D3-4CED-86E2-42EA1C8C6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2766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4290" name="Oval 34">
            <a:extLst>
              <a:ext uri="{FF2B5EF4-FFF2-40B4-BE49-F238E27FC236}">
                <a16:creationId xmlns:a16="http://schemas.microsoft.com/office/drawing/2014/main" id="{07C85C51-7A6E-4C53-B1E8-AFAEBAD38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505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  <p:bldP spid="224265" grpId="0" autoUpdateAnimBg="0"/>
      <p:bldP spid="224266" grpId="0" autoUpdateAnimBg="0"/>
      <p:bldP spid="224267" grpId="0" autoUpdateAnimBg="0"/>
      <p:bldP spid="224268" grpId="0" autoUpdateAnimBg="0"/>
      <p:bldP spid="224269" grpId="0" animBg="1"/>
      <p:bldP spid="224270" grpId="0" animBg="1"/>
      <p:bldP spid="224271" grpId="0" animBg="1"/>
      <p:bldP spid="224273" grpId="0" animBg="1"/>
      <p:bldP spid="224274" grpId="0" animBg="1"/>
      <p:bldP spid="224275" grpId="0" animBg="1"/>
      <p:bldP spid="224276" grpId="0" animBg="1"/>
      <p:bldP spid="224277" grpId="0" animBg="1"/>
      <p:bldP spid="224278" grpId="0" animBg="1"/>
      <p:bldP spid="224279" grpId="0" animBg="1"/>
      <p:bldP spid="224280" grpId="0" animBg="1"/>
      <p:bldP spid="224281" grpId="0" animBg="1"/>
      <p:bldP spid="224282" grpId="0" animBg="1"/>
      <p:bldP spid="224283" grpId="0" animBg="1"/>
      <p:bldP spid="224284" grpId="0" animBg="1"/>
      <p:bldP spid="224285" grpId="0" animBg="1"/>
      <p:bldP spid="224286" grpId="0" animBg="1"/>
      <p:bldP spid="224287" grpId="0" animBg="1"/>
      <p:bldP spid="224288" grpId="0" animBg="1"/>
      <p:bldP spid="224289" grpId="0" animBg="1"/>
      <p:bldP spid="22429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704CEFB4-56CD-45E3-9BBC-8DEC63B68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848600" cy="990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TMTO Attack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592AB69-76F2-4817-9E1A-89D665FDA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Memory:</a:t>
            </a:r>
            <a:r>
              <a:rPr lang="en-US" altLang="zh-CN" sz="2800">
                <a:ea typeface="宋体" panose="02010600030101010101" pitchFamily="2" charset="-122"/>
              </a:rPr>
              <a:t> Pre-compute encryption chains and save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800">
                <a:ea typeface="宋体" panose="02010600030101010101" pitchFamily="2" charset="-122"/>
              </a:rPr>
              <a:t>for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0,1,…,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This is one-time work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Must be sorted on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To attack a particular unknown key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 sz="280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For the same chosen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>
                <a:ea typeface="宋体" panose="02010600030101010101" pitchFamily="2" charset="-122"/>
              </a:rPr>
              <a:t> used to find chains, we know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>
                <a:ea typeface="宋体" panose="02010600030101010101" pitchFamily="2" charset="-122"/>
              </a:rPr>
              <a:t> where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>
                <a:ea typeface="宋体" panose="02010600030101010101" pitchFamily="2" charset="-122"/>
              </a:rPr>
              <a:t>and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>
                <a:ea typeface="宋体" panose="02010600030101010101" pitchFamily="2" charset="-122"/>
              </a:rPr>
              <a:t> is unknown key</a:t>
            </a:r>
          </a:p>
          <a:p>
            <a:pPr lvl="1" eaLnBrk="1" hangingPunct="1"/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Time:</a:t>
            </a:r>
            <a:r>
              <a:rPr lang="en-US" altLang="zh-CN" sz="2400">
                <a:ea typeface="宋体" panose="02010600030101010101" pitchFamily="2" charset="-122"/>
              </a:rPr>
              <a:t> Compute the chain (maximum of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>
                <a:ea typeface="宋体" panose="02010600030101010101" pitchFamily="2" charset="-122"/>
              </a:rPr>
              <a:t> steps)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		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), 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),…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A6A46C5F-019B-4634-AF47-DBCEEB37C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TMTO Attack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0903BB9-320A-4AB3-9D64-BB0922E86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2133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Consider the computed chain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),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), …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Suppose for some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we find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6308" name="Freeform 4">
            <a:extLst>
              <a:ext uri="{FF2B5EF4-FFF2-40B4-BE49-F238E27FC236}">
                <a16:creationId xmlns:a16="http://schemas.microsoft.com/office/drawing/2014/main" id="{D0658BF3-15BF-4C9A-A542-8937DFE1AE2A}"/>
              </a:ext>
            </a:extLst>
          </p:cNvPr>
          <p:cNvSpPr>
            <a:spLocks/>
          </p:cNvSpPr>
          <p:nvPr/>
        </p:nvSpPr>
        <p:spPr bwMode="auto">
          <a:xfrm>
            <a:off x="1524000" y="3902075"/>
            <a:ext cx="5334000" cy="508000"/>
          </a:xfrm>
          <a:custGeom>
            <a:avLst/>
            <a:gdLst>
              <a:gd name="T0" fmla="*/ 0 w 3360"/>
              <a:gd name="T1" fmla="*/ 2147483647 h 320"/>
              <a:gd name="T2" fmla="*/ 2147483647 w 3360"/>
              <a:gd name="T3" fmla="*/ 2147483647 h 320"/>
              <a:gd name="T4" fmla="*/ 2147483647 w 3360"/>
              <a:gd name="T5" fmla="*/ 2147483647 h 320"/>
              <a:gd name="T6" fmla="*/ 2147483647 w 3360"/>
              <a:gd name="T7" fmla="*/ 2147483647 h 320"/>
              <a:gd name="T8" fmla="*/ 2147483647 w 3360"/>
              <a:gd name="T9" fmla="*/ 2147483647 h 320"/>
              <a:gd name="T10" fmla="*/ 2147483647 w 3360"/>
              <a:gd name="T11" fmla="*/ 2147483647 h 320"/>
              <a:gd name="T12" fmla="*/ 2147483647 w 3360"/>
              <a:gd name="T13" fmla="*/ 2147483647 h 320"/>
              <a:gd name="T14" fmla="*/ 2147483647 w 3360"/>
              <a:gd name="T15" fmla="*/ 2147483647 h 320"/>
              <a:gd name="T16" fmla="*/ 2147483647 w 3360"/>
              <a:gd name="T17" fmla="*/ 2147483647 h 320"/>
              <a:gd name="T18" fmla="*/ 2147483647 w 3360"/>
              <a:gd name="T19" fmla="*/ 2147483647 h 320"/>
              <a:gd name="T20" fmla="*/ 2147483647 w 3360"/>
              <a:gd name="T21" fmla="*/ 2147483647 h 320"/>
              <a:gd name="T22" fmla="*/ 2147483647 w 3360"/>
              <a:gd name="T23" fmla="*/ 2147483647 h 320"/>
              <a:gd name="T24" fmla="*/ 2147483647 w 3360"/>
              <a:gd name="T25" fmla="*/ 2147483647 h 320"/>
              <a:gd name="T26" fmla="*/ 2147483647 w 3360"/>
              <a:gd name="T27" fmla="*/ 2147483647 h 320"/>
              <a:gd name="T28" fmla="*/ 2147483647 w 3360"/>
              <a:gd name="T29" fmla="*/ 2147483647 h 320"/>
              <a:gd name="T30" fmla="*/ 2147483647 w 3360"/>
              <a:gd name="T31" fmla="*/ 2147483647 h 320"/>
              <a:gd name="T32" fmla="*/ 2147483647 w 3360"/>
              <a:gd name="T33" fmla="*/ 2147483647 h 320"/>
              <a:gd name="T34" fmla="*/ 2147483647 w 3360"/>
              <a:gd name="T35" fmla="*/ 2147483647 h 320"/>
              <a:gd name="T36" fmla="*/ 2147483647 w 3360"/>
              <a:gd name="T37" fmla="*/ 2147483647 h 320"/>
              <a:gd name="T38" fmla="*/ 2147483647 w 3360"/>
              <a:gd name="T39" fmla="*/ 2147483647 h 320"/>
              <a:gd name="T40" fmla="*/ 2147483647 w 3360"/>
              <a:gd name="T41" fmla="*/ 2147483647 h 320"/>
              <a:gd name="T42" fmla="*/ 2147483647 w 3360"/>
              <a:gd name="T43" fmla="*/ 2147483647 h 320"/>
              <a:gd name="T44" fmla="*/ 2147483647 w 3360"/>
              <a:gd name="T45" fmla="*/ 2147483647 h 320"/>
              <a:gd name="T46" fmla="*/ 2147483647 w 3360"/>
              <a:gd name="T47" fmla="*/ 2147483647 h 320"/>
              <a:gd name="T48" fmla="*/ 2147483647 w 3360"/>
              <a:gd name="T49" fmla="*/ 2147483647 h 3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360"/>
              <a:gd name="T76" fmla="*/ 0 h 320"/>
              <a:gd name="T77" fmla="*/ 3360 w 3360"/>
              <a:gd name="T78" fmla="*/ 320 h 3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09" name="Text Box 5">
            <a:extLst>
              <a:ext uri="{FF2B5EF4-FFF2-40B4-BE49-F238E27FC236}">
                <a16:creationId xmlns:a16="http://schemas.microsoft.com/office/drawing/2014/main" id="{6C7C9D73-F158-44C9-81C7-6EAC005E6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3825875"/>
            <a:ext cx="512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 sz="4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26310" name="Oval 6">
            <a:extLst>
              <a:ext uri="{FF2B5EF4-FFF2-40B4-BE49-F238E27FC236}">
                <a16:creationId xmlns:a16="http://schemas.microsoft.com/office/drawing/2014/main" id="{1E80B0A0-234A-4782-B995-32500828A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83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6311" name="Oval 7">
            <a:extLst>
              <a:ext uri="{FF2B5EF4-FFF2-40B4-BE49-F238E27FC236}">
                <a16:creationId xmlns:a16="http://schemas.microsoft.com/office/drawing/2014/main" id="{1A112AEF-14F1-46B3-8078-618E26BB0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054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6312" name="Text Box 8">
            <a:extLst>
              <a:ext uri="{FF2B5EF4-FFF2-40B4-BE49-F238E27FC236}">
                <a16:creationId xmlns:a16="http://schemas.microsoft.com/office/drawing/2014/main" id="{80899E48-64C7-4E54-8FAC-504E77568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3657600"/>
            <a:ext cx="541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 sz="4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5370" name="Text Box 9">
            <a:extLst>
              <a:ext uri="{FF2B5EF4-FFF2-40B4-BE49-F238E27FC236}">
                <a16:creationId xmlns:a16="http://schemas.microsoft.com/office/drawing/2014/main" id="{79CEE6AE-E21B-48C2-B620-11A90897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3800475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4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5371" name="Oval 10">
            <a:extLst>
              <a:ext uri="{FF2B5EF4-FFF2-40B4-BE49-F238E27FC236}">
                <a16:creationId xmlns:a16="http://schemas.microsoft.com/office/drawing/2014/main" id="{BB41824C-00B8-493C-AF82-E3FCCC705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81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6315" name="Oval 11">
            <a:extLst>
              <a:ext uri="{FF2B5EF4-FFF2-40B4-BE49-F238E27FC236}">
                <a16:creationId xmlns:a16="http://schemas.microsoft.com/office/drawing/2014/main" id="{74DBFDD6-D65F-4F9D-9A04-F4E7607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8814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6316" name="Oval 12">
            <a:extLst>
              <a:ext uri="{FF2B5EF4-FFF2-40B4-BE49-F238E27FC236}">
                <a16:creationId xmlns:a16="http://schemas.microsoft.com/office/drawing/2014/main" id="{3B2F1BE3-24E5-4062-8A9F-372B7212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54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6317" name="Oval 13">
            <a:extLst>
              <a:ext uri="{FF2B5EF4-FFF2-40B4-BE49-F238E27FC236}">
                <a16:creationId xmlns:a16="http://schemas.microsoft.com/office/drawing/2014/main" id="{03A065E3-1284-4167-8BC4-878B88E87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09098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6318" name="Oval 14">
            <a:extLst>
              <a:ext uri="{FF2B5EF4-FFF2-40B4-BE49-F238E27FC236}">
                <a16:creationId xmlns:a16="http://schemas.microsoft.com/office/drawing/2014/main" id="{F1DE19F3-8FB6-4583-A8B7-B2056762F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258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6319" name="Oval 15">
            <a:extLst>
              <a:ext uri="{FF2B5EF4-FFF2-40B4-BE49-F238E27FC236}">
                <a16:creationId xmlns:a16="http://schemas.microsoft.com/office/drawing/2014/main" id="{F6B2FD79-5909-43A8-9A06-42F304A21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054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6320" name="Oval 16">
            <a:extLst>
              <a:ext uri="{FF2B5EF4-FFF2-40B4-BE49-F238E27FC236}">
                <a16:creationId xmlns:a16="http://schemas.microsoft.com/office/drawing/2014/main" id="{4CBDF90E-ADCE-4C6B-8D37-5708A3F43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1100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6321" name="Oval 17">
            <a:extLst>
              <a:ext uri="{FF2B5EF4-FFF2-40B4-BE49-F238E27FC236}">
                <a16:creationId xmlns:a16="http://schemas.microsoft.com/office/drawing/2014/main" id="{1BFBFAE1-676B-457D-9FE7-C2DE724DF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656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6322" name="Oval 18">
            <a:extLst>
              <a:ext uri="{FF2B5EF4-FFF2-40B4-BE49-F238E27FC236}">
                <a16:creationId xmlns:a16="http://schemas.microsoft.com/office/drawing/2014/main" id="{4092F975-A383-474E-8FF9-634BCB1E9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0735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6323" name="Oval 19">
            <a:extLst>
              <a:ext uri="{FF2B5EF4-FFF2-40B4-BE49-F238E27FC236}">
                <a16:creationId xmlns:a16="http://schemas.microsoft.com/office/drawing/2014/main" id="{3D7BFBE1-416D-4580-AFF4-62943792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306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6324" name="Oval 20">
            <a:extLst>
              <a:ext uri="{FF2B5EF4-FFF2-40B4-BE49-F238E27FC236}">
                <a16:creationId xmlns:a16="http://schemas.microsoft.com/office/drawing/2014/main" id="{1FEFADE2-C3FB-4F74-B00C-CAD3CC226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592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6325" name="Oval 21">
            <a:extLst>
              <a:ext uri="{FF2B5EF4-FFF2-40B4-BE49-F238E27FC236}">
                <a16:creationId xmlns:a16="http://schemas.microsoft.com/office/drawing/2014/main" id="{82D1B78D-CF61-4916-AF65-8B67F75E7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173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6326" name="Oval 22">
            <a:extLst>
              <a:ext uri="{FF2B5EF4-FFF2-40B4-BE49-F238E27FC236}">
                <a16:creationId xmlns:a16="http://schemas.microsoft.com/office/drawing/2014/main" id="{7C48718C-2634-4FDD-AC36-E2B69980C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1640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6327" name="Oval 23">
            <a:extLst>
              <a:ext uri="{FF2B5EF4-FFF2-40B4-BE49-F238E27FC236}">
                <a16:creationId xmlns:a16="http://schemas.microsoft.com/office/drawing/2014/main" id="{7360F3A2-B9D8-4DE7-987F-55BFE9B2B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054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6328" name="Oval 24">
            <a:extLst>
              <a:ext uri="{FF2B5EF4-FFF2-40B4-BE49-F238E27FC236}">
                <a16:creationId xmlns:a16="http://schemas.microsoft.com/office/drawing/2014/main" id="{AF73362E-216F-45E1-AE8D-4818433AC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173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6329" name="Text Box 25">
            <a:extLst>
              <a:ext uri="{FF2B5EF4-FFF2-40B4-BE49-F238E27FC236}">
                <a16:creationId xmlns:a16="http://schemas.microsoft.com/office/drawing/2014/main" id="{918752BB-65B8-40F2-96A9-C9B739764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35927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 sz="4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26330" name="Rectangle 26">
            <a:extLst>
              <a:ext uri="{FF2B5EF4-FFF2-40B4-BE49-F238E27FC236}">
                <a16:creationId xmlns:a16="http://schemas.microsoft.com/office/drawing/2014/main" id="{D86F040F-7DC4-4E67-B5AD-C4C46E982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953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CN" sz="3200">
                <a:ea typeface="宋体" panose="02010600030101010101" pitchFamily="2" charset="-122"/>
              </a:rPr>
              <a:t>Since </a:t>
            </a:r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200">
                <a:ea typeface="宋体" panose="02010600030101010101" pitchFamily="2" charset="-122"/>
              </a:rPr>
              <a:t> key </a:t>
            </a:r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>
                <a:ea typeface="宋体" panose="02010600030101010101" pitchFamily="2" charset="-122"/>
              </a:rPr>
              <a:t> should lie before ciphertext </a:t>
            </a:r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>
                <a:ea typeface="宋体" panose="02010600030101010101" pitchFamily="2" charset="-122"/>
              </a:rPr>
              <a:t> in chain!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autoUpdateAnimBg="0"/>
      <p:bldP spid="226310" grpId="0" animBg="1"/>
      <p:bldP spid="226311" grpId="0" animBg="1"/>
      <p:bldP spid="226312" grpId="0" autoUpdateAnimBg="0"/>
      <p:bldP spid="226315" grpId="0" animBg="1"/>
      <p:bldP spid="226316" grpId="0" animBg="1"/>
      <p:bldP spid="226317" grpId="0" animBg="1"/>
      <p:bldP spid="226318" grpId="0" animBg="1"/>
      <p:bldP spid="226319" grpId="0" animBg="1"/>
      <p:bldP spid="226320" grpId="0" animBg="1"/>
      <p:bldP spid="226321" grpId="0" animBg="1"/>
      <p:bldP spid="226322" grpId="0" animBg="1"/>
      <p:bldP spid="226323" grpId="0" animBg="1"/>
      <p:bldP spid="226324" grpId="0" animBg="1"/>
      <p:bldP spid="226325" grpId="0" animBg="1"/>
      <p:bldP spid="226326" grpId="0" animBg="1"/>
      <p:bldP spid="226327" grpId="0" animBg="1"/>
      <p:bldP spid="226328" grpId="0" animBg="1"/>
      <p:bldP spid="226329" grpId="0" autoUpdateAnimBg="0"/>
      <p:bldP spid="22633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3">
            <a:extLst>
              <a:ext uri="{FF2B5EF4-FFF2-40B4-BE49-F238E27FC236}">
                <a16:creationId xmlns:a16="http://schemas.microsoft.com/office/drawing/2014/main" id="{0DFE9AE3-7C1A-4875-8457-7167DF12C6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Block Ciphers                                                                                                                    </a:t>
            </a:r>
            <a:fld id="{71F8C974-AD4A-443E-9763-23F555B5BB63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1948C54-AE5F-423D-9A74-EF70C4A4E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(Iterated) Block Cipher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48F5C78-DA69-4F02-9571-D5C58C240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Plaintext and ciphertext “units” are fixed sized blocks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Typical block sizes: 64 to 256 bits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Ciphertext obtained from plaintext by iterating a </a:t>
            </a:r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round function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Input to round function consists of key and the output of previous round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8B16F8AE-7783-4E2A-ADEF-E13148BF5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TMTO Attack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1206791-413C-40C9-B777-2B3FF2A49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01000" cy="41910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Summary of attack phase: we compute chain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	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),…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If for some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>
                <a:ea typeface="宋体" panose="02010600030101010101" pitchFamily="2" charset="-122"/>
              </a:rPr>
              <a:t> we find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Then reconstruct chain from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	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),…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Find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>
                <a:ea typeface="宋体" panose="02010600030101010101" pitchFamily="2" charset="-122"/>
              </a:rPr>
              <a:t>  (always?)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Then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ea typeface="宋体" panose="02010600030101010101" pitchFamily="2" charset="-122"/>
              </a:rPr>
              <a:t>  (always?)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056401ED-D53B-43FE-8CCB-5933A85A8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Trudy’s Perfect World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9707317-AB5F-47AB-83B5-99E54BCCC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572000"/>
          </a:xfrm>
        </p:spPr>
        <p:txBody>
          <a:bodyPr/>
          <a:lstStyle/>
          <a:p>
            <a:pPr marL="609600" indent="-609600" eaLnBrk="1" hangingPunct="1"/>
            <a:r>
              <a:rPr lang="en-US" altLang="zh-CN" sz="2800">
                <a:ea typeface="宋体" panose="02010600030101010101" pitchFamily="2" charset="-122"/>
              </a:rPr>
              <a:t>Suppose block cipher has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56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</a:p>
          <a:p>
            <a:pPr marL="990600" lvl="1" indent="-533400" eaLnBrk="1" hangingPunct="1"/>
            <a:r>
              <a:rPr lang="en-US" altLang="zh-CN" sz="2400">
                <a:ea typeface="宋体" panose="02010600030101010101" pitchFamily="2" charset="-122"/>
              </a:rPr>
              <a:t>That is, the key length is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56</a:t>
            </a:r>
            <a:r>
              <a:rPr lang="en-US" altLang="zh-CN" sz="2400">
                <a:ea typeface="宋体" panose="02010600030101010101" pitchFamily="2" charset="-122"/>
              </a:rPr>
              <a:t> bits</a:t>
            </a:r>
          </a:p>
          <a:p>
            <a:pPr marL="609600" indent="-609600" eaLnBrk="1" hangingPunct="1"/>
            <a:r>
              <a:rPr lang="en-US" altLang="zh-CN" sz="2800">
                <a:ea typeface="宋体" panose="02010600030101010101" pitchFamily="2" charset="-122"/>
              </a:rPr>
              <a:t>Spse we find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2</a:t>
            </a:r>
            <a:r>
              <a:rPr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lang="en-US" altLang="zh-CN" sz="2800">
                <a:ea typeface="宋体" panose="02010600030101010101" pitchFamily="2" charset="-122"/>
              </a:rPr>
              <a:t> chains each of length   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2</a:t>
            </a:r>
            <a:r>
              <a:rPr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lang="en-US" altLang="zh-CN" sz="2800">
                <a:ea typeface="宋体" panose="02010600030101010101" pitchFamily="2" charset="-122"/>
              </a:rPr>
              <a:t> and no chains overlap (unrealistic)</a:t>
            </a:r>
          </a:p>
          <a:p>
            <a:pPr marL="609600" indent="-609600" eaLnBrk="1" hangingPunct="1"/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Memory: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lang="en-US" altLang="zh-CN" sz="2800">
                <a:ea typeface="宋体" panose="02010600030101010101" pitchFamily="2" charset="-122"/>
              </a:rPr>
              <a:t> pairs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>
              <a:ea typeface="宋体" panose="02010600030101010101" pitchFamily="2" charset="-122"/>
            </a:endParaRPr>
          </a:p>
          <a:p>
            <a:pPr marL="609600" indent="-609600" eaLnBrk="1" hangingPunct="1"/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Time:</a:t>
            </a:r>
            <a:r>
              <a:rPr lang="en-US" altLang="zh-CN" sz="2800">
                <a:ea typeface="宋体" panose="02010600030101010101" pitchFamily="2" charset="-122"/>
              </a:rPr>
              <a:t> about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lang="en-US" altLang="zh-CN" sz="2800">
                <a:ea typeface="宋体" panose="02010600030101010101" pitchFamily="2" charset="-122"/>
              </a:rPr>
              <a:t> (per attack)</a:t>
            </a:r>
          </a:p>
          <a:p>
            <a:pPr marL="990600" lvl="1" indent="-533400" eaLnBrk="1" hangingPunct="1"/>
            <a:r>
              <a:rPr lang="en-US" altLang="zh-CN" sz="2400">
                <a:ea typeface="宋体" panose="02010600030101010101" pitchFamily="2" charset="-122"/>
              </a:rPr>
              <a:t>Start at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>
                <a:ea typeface="宋体" panose="02010600030101010101" pitchFamily="2" charset="-122"/>
              </a:rPr>
              <a:t>, find some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>
                <a:ea typeface="宋体" panose="02010600030101010101" pitchFamily="2" charset="-122"/>
              </a:rPr>
              <a:t> in about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r>
            <a:r>
              <a:rPr lang="en-US" altLang="zh-CN" sz="2400">
                <a:ea typeface="宋体" panose="02010600030101010101" pitchFamily="2" charset="-122"/>
              </a:rPr>
              <a:t> steps</a:t>
            </a:r>
          </a:p>
          <a:p>
            <a:pPr marL="990600" lvl="1" indent="-533400" eaLnBrk="1" hangingPunct="1"/>
            <a:r>
              <a:rPr lang="en-US" altLang="zh-CN" sz="2400">
                <a:ea typeface="宋体" panose="02010600030101010101" pitchFamily="2" charset="-122"/>
              </a:rPr>
              <a:t>Find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>
                <a:ea typeface="宋体" panose="02010600030101010101" pitchFamily="2" charset="-122"/>
              </a:rPr>
              <a:t> with about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r>
            <a:r>
              <a:rPr lang="en-US" altLang="zh-CN" sz="2400">
                <a:ea typeface="宋体" panose="02010600030101010101" pitchFamily="2" charset="-122"/>
              </a:rPr>
              <a:t> more steps</a:t>
            </a:r>
          </a:p>
          <a:p>
            <a:pPr marL="609600" indent="-609600" eaLnBrk="1" hangingPunct="1"/>
            <a:r>
              <a:rPr lang="en-US" altLang="zh-CN" sz="2800">
                <a:ea typeface="宋体" panose="02010600030101010101" pitchFamily="2" charset="-122"/>
              </a:rPr>
              <a:t>Attack never fails!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1A16C7FD-8ECF-447D-A60A-5E898AC2B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Trudy’s Perfect World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79A6484-3DE5-4EB5-BA4A-064D98ACF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12954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No chains overlap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Every ciphertext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>
                <a:ea typeface="宋体" panose="02010600030101010101" pitchFamily="2" charset="-122"/>
              </a:rPr>
              <a:t> is in one chain</a:t>
            </a: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50AB5763-C973-468C-80CC-34AD8BE17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338" y="3251200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>
              <a:solidFill>
                <a:schemeClr val="tx2"/>
              </a:solidFill>
              <a:latin typeface="Courier" charset="0"/>
              <a:ea typeface="宋体" panose="02010600030101010101" pitchFamily="2" charset="-122"/>
            </a:endParaRPr>
          </a:p>
        </p:txBody>
      </p:sp>
      <p:sp>
        <p:nvSpPr>
          <p:cNvPr id="18438" name="Text Box 5">
            <a:extLst>
              <a:ext uri="{FF2B5EF4-FFF2-40B4-BE49-F238E27FC236}">
                <a16:creationId xmlns:a16="http://schemas.microsoft.com/office/drawing/2014/main" id="{1B839D27-5014-4030-97D9-1E998D670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59125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4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8439" name="Text Box 6">
            <a:extLst>
              <a:ext uri="{FF2B5EF4-FFF2-40B4-BE49-F238E27FC236}">
                <a16:creationId xmlns:a16="http://schemas.microsoft.com/office/drawing/2014/main" id="{ED727157-266D-4835-944E-114E3979F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4241800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4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8440" name="Freeform 7">
            <a:extLst>
              <a:ext uri="{FF2B5EF4-FFF2-40B4-BE49-F238E27FC236}">
                <a16:creationId xmlns:a16="http://schemas.microsoft.com/office/drawing/2014/main" id="{5CBD5F4C-9EB5-401A-A28C-6BF2FE32FE2D}"/>
              </a:ext>
            </a:extLst>
          </p:cNvPr>
          <p:cNvSpPr>
            <a:spLocks/>
          </p:cNvSpPr>
          <p:nvPr/>
        </p:nvSpPr>
        <p:spPr bwMode="auto">
          <a:xfrm>
            <a:off x="1371600" y="3327400"/>
            <a:ext cx="5334000" cy="698500"/>
          </a:xfrm>
          <a:custGeom>
            <a:avLst/>
            <a:gdLst>
              <a:gd name="T0" fmla="*/ 0 w 3360"/>
              <a:gd name="T1" fmla="*/ 2147483647 h 440"/>
              <a:gd name="T2" fmla="*/ 2147483647 w 3360"/>
              <a:gd name="T3" fmla="*/ 2147483647 h 440"/>
              <a:gd name="T4" fmla="*/ 2147483647 w 3360"/>
              <a:gd name="T5" fmla="*/ 2147483647 h 440"/>
              <a:gd name="T6" fmla="*/ 2147483647 w 3360"/>
              <a:gd name="T7" fmla="*/ 2147483647 h 440"/>
              <a:gd name="T8" fmla="*/ 2147483647 w 3360"/>
              <a:gd name="T9" fmla="*/ 2147483647 h 440"/>
              <a:gd name="T10" fmla="*/ 2147483647 w 3360"/>
              <a:gd name="T11" fmla="*/ 2147483647 h 440"/>
              <a:gd name="T12" fmla="*/ 2147483647 w 3360"/>
              <a:gd name="T13" fmla="*/ 2147483647 h 440"/>
              <a:gd name="T14" fmla="*/ 2147483647 w 3360"/>
              <a:gd name="T15" fmla="*/ 2147483647 h 440"/>
              <a:gd name="T16" fmla="*/ 2147483647 w 3360"/>
              <a:gd name="T17" fmla="*/ 2147483647 h 440"/>
              <a:gd name="T18" fmla="*/ 2147483647 w 3360"/>
              <a:gd name="T19" fmla="*/ 2147483647 h 440"/>
              <a:gd name="T20" fmla="*/ 2147483647 w 3360"/>
              <a:gd name="T21" fmla="*/ 2147483647 h 440"/>
              <a:gd name="T22" fmla="*/ 2147483647 w 3360"/>
              <a:gd name="T23" fmla="*/ 0 h 440"/>
              <a:gd name="T24" fmla="*/ 2147483647 w 3360"/>
              <a:gd name="T25" fmla="*/ 2147483647 h 440"/>
              <a:gd name="T26" fmla="*/ 2147483647 w 3360"/>
              <a:gd name="T27" fmla="*/ 2147483647 h 440"/>
              <a:gd name="T28" fmla="*/ 2147483647 w 3360"/>
              <a:gd name="T29" fmla="*/ 2147483647 h 440"/>
              <a:gd name="T30" fmla="*/ 2147483647 w 3360"/>
              <a:gd name="T31" fmla="*/ 2147483647 h 44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360"/>
              <a:gd name="T49" fmla="*/ 0 h 440"/>
              <a:gd name="T50" fmla="*/ 3360 w 3360"/>
              <a:gd name="T51" fmla="*/ 440 h 44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Freeform 8">
            <a:extLst>
              <a:ext uri="{FF2B5EF4-FFF2-40B4-BE49-F238E27FC236}">
                <a16:creationId xmlns:a16="http://schemas.microsoft.com/office/drawing/2014/main" id="{23CDEE97-DFC6-4587-B16A-0762A22E4D96}"/>
              </a:ext>
            </a:extLst>
          </p:cNvPr>
          <p:cNvSpPr>
            <a:spLocks/>
          </p:cNvSpPr>
          <p:nvPr/>
        </p:nvSpPr>
        <p:spPr bwMode="auto">
          <a:xfrm>
            <a:off x="1371600" y="4368800"/>
            <a:ext cx="5334000" cy="508000"/>
          </a:xfrm>
          <a:custGeom>
            <a:avLst/>
            <a:gdLst>
              <a:gd name="T0" fmla="*/ 0 w 3360"/>
              <a:gd name="T1" fmla="*/ 2147483647 h 320"/>
              <a:gd name="T2" fmla="*/ 2147483647 w 3360"/>
              <a:gd name="T3" fmla="*/ 2147483647 h 320"/>
              <a:gd name="T4" fmla="*/ 2147483647 w 3360"/>
              <a:gd name="T5" fmla="*/ 2147483647 h 320"/>
              <a:gd name="T6" fmla="*/ 2147483647 w 3360"/>
              <a:gd name="T7" fmla="*/ 2147483647 h 320"/>
              <a:gd name="T8" fmla="*/ 2147483647 w 3360"/>
              <a:gd name="T9" fmla="*/ 2147483647 h 320"/>
              <a:gd name="T10" fmla="*/ 2147483647 w 3360"/>
              <a:gd name="T11" fmla="*/ 2147483647 h 320"/>
              <a:gd name="T12" fmla="*/ 2147483647 w 3360"/>
              <a:gd name="T13" fmla="*/ 2147483647 h 320"/>
              <a:gd name="T14" fmla="*/ 2147483647 w 3360"/>
              <a:gd name="T15" fmla="*/ 2147483647 h 320"/>
              <a:gd name="T16" fmla="*/ 2147483647 w 3360"/>
              <a:gd name="T17" fmla="*/ 2147483647 h 320"/>
              <a:gd name="T18" fmla="*/ 2147483647 w 3360"/>
              <a:gd name="T19" fmla="*/ 2147483647 h 320"/>
              <a:gd name="T20" fmla="*/ 2147483647 w 3360"/>
              <a:gd name="T21" fmla="*/ 2147483647 h 320"/>
              <a:gd name="T22" fmla="*/ 2147483647 w 3360"/>
              <a:gd name="T23" fmla="*/ 2147483647 h 320"/>
              <a:gd name="T24" fmla="*/ 2147483647 w 3360"/>
              <a:gd name="T25" fmla="*/ 2147483647 h 320"/>
              <a:gd name="T26" fmla="*/ 2147483647 w 3360"/>
              <a:gd name="T27" fmla="*/ 2147483647 h 320"/>
              <a:gd name="T28" fmla="*/ 2147483647 w 3360"/>
              <a:gd name="T29" fmla="*/ 2147483647 h 320"/>
              <a:gd name="T30" fmla="*/ 2147483647 w 3360"/>
              <a:gd name="T31" fmla="*/ 2147483647 h 320"/>
              <a:gd name="T32" fmla="*/ 2147483647 w 3360"/>
              <a:gd name="T33" fmla="*/ 2147483647 h 320"/>
              <a:gd name="T34" fmla="*/ 2147483647 w 3360"/>
              <a:gd name="T35" fmla="*/ 2147483647 h 320"/>
              <a:gd name="T36" fmla="*/ 2147483647 w 3360"/>
              <a:gd name="T37" fmla="*/ 2147483647 h 320"/>
              <a:gd name="T38" fmla="*/ 2147483647 w 3360"/>
              <a:gd name="T39" fmla="*/ 2147483647 h 320"/>
              <a:gd name="T40" fmla="*/ 2147483647 w 3360"/>
              <a:gd name="T41" fmla="*/ 2147483647 h 320"/>
              <a:gd name="T42" fmla="*/ 2147483647 w 3360"/>
              <a:gd name="T43" fmla="*/ 2147483647 h 320"/>
              <a:gd name="T44" fmla="*/ 2147483647 w 3360"/>
              <a:gd name="T45" fmla="*/ 2147483647 h 320"/>
              <a:gd name="T46" fmla="*/ 2147483647 w 3360"/>
              <a:gd name="T47" fmla="*/ 2147483647 h 320"/>
              <a:gd name="T48" fmla="*/ 2147483647 w 3360"/>
              <a:gd name="T49" fmla="*/ 2147483647 h 3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360"/>
              <a:gd name="T76" fmla="*/ 0 h 320"/>
              <a:gd name="T77" fmla="*/ 3360 w 3360"/>
              <a:gd name="T78" fmla="*/ 320 h 3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Freeform 9">
            <a:extLst>
              <a:ext uri="{FF2B5EF4-FFF2-40B4-BE49-F238E27FC236}">
                <a16:creationId xmlns:a16="http://schemas.microsoft.com/office/drawing/2014/main" id="{EB1E606B-23D6-4F84-9CA0-E4470FEB9A17}"/>
              </a:ext>
            </a:extLst>
          </p:cNvPr>
          <p:cNvSpPr>
            <a:spLocks/>
          </p:cNvSpPr>
          <p:nvPr/>
        </p:nvSpPr>
        <p:spPr bwMode="auto">
          <a:xfrm>
            <a:off x="1447800" y="5219700"/>
            <a:ext cx="5486400" cy="800100"/>
          </a:xfrm>
          <a:custGeom>
            <a:avLst/>
            <a:gdLst>
              <a:gd name="T0" fmla="*/ 0 w 3456"/>
              <a:gd name="T1" fmla="*/ 2147483647 h 504"/>
              <a:gd name="T2" fmla="*/ 2147483647 w 3456"/>
              <a:gd name="T3" fmla="*/ 2147483647 h 504"/>
              <a:gd name="T4" fmla="*/ 2147483647 w 3456"/>
              <a:gd name="T5" fmla="*/ 2147483647 h 504"/>
              <a:gd name="T6" fmla="*/ 2147483647 w 3456"/>
              <a:gd name="T7" fmla="*/ 2147483647 h 504"/>
              <a:gd name="T8" fmla="*/ 2147483647 w 3456"/>
              <a:gd name="T9" fmla="*/ 2147483647 h 504"/>
              <a:gd name="T10" fmla="*/ 2147483647 w 3456"/>
              <a:gd name="T11" fmla="*/ 2147483647 h 504"/>
              <a:gd name="T12" fmla="*/ 2147483647 w 3456"/>
              <a:gd name="T13" fmla="*/ 2147483647 h 504"/>
              <a:gd name="T14" fmla="*/ 2147483647 w 3456"/>
              <a:gd name="T15" fmla="*/ 2147483647 h 504"/>
              <a:gd name="T16" fmla="*/ 2147483647 w 3456"/>
              <a:gd name="T17" fmla="*/ 2147483647 h 504"/>
              <a:gd name="T18" fmla="*/ 2147483647 w 3456"/>
              <a:gd name="T19" fmla="*/ 2147483647 h 504"/>
              <a:gd name="T20" fmla="*/ 2147483647 w 3456"/>
              <a:gd name="T21" fmla="*/ 2147483647 h 504"/>
              <a:gd name="T22" fmla="*/ 2147483647 w 3456"/>
              <a:gd name="T23" fmla="*/ 2147483647 h 504"/>
              <a:gd name="T24" fmla="*/ 2147483647 w 3456"/>
              <a:gd name="T25" fmla="*/ 2147483647 h 504"/>
              <a:gd name="T26" fmla="*/ 2147483647 w 3456"/>
              <a:gd name="T27" fmla="*/ 2147483647 h 504"/>
              <a:gd name="T28" fmla="*/ 2147483647 w 3456"/>
              <a:gd name="T29" fmla="*/ 2147483647 h 504"/>
              <a:gd name="T30" fmla="*/ 2147483647 w 3456"/>
              <a:gd name="T31" fmla="*/ 2147483647 h 5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456"/>
              <a:gd name="T49" fmla="*/ 0 h 504"/>
              <a:gd name="T50" fmla="*/ 3456 w 3456"/>
              <a:gd name="T51" fmla="*/ 504 h 50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456" h="504">
                <a:moveTo>
                  <a:pt x="0" y="200"/>
                </a:moveTo>
                <a:cubicBezTo>
                  <a:pt x="32" y="192"/>
                  <a:pt x="64" y="184"/>
                  <a:pt x="192" y="200"/>
                </a:cubicBezTo>
                <a:cubicBezTo>
                  <a:pt x="320" y="216"/>
                  <a:pt x="672" y="296"/>
                  <a:pt x="768" y="296"/>
                </a:cubicBezTo>
                <a:cubicBezTo>
                  <a:pt x="864" y="296"/>
                  <a:pt x="704" y="224"/>
                  <a:pt x="768" y="200"/>
                </a:cubicBezTo>
                <a:cubicBezTo>
                  <a:pt x="832" y="176"/>
                  <a:pt x="1016" y="152"/>
                  <a:pt x="1152" y="152"/>
                </a:cubicBezTo>
                <a:cubicBezTo>
                  <a:pt x="1288" y="152"/>
                  <a:pt x="1472" y="144"/>
                  <a:pt x="1584" y="200"/>
                </a:cubicBezTo>
                <a:cubicBezTo>
                  <a:pt x="1696" y="256"/>
                  <a:pt x="1752" y="472"/>
                  <a:pt x="1824" y="488"/>
                </a:cubicBezTo>
                <a:cubicBezTo>
                  <a:pt x="1896" y="504"/>
                  <a:pt x="1952" y="344"/>
                  <a:pt x="2016" y="296"/>
                </a:cubicBezTo>
                <a:cubicBezTo>
                  <a:pt x="2080" y="248"/>
                  <a:pt x="2128" y="240"/>
                  <a:pt x="2208" y="200"/>
                </a:cubicBezTo>
                <a:cubicBezTo>
                  <a:pt x="2288" y="160"/>
                  <a:pt x="2424" y="88"/>
                  <a:pt x="2496" y="56"/>
                </a:cubicBezTo>
                <a:cubicBezTo>
                  <a:pt x="2568" y="24"/>
                  <a:pt x="2576" y="0"/>
                  <a:pt x="2640" y="8"/>
                </a:cubicBezTo>
                <a:cubicBezTo>
                  <a:pt x="2704" y="16"/>
                  <a:pt x="2824" y="80"/>
                  <a:pt x="2880" y="104"/>
                </a:cubicBezTo>
                <a:cubicBezTo>
                  <a:pt x="2936" y="128"/>
                  <a:pt x="2928" y="144"/>
                  <a:pt x="2976" y="152"/>
                </a:cubicBezTo>
                <a:cubicBezTo>
                  <a:pt x="3024" y="160"/>
                  <a:pt x="3120" y="152"/>
                  <a:pt x="3168" y="152"/>
                </a:cubicBezTo>
                <a:cubicBezTo>
                  <a:pt x="3216" y="152"/>
                  <a:pt x="3216" y="168"/>
                  <a:pt x="3264" y="152"/>
                </a:cubicBezTo>
                <a:cubicBezTo>
                  <a:pt x="3312" y="136"/>
                  <a:pt x="3384" y="96"/>
                  <a:pt x="3456" y="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Text Box 10">
            <a:extLst>
              <a:ext uri="{FF2B5EF4-FFF2-40B4-BE49-F238E27FC236}">
                <a16:creationId xmlns:a16="http://schemas.microsoft.com/office/drawing/2014/main" id="{28E6D770-8D98-474A-AD71-8677C6B65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30725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8444" name="Text Box 11">
            <a:extLst>
              <a:ext uri="{FF2B5EF4-FFF2-40B4-BE49-F238E27FC236}">
                <a16:creationId xmlns:a16="http://schemas.microsoft.com/office/drawing/2014/main" id="{22FE1084-5249-4FB8-987B-44EBCDA0F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292725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4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8445" name="Text Box 12">
            <a:extLst>
              <a:ext uri="{FF2B5EF4-FFF2-40B4-BE49-F238E27FC236}">
                <a16:creationId xmlns:a16="http://schemas.microsoft.com/office/drawing/2014/main" id="{8519FA8C-242C-41D0-85A8-21F893236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338" y="4302125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>
              <a:solidFill>
                <a:schemeClr val="tx2"/>
              </a:solidFill>
              <a:latin typeface="Courier" charset="0"/>
              <a:ea typeface="宋体" panose="02010600030101010101" pitchFamily="2" charset="-122"/>
            </a:endParaRPr>
          </a:p>
        </p:txBody>
      </p:sp>
      <p:sp>
        <p:nvSpPr>
          <p:cNvPr id="18446" name="Text Box 13">
            <a:extLst>
              <a:ext uri="{FF2B5EF4-FFF2-40B4-BE49-F238E27FC236}">
                <a16:creationId xmlns:a16="http://schemas.microsoft.com/office/drawing/2014/main" id="{533741A3-33A5-4626-BA65-29E2E6E9C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938" y="5080000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>
              <a:solidFill>
                <a:schemeClr val="tx2"/>
              </a:solidFill>
              <a:latin typeface="Courier" charset="0"/>
              <a:ea typeface="宋体" panose="02010600030101010101" pitchFamily="2" charset="-122"/>
            </a:endParaRPr>
          </a:p>
        </p:txBody>
      </p:sp>
      <p:sp>
        <p:nvSpPr>
          <p:cNvPr id="18447" name="Oval 14">
            <a:extLst>
              <a:ext uri="{FF2B5EF4-FFF2-40B4-BE49-F238E27FC236}">
                <a16:creationId xmlns:a16="http://schemas.microsoft.com/office/drawing/2014/main" id="{F56C033A-8D37-42F1-86BC-64B93D45A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7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48" name="Oval 15">
            <a:extLst>
              <a:ext uri="{FF2B5EF4-FFF2-40B4-BE49-F238E27FC236}">
                <a16:creationId xmlns:a16="http://schemas.microsoft.com/office/drawing/2014/main" id="{181CDA8C-AB1D-4C23-8A9F-51DDA8CBE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461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49" name="Oval 16">
            <a:extLst>
              <a:ext uri="{FF2B5EF4-FFF2-40B4-BE49-F238E27FC236}">
                <a16:creationId xmlns:a16="http://schemas.microsoft.com/office/drawing/2014/main" id="{5697AE23-A216-4404-82B2-D17B14AD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699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50" name="Oval 17">
            <a:extLst>
              <a:ext uri="{FF2B5EF4-FFF2-40B4-BE49-F238E27FC236}">
                <a16:creationId xmlns:a16="http://schemas.microsoft.com/office/drawing/2014/main" id="{909E3640-89D9-4ACE-8EAE-CC82934E0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47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51" name="Oval 18">
            <a:extLst>
              <a:ext uri="{FF2B5EF4-FFF2-40B4-BE49-F238E27FC236}">
                <a16:creationId xmlns:a16="http://schemas.microsoft.com/office/drawing/2014/main" id="{77F1F9D1-BA7C-45E2-A23D-872150083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232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52" name="Oval 19">
            <a:extLst>
              <a:ext uri="{FF2B5EF4-FFF2-40B4-BE49-F238E27FC236}">
                <a16:creationId xmlns:a16="http://schemas.microsoft.com/office/drawing/2014/main" id="{DB5FA048-EFD7-4ADC-B68D-CE59C12E3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470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53" name="Oval 20">
            <a:extLst>
              <a:ext uri="{FF2B5EF4-FFF2-40B4-BE49-F238E27FC236}">
                <a16:creationId xmlns:a16="http://schemas.microsoft.com/office/drawing/2014/main" id="{B1922B63-0992-47A3-9E0D-5FE34E079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622800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9397" name="Oval 21">
            <a:extLst>
              <a:ext uri="{FF2B5EF4-FFF2-40B4-BE49-F238E27FC236}">
                <a16:creationId xmlns:a16="http://schemas.microsoft.com/office/drawing/2014/main" id="{E1E71BEF-AC30-4888-BC53-C25502F61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648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9398" name="Text Box 22">
            <a:extLst>
              <a:ext uri="{FF2B5EF4-FFF2-40B4-BE49-F238E27FC236}">
                <a16:creationId xmlns:a16="http://schemas.microsoft.com/office/drawing/2014/main" id="{15B23128-5FA5-4968-9DCA-41CDFFFA3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78472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 sz="4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7" grpId="0" animBg="1"/>
      <p:bldP spid="22939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3C594E36-D63C-4B4F-A16D-5A33AF7CA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Real World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4B37FA5-E607-4F76-B3F7-B620241FE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Chains are not so well-behaved!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Chains can </a:t>
            </a:r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cycle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merge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AD4DC482-DDA8-4BE0-9C03-C003B2F51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088" y="3184525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endParaRPr lang="en-US" altLang="zh-CN">
              <a:solidFill>
                <a:schemeClr val="tx2"/>
              </a:solidFill>
              <a:latin typeface="Courier" charset="0"/>
              <a:ea typeface="宋体" panose="02010600030101010101" pitchFamily="2" charset="-122"/>
            </a:endParaRPr>
          </a:p>
        </p:txBody>
      </p:sp>
      <p:sp>
        <p:nvSpPr>
          <p:cNvPr id="19462" name="Text Box 5">
            <a:extLst>
              <a:ext uri="{FF2B5EF4-FFF2-40B4-BE49-F238E27FC236}">
                <a16:creationId xmlns:a16="http://schemas.microsoft.com/office/drawing/2014/main" id="{B386C3EA-6AA0-426B-901F-ABD93C24E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7941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endParaRPr lang="en-US" altLang="zh-CN" sz="4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9CD5223D-FE21-443D-9560-A66DFEF5A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3588" y="2819400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4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9464" name="Rectangle 7">
            <a:extLst>
              <a:ext uri="{FF2B5EF4-FFF2-40B4-BE49-F238E27FC236}">
                <a16:creationId xmlns:a16="http://schemas.microsoft.com/office/drawing/2014/main" id="{82B59DEF-661F-42BF-A6EF-8DCFA618D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95800"/>
            <a:ext cx="8305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CN" sz="3200">
                <a:ea typeface="宋体" panose="02010600030101010101" pitchFamily="2" charset="-122"/>
              </a:rPr>
              <a:t>Chain beginning at </a:t>
            </a:r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>
                <a:ea typeface="宋体" panose="02010600030101010101" pitchFamily="2" charset="-122"/>
              </a:rPr>
              <a:t> goes to </a:t>
            </a:r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endParaRPr lang="en-US" altLang="zh-CN" sz="320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CN" sz="3200">
                <a:ea typeface="宋体" panose="02010600030101010101" pitchFamily="2" charset="-122"/>
              </a:rPr>
              <a:t>But chain from </a:t>
            </a:r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en-US" altLang="zh-CN" sz="3200">
                <a:ea typeface="宋体" panose="02010600030101010101" pitchFamily="2" charset="-122"/>
              </a:rPr>
              <a:t> to </a:t>
            </a:r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sz="3200">
                <a:ea typeface="宋体" panose="02010600030101010101" pitchFamily="2" charset="-122"/>
              </a:rPr>
              <a:t> does not give </a:t>
            </a:r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endParaRPr lang="en-US" altLang="zh-CN" sz="320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CN" sz="3200">
                <a:ea typeface="宋体" panose="02010600030101010101" pitchFamily="2" charset="-122"/>
              </a:rPr>
              <a:t>Is this Trudy’s nightmare?</a:t>
            </a:r>
          </a:p>
        </p:txBody>
      </p:sp>
      <p:sp>
        <p:nvSpPr>
          <p:cNvPr id="19465" name="Oval 8">
            <a:extLst>
              <a:ext uri="{FF2B5EF4-FFF2-40B4-BE49-F238E27FC236}">
                <a16:creationId xmlns:a16="http://schemas.microsoft.com/office/drawing/2014/main" id="{201B251E-C449-486E-97D0-32E3D5239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200400"/>
            <a:ext cx="1447800" cy="762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66" name="Freeform 9">
            <a:extLst>
              <a:ext uri="{FF2B5EF4-FFF2-40B4-BE49-F238E27FC236}">
                <a16:creationId xmlns:a16="http://schemas.microsoft.com/office/drawing/2014/main" id="{725604AB-2760-47CF-9738-3544B70D61B3}"/>
              </a:ext>
            </a:extLst>
          </p:cNvPr>
          <p:cNvSpPr>
            <a:spLocks/>
          </p:cNvSpPr>
          <p:nvPr/>
        </p:nvSpPr>
        <p:spPr bwMode="auto">
          <a:xfrm>
            <a:off x="1814513" y="3149600"/>
            <a:ext cx="1995487" cy="604838"/>
          </a:xfrm>
          <a:custGeom>
            <a:avLst/>
            <a:gdLst>
              <a:gd name="T0" fmla="*/ 0 w 1257"/>
              <a:gd name="T1" fmla="*/ 2147483647 h 381"/>
              <a:gd name="T2" fmla="*/ 2147483647 w 1257"/>
              <a:gd name="T3" fmla="*/ 2147483647 h 381"/>
              <a:gd name="T4" fmla="*/ 2147483647 w 1257"/>
              <a:gd name="T5" fmla="*/ 2147483647 h 381"/>
              <a:gd name="T6" fmla="*/ 2147483647 w 1257"/>
              <a:gd name="T7" fmla="*/ 2147483647 h 381"/>
              <a:gd name="T8" fmla="*/ 2147483647 w 1257"/>
              <a:gd name="T9" fmla="*/ 2147483647 h 381"/>
              <a:gd name="T10" fmla="*/ 2147483647 w 1257"/>
              <a:gd name="T11" fmla="*/ 2147483647 h 381"/>
              <a:gd name="T12" fmla="*/ 2147483647 w 1257"/>
              <a:gd name="T13" fmla="*/ 2147483647 h 381"/>
              <a:gd name="T14" fmla="*/ 2147483647 w 1257"/>
              <a:gd name="T15" fmla="*/ 2147483647 h 381"/>
              <a:gd name="T16" fmla="*/ 2147483647 w 1257"/>
              <a:gd name="T17" fmla="*/ 0 h 381"/>
              <a:gd name="T18" fmla="*/ 2147483647 w 1257"/>
              <a:gd name="T19" fmla="*/ 2147483647 h 38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57"/>
              <a:gd name="T31" fmla="*/ 0 h 381"/>
              <a:gd name="T32" fmla="*/ 1257 w 1257"/>
              <a:gd name="T33" fmla="*/ 381 h 38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57" h="381">
                <a:moveTo>
                  <a:pt x="0" y="381"/>
                </a:moveTo>
                <a:cubicBezTo>
                  <a:pt x="39" y="355"/>
                  <a:pt x="49" y="299"/>
                  <a:pt x="99" y="282"/>
                </a:cubicBezTo>
                <a:cubicBezTo>
                  <a:pt x="209" y="198"/>
                  <a:pt x="276" y="144"/>
                  <a:pt x="419" y="130"/>
                </a:cubicBezTo>
                <a:cubicBezTo>
                  <a:pt x="424" y="124"/>
                  <a:pt x="427" y="118"/>
                  <a:pt x="434" y="114"/>
                </a:cubicBezTo>
                <a:cubicBezTo>
                  <a:pt x="443" y="107"/>
                  <a:pt x="456" y="106"/>
                  <a:pt x="465" y="99"/>
                </a:cubicBezTo>
                <a:cubicBezTo>
                  <a:pt x="472" y="93"/>
                  <a:pt x="472" y="81"/>
                  <a:pt x="480" y="76"/>
                </a:cubicBezTo>
                <a:cubicBezTo>
                  <a:pt x="492" y="66"/>
                  <a:pt x="510" y="66"/>
                  <a:pt x="526" y="61"/>
                </a:cubicBezTo>
                <a:cubicBezTo>
                  <a:pt x="548" y="25"/>
                  <a:pt x="529" y="45"/>
                  <a:pt x="564" y="30"/>
                </a:cubicBezTo>
                <a:cubicBezTo>
                  <a:pt x="584" y="20"/>
                  <a:pt x="625" y="0"/>
                  <a:pt x="625" y="0"/>
                </a:cubicBezTo>
                <a:cubicBezTo>
                  <a:pt x="837" y="13"/>
                  <a:pt x="1043" y="30"/>
                  <a:pt x="1257" y="3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7" name="Freeform 10">
            <a:extLst>
              <a:ext uri="{FF2B5EF4-FFF2-40B4-BE49-F238E27FC236}">
                <a16:creationId xmlns:a16="http://schemas.microsoft.com/office/drawing/2014/main" id="{0378A34A-5810-4C62-80CB-E4D0D8959AEA}"/>
              </a:ext>
            </a:extLst>
          </p:cNvPr>
          <p:cNvSpPr>
            <a:spLocks/>
          </p:cNvSpPr>
          <p:nvPr/>
        </p:nvSpPr>
        <p:spPr bwMode="auto">
          <a:xfrm>
            <a:off x="3919538" y="3971925"/>
            <a:ext cx="1608137" cy="303213"/>
          </a:xfrm>
          <a:custGeom>
            <a:avLst/>
            <a:gdLst>
              <a:gd name="T0" fmla="*/ 2147483647 w 1013"/>
              <a:gd name="T1" fmla="*/ 2147483647 h 191"/>
              <a:gd name="T2" fmla="*/ 2147483647 w 1013"/>
              <a:gd name="T3" fmla="*/ 2147483647 h 191"/>
              <a:gd name="T4" fmla="*/ 2147483647 w 1013"/>
              <a:gd name="T5" fmla="*/ 2147483647 h 191"/>
              <a:gd name="T6" fmla="*/ 2147483647 w 1013"/>
              <a:gd name="T7" fmla="*/ 2147483647 h 191"/>
              <a:gd name="T8" fmla="*/ 2147483647 w 1013"/>
              <a:gd name="T9" fmla="*/ 2147483647 h 191"/>
              <a:gd name="T10" fmla="*/ 2147483647 w 1013"/>
              <a:gd name="T11" fmla="*/ 2147483647 h 191"/>
              <a:gd name="T12" fmla="*/ 2147483647 w 1013"/>
              <a:gd name="T13" fmla="*/ 2147483647 h 191"/>
              <a:gd name="T14" fmla="*/ 2147483647 w 1013"/>
              <a:gd name="T15" fmla="*/ 2147483647 h 191"/>
              <a:gd name="T16" fmla="*/ 0 w 1013"/>
              <a:gd name="T17" fmla="*/ 0 h 1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13"/>
              <a:gd name="T28" fmla="*/ 0 h 191"/>
              <a:gd name="T29" fmla="*/ 1013 w 1013"/>
              <a:gd name="T30" fmla="*/ 191 h 19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13" h="191">
                <a:moveTo>
                  <a:pt x="1013" y="160"/>
                </a:moveTo>
                <a:cubicBezTo>
                  <a:pt x="923" y="169"/>
                  <a:pt x="835" y="183"/>
                  <a:pt x="746" y="191"/>
                </a:cubicBezTo>
                <a:cubicBezTo>
                  <a:pt x="656" y="185"/>
                  <a:pt x="594" y="172"/>
                  <a:pt x="510" y="160"/>
                </a:cubicBezTo>
                <a:cubicBezTo>
                  <a:pt x="492" y="153"/>
                  <a:pt x="473" y="152"/>
                  <a:pt x="457" y="145"/>
                </a:cubicBezTo>
                <a:cubicBezTo>
                  <a:pt x="450" y="141"/>
                  <a:pt x="447" y="133"/>
                  <a:pt x="441" y="130"/>
                </a:cubicBezTo>
                <a:cubicBezTo>
                  <a:pt x="431" y="125"/>
                  <a:pt x="421" y="124"/>
                  <a:pt x="411" y="122"/>
                </a:cubicBezTo>
                <a:cubicBezTo>
                  <a:pt x="349" y="82"/>
                  <a:pt x="202" y="57"/>
                  <a:pt x="129" y="46"/>
                </a:cubicBezTo>
                <a:cubicBezTo>
                  <a:pt x="106" y="38"/>
                  <a:pt x="83" y="31"/>
                  <a:pt x="61" y="23"/>
                </a:cubicBezTo>
                <a:cubicBezTo>
                  <a:pt x="40" y="3"/>
                  <a:pt x="27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Freeform 11">
            <a:extLst>
              <a:ext uri="{FF2B5EF4-FFF2-40B4-BE49-F238E27FC236}">
                <a16:creationId xmlns:a16="http://schemas.microsoft.com/office/drawing/2014/main" id="{0605F5A9-EB1A-49B3-9961-467FF3DCF72C}"/>
              </a:ext>
            </a:extLst>
          </p:cNvPr>
          <p:cNvSpPr>
            <a:spLocks/>
          </p:cNvSpPr>
          <p:nvPr/>
        </p:nvSpPr>
        <p:spPr bwMode="auto">
          <a:xfrm>
            <a:off x="4559300" y="3076575"/>
            <a:ext cx="1112838" cy="750888"/>
          </a:xfrm>
          <a:custGeom>
            <a:avLst/>
            <a:gdLst>
              <a:gd name="T0" fmla="*/ 2147483647 w 701"/>
              <a:gd name="T1" fmla="*/ 0 h 473"/>
              <a:gd name="T2" fmla="*/ 2147483647 w 701"/>
              <a:gd name="T3" fmla="*/ 2147483647 h 473"/>
              <a:gd name="T4" fmla="*/ 2147483647 w 701"/>
              <a:gd name="T5" fmla="*/ 2147483647 h 473"/>
              <a:gd name="T6" fmla="*/ 2147483647 w 701"/>
              <a:gd name="T7" fmla="*/ 2147483647 h 473"/>
              <a:gd name="T8" fmla="*/ 2147483647 w 701"/>
              <a:gd name="T9" fmla="*/ 2147483647 h 473"/>
              <a:gd name="T10" fmla="*/ 2147483647 w 701"/>
              <a:gd name="T11" fmla="*/ 2147483647 h 473"/>
              <a:gd name="T12" fmla="*/ 2147483647 w 701"/>
              <a:gd name="T13" fmla="*/ 2147483647 h 473"/>
              <a:gd name="T14" fmla="*/ 2147483647 w 701"/>
              <a:gd name="T15" fmla="*/ 2147483647 h 473"/>
              <a:gd name="T16" fmla="*/ 2147483647 w 701"/>
              <a:gd name="T17" fmla="*/ 2147483647 h 473"/>
              <a:gd name="T18" fmla="*/ 2147483647 w 701"/>
              <a:gd name="T19" fmla="*/ 2147483647 h 473"/>
              <a:gd name="T20" fmla="*/ 2147483647 w 701"/>
              <a:gd name="T21" fmla="*/ 2147483647 h 473"/>
              <a:gd name="T22" fmla="*/ 0 w 701"/>
              <a:gd name="T23" fmla="*/ 2147483647 h 47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01"/>
              <a:gd name="T37" fmla="*/ 0 h 473"/>
              <a:gd name="T38" fmla="*/ 701 w 701"/>
              <a:gd name="T39" fmla="*/ 473 h 47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01" h="473">
                <a:moveTo>
                  <a:pt x="564" y="0"/>
                </a:moveTo>
                <a:cubicBezTo>
                  <a:pt x="628" y="22"/>
                  <a:pt x="598" y="9"/>
                  <a:pt x="640" y="54"/>
                </a:cubicBezTo>
                <a:cubicBezTo>
                  <a:pt x="652" y="89"/>
                  <a:pt x="669" y="109"/>
                  <a:pt x="701" y="130"/>
                </a:cubicBezTo>
                <a:cubicBezTo>
                  <a:pt x="698" y="165"/>
                  <a:pt x="700" y="201"/>
                  <a:pt x="694" y="236"/>
                </a:cubicBezTo>
                <a:cubicBezTo>
                  <a:pt x="693" y="238"/>
                  <a:pt x="630" y="308"/>
                  <a:pt x="625" y="313"/>
                </a:cubicBezTo>
                <a:cubicBezTo>
                  <a:pt x="618" y="317"/>
                  <a:pt x="609" y="317"/>
                  <a:pt x="602" y="320"/>
                </a:cubicBezTo>
                <a:cubicBezTo>
                  <a:pt x="571" y="352"/>
                  <a:pt x="603" y="324"/>
                  <a:pt x="541" y="343"/>
                </a:cubicBezTo>
                <a:cubicBezTo>
                  <a:pt x="479" y="360"/>
                  <a:pt x="465" y="366"/>
                  <a:pt x="389" y="374"/>
                </a:cubicBezTo>
                <a:cubicBezTo>
                  <a:pt x="365" y="376"/>
                  <a:pt x="342" y="377"/>
                  <a:pt x="320" y="381"/>
                </a:cubicBezTo>
                <a:cubicBezTo>
                  <a:pt x="292" y="385"/>
                  <a:pt x="237" y="396"/>
                  <a:pt x="237" y="396"/>
                </a:cubicBezTo>
                <a:cubicBezTo>
                  <a:pt x="205" y="427"/>
                  <a:pt x="100" y="449"/>
                  <a:pt x="54" y="457"/>
                </a:cubicBezTo>
                <a:cubicBezTo>
                  <a:pt x="5" y="473"/>
                  <a:pt x="24" y="473"/>
                  <a:pt x="0" y="47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9" name="Freeform 12">
            <a:extLst>
              <a:ext uri="{FF2B5EF4-FFF2-40B4-BE49-F238E27FC236}">
                <a16:creationId xmlns:a16="http://schemas.microsoft.com/office/drawing/2014/main" id="{378AE839-A26C-4192-8376-42115B85E692}"/>
              </a:ext>
            </a:extLst>
          </p:cNvPr>
          <p:cNvSpPr>
            <a:spLocks/>
          </p:cNvSpPr>
          <p:nvPr/>
        </p:nvSpPr>
        <p:spPr bwMode="auto">
          <a:xfrm>
            <a:off x="2116138" y="3379788"/>
            <a:ext cx="314325" cy="495300"/>
          </a:xfrm>
          <a:custGeom>
            <a:avLst/>
            <a:gdLst>
              <a:gd name="T0" fmla="*/ 0 w 198"/>
              <a:gd name="T1" fmla="*/ 2147483647 h 312"/>
              <a:gd name="T2" fmla="*/ 2147483647 w 198"/>
              <a:gd name="T3" fmla="*/ 2147483647 h 312"/>
              <a:gd name="T4" fmla="*/ 2147483647 w 198"/>
              <a:gd name="T5" fmla="*/ 2147483647 h 312"/>
              <a:gd name="T6" fmla="*/ 2147483647 w 198"/>
              <a:gd name="T7" fmla="*/ 2147483647 h 312"/>
              <a:gd name="T8" fmla="*/ 2147483647 w 198"/>
              <a:gd name="T9" fmla="*/ 2147483647 h 312"/>
              <a:gd name="T10" fmla="*/ 2147483647 w 198"/>
              <a:gd name="T11" fmla="*/ 0 h 3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8"/>
              <a:gd name="T19" fmla="*/ 0 h 312"/>
              <a:gd name="T20" fmla="*/ 198 w 198"/>
              <a:gd name="T21" fmla="*/ 312 h 3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8" h="312">
                <a:moveTo>
                  <a:pt x="0" y="312"/>
                </a:moveTo>
                <a:cubicBezTo>
                  <a:pt x="11" y="278"/>
                  <a:pt x="20" y="230"/>
                  <a:pt x="38" y="198"/>
                </a:cubicBezTo>
                <a:cubicBezTo>
                  <a:pt x="46" y="181"/>
                  <a:pt x="62" y="169"/>
                  <a:pt x="69" y="152"/>
                </a:cubicBezTo>
                <a:cubicBezTo>
                  <a:pt x="79" y="121"/>
                  <a:pt x="87" y="108"/>
                  <a:pt x="115" y="91"/>
                </a:cubicBezTo>
                <a:cubicBezTo>
                  <a:pt x="155" y="29"/>
                  <a:pt x="102" y="103"/>
                  <a:pt x="153" y="53"/>
                </a:cubicBezTo>
                <a:cubicBezTo>
                  <a:pt x="168" y="37"/>
                  <a:pt x="181" y="16"/>
                  <a:pt x="198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Freeform 13">
            <a:extLst>
              <a:ext uri="{FF2B5EF4-FFF2-40B4-BE49-F238E27FC236}">
                <a16:creationId xmlns:a16="http://schemas.microsoft.com/office/drawing/2014/main" id="{3DDF1822-4329-47E6-86A5-15889A6BA153}"/>
              </a:ext>
            </a:extLst>
          </p:cNvPr>
          <p:cNvSpPr>
            <a:spLocks/>
          </p:cNvSpPr>
          <p:nvPr/>
        </p:nvSpPr>
        <p:spPr bwMode="auto">
          <a:xfrm>
            <a:off x="4111625" y="2871788"/>
            <a:ext cx="473075" cy="495300"/>
          </a:xfrm>
          <a:custGeom>
            <a:avLst/>
            <a:gdLst>
              <a:gd name="T0" fmla="*/ 0 w 298"/>
              <a:gd name="T1" fmla="*/ 0 h 312"/>
              <a:gd name="T2" fmla="*/ 2147483647 w 298"/>
              <a:gd name="T3" fmla="*/ 2147483647 h 312"/>
              <a:gd name="T4" fmla="*/ 2147483647 w 298"/>
              <a:gd name="T5" fmla="*/ 2147483647 h 312"/>
              <a:gd name="T6" fmla="*/ 2147483647 w 298"/>
              <a:gd name="T7" fmla="*/ 2147483647 h 312"/>
              <a:gd name="T8" fmla="*/ 2147483647 w 298"/>
              <a:gd name="T9" fmla="*/ 2147483647 h 312"/>
              <a:gd name="T10" fmla="*/ 2147483647 w 298"/>
              <a:gd name="T11" fmla="*/ 2147483647 h 312"/>
              <a:gd name="T12" fmla="*/ 2147483647 w 298"/>
              <a:gd name="T13" fmla="*/ 2147483647 h 3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8"/>
              <a:gd name="T22" fmla="*/ 0 h 312"/>
              <a:gd name="T23" fmla="*/ 298 w 298"/>
              <a:gd name="T24" fmla="*/ 312 h 3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8" h="312">
                <a:moveTo>
                  <a:pt x="0" y="0"/>
                </a:moveTo>
                <a:cubicBezTo>
                  <a:pt x="28" y="8"/>
                  <a:pt x="38" y="22"/>
                  <a:pt x="69" y="30"/>
                </a:cubicBezTo>
                <a:cubicBezTo>
                  <a:pt x="100" y="50"/>
                  <a:pt x="139" y="63"/>
                  <a:pt x="176" y="76"/>
                </a:cubicBezTo>
                <a:cubicBezTo>
                  <a:pt x="184" y="105"/>
                  <a:pt x="195" y="111"/>
                  <a:pt x="221" y="129"/>
                </a:cubicBezTo>
                <a:cubicBezTo>
                  <a:pt x="223" y="139"/>
                  <a:pt x="231" y="171"/>
                  <a:pt x="237" y="183"/>
                </a:cubicBezTo>
                <a:cubicBezTo>
                  <a:pt x="250" y="209"/>
                  <a:pt x="269" y="223"/>
                  <a:pt x="282" y="251"/>
                </a:cubicBezTo>
                <a:cubicBezTo>
                  <a:pt x="290" y="270"/>
                  <a:pt x="298" y="312"/>
                  <a:pt x="298" y="3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1" name="Freeform 14">
            <a:extLst>
              <a:ext uri="{FF2B5EF4-FFF2-40B4-BE49-F238E27FC236}">
                <a16:creationId xmlns:a16="http://schemas.microsoft.com/office/drawing/2014/main" id="{F2A7C6D2-029F-47AE-91CC-90117B0B31CF}"/>
              </a:ext>
            </a:extLst>
          </p:cNvPr>
          <p:cNvSpPr>
            <a:spLocks/>
          </p:cNvSpPr>
          <p:nvPr/>
        </p:nvSpPr>
        <p:spPr bwMode="auto">
          <a:xfrm>
            <a:off x="4873625" y="3584575"/>
            <a:ext cx="1235075" cy="187325"/>
          </a:xfrm>
          <a:custGeom>
            <a:avLst/>
            <a:gdLst>
              <a:gd name="T0" fmla="*/ 2147483647 w 778"/>
              <a:gd name="T1" fmla="*/ 0 h 118"/>
              <a:gd name="T2" fmla="*/ 2147483647 w 778"/>
              <a:gd name="T3" fmla="*/ 2147483647 h 118"/>
              <a:gd name="T4" fmla="*/ 2147483647 w 778"/>
              <a:gd name="T5" fmla="*/ 2147483647 h 118"/>
              <a:gd name="T6" fmla="*/ 2147483647 w 778"/>
              <a:gd name="T7" fmla="*/ 2147483647 h 118"/>
              <a:gd name="T8" fmla="*/ 0 w 778"/>
              <a:gd name="T9" fmla="*/ 2147483647 h 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8"/>
              <a:gd name="T16" fmla="*/ 0 h 118"/>
              <a:gd name="T17" fmla="*/ 778 w 778"/>
              <a:gd name="T18" fmla="*/ 118 h 1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8" h="118">
                <a:moveTo>
                  <a:pt x="778" y="0"/>
                </a:moveTo>
                <a:cubicBezTo>
                  <a:pt x="738" y="8"/>
                  <a:pt x="709" y="43"/>
                  <a:pt x="671" y="46"/>
                </a:cubicBezTo>
                <a:cubicBezTo>
                  <a:pt x="582" y="50"/>
                  <a:pt x="493" y="51"/>
                  <a:pt x="404" y="54"/>
                </a:cubicBezTo>
                <a:cubicBezTo>
                  <a:pt x="355" y="58"/>
                  <a:pt x="321" y="67"/>
                  <a:pt x="275" y="76"/>
                </a:cubicBezTo>
                <a:cubicBezTo>
                  <a:pt x="192" y="118"/>
                  <a:pt x="91" y="99"/>
                  <a:pt x="0" y="9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2" name="Freeform 15">
            <a:extLst>
              <a:ext uri="{FF2B5EF4-FFF2-40B4-BE49-F238E27FC236}">
                <a16:creationId xmlns:a16="http://schemas.microsoft.com/office/drawing/2014/main" id="{28A7D6BF-5100-491A-8E63-79085DEC4B77}"/>
              </a:ext>
            </a:extLst>
          </p:cNvPr>
          <p:cNvSpPr>
            <a:spLocks/>
          </p:cNvSpPr>
          <p:nvPr/>
        </p:nvSpPr>
        <p:spPr bwMode="auto">
          <a:xfrm>
            <a:off x="5661025" y="3136900"/>
            <a:ext cx="301625" cy="339725"/>
          </a:xfrm>
          <a:custGeom>
            <a:avLst/>
            <a:gdLst>
              <a:gd name="T0" fmla="*/ 2147483647 w 190"/>
              <a:gd name="T1" fmla="*/ 0 h 214"/>
              <a:gd name="T2" fmla="*/ 2147483647 w 190"/>
              <a:gd name="T3" fmla="*/ 2147483647 h 214"/>
              <a:gd name="T4" fmla="*/ 2147483647 w 190"/>
              <a:gd name="T5" fmla="*/ 2147483647 h 214"/>
              <a:gd name="T6" fmla="*/ 2147483647 w 190"/>
              <a:gd name="T7" fmla="*/ 2147483647 h 214"/>
              <a:gd name="T8" fmla="*/ 0 w 190"/>
              <a:gd name="T9" fmla="*/ 2147483647 h 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"/>
              <a:gd name="T16" fmla="*/ 0 h 214"/>
              <a:gd name="T17" fmla="*/ 190 w 190"/>
              <a:gd name="T18" fmla="*/ 214 h 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" h="214">
                <a:moveTo>
                  <a:pt x="190" y="0"/>
                </a:moveTo>
                <a:cubicBezTo>
                  <a:pt x="161" y="30"/>
                  <a:pt x="141" y="68"/>
                  <a:pt x="106" y="92"/>
                </a:cubicBezTo>
                <a:cubicBezTo>
                  <a:pt x="84" y="125"/>
                  <a:pt x="85" y="147"/>
                  <a:pt x="45" y="160"/>
                </a:cubicBezTo>
                <a:cubicBezTo>
                  <a:pt x="8" y="199"/>
                  <a:pt x="53" y="149"/>
                  <a:pt x="15" y="198"/>
                </a:cubicBezTo>
                <a:cubicBezTo>
                  <a:pt x="10" y="203"/>
                  <a:pt x="0" y="214"/>
                  <a:pt x="0" y="21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3" name="Freeform 16">
            <a:extLst>
              <a:ext uri="{FF2B5EF4-FFF2-40B4-BE49-F238E27FC236}">
                <a16:creationId xmlns:a16="http://schemas.microsoft.com/office/drawing/2014/main" id="{13230D61-2A1B-4054-82EE-58503E5D80A1}"/>
              </a:ext>
            </a:extLst>
          </p:cNvPr>
          <p:cNvSpPr>
            <a:spLocks/>
          </p:cNvSpPr>
          <p:nvPr/>
        </p:nvSpPr>
        <p:spPr bwMode="auto">
          <a:xfrm>
            <a:off x="5370513" y="3717925"/>
            <a:ext cx="592137" cy="254000"/>
          </a:xfrm>
          <a:custGeom>
            <a:avLst/>
            <a:gdLst>
              <a:gd name="T0" fmla="*/ 2147483647 w 373"/>
              <a:gd name="T1" fmla="*/ 2147483647 h 160"/>
              <a:gd name="T2" fmla="*/ 2147483647 w 373"/>
              <a:gd name="T3" fmla="*/ 2147483647 h 160"/>
              <a:gd name="T4" fmla="*/ 2147483647 w 373"/>
              <a:gd name="T5" fmla="*/ 2147483647 h 160"/>
              <a:gd name="T6" fmla="*/ 2147483647 w 373"/>
              <a:gd name="T7" fmla="*/ 2147483647 h 160"/>
              <a:gd name="T8" fmla="*/ 2147483647 w 373"/>
              <a:gd name="T9" fmla="*/ 2147483647 h 160"/>
              <a:gd name="T10" fmla="*/ 0 w 373"/>
              <a:gd name="T11" fmla="*/ 0 h 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3"/>
              <a:gd name="T19" fmla="*/ 0 h 160"/>
              <a:gd name="T20" fmla="*/ 373 w 373"/>
              <a:gd name="T21" fmla="*/ 160 h 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3" h="160">
                <a:moveTo>
                  <a:pt x="373" y="160"/>
                </a:moveTo>
                <a:cubicBezTo>
                  <a:pt x="319" y="150"/>
                  <a:pt x="272" y="139"/>
                  <a:pt x="221" y="122"/>
                </a:cubicBezTo>
                <a:cubicBezTo>
                  <a:pt x="197" y="85"/>
                  <a:pt x="194" y="101"/>
                  <a:pt x="160" y="84"/>
                </a:cubicBezTo>
                <a:cubicBezTo>
                  <a:pt x="134" y="71"/>
                  <a:pt x="126" y="54"/>
                  <a:pt x="99" y="46"/>
                </a:cubicBezTo>
                <a:cubicBezTo>
                  <a:pt x="96" y="38"/>
                  <a:pt x="97" y="27"/>
                  <a:pt x="91" y="23"/>
                </a:cubicBezTo>
                <a:cubicBezTo>
                  <a:pt x="75" y="12"/>
                  <a:pt x="19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4" name="Freeform 17">
            <a:extLst>
              <a:ext uri="{FF2B5EF4-FFF2-40B4-BE49-F238E27FC236}">
                <a16:creationId xmlns:a16="http://schemas.microsoft.com/office/drawing/2014/main" id="{1A8C999A-FBFA-4A71-9A92-7A9BAFBDD27E}"/>
              </a:ext>
            </a:extLst>
          </p:cNvPr>
          <p:cNvSpPr>
            <a:spLocks/>
          </p:cNvSpPr>
          <p:nvPr/>
        </p:nvSpPr>
        <p:spPr bwMode="auto">
          <a:xfrm>
            <a:off x="4414838" y="4056063"/>
            <a:ext cx="484187" cy="49212"/>
          </a:xfrm>
          <a:custGeom>
            <a:avLst/>
            <a:gdLst>
              <a:gd name="T0" fmla="*/ 2147483647 w 305"/>
              <a:gd name="T1" fmla="*/ 0 h 31"/>
              <a:gd name="T2" fmla="*/ 2147483647 w 305"/>
              <a:gd name="T3" fmla="*/ 2147483647 h 31"/>
              <a:gd name="T4" fmla="*/ 0 w 305"/>
              <a:gd name="T5" fmla="*/ 2147483647 h 31"/>
              <a:gd name="T6" fmla="*/ 0 60000 65536"/>
              <a:gd name="T7" fmla="*/ 0 60000 65536"/>
              <a:gd name="T8" fmla="*/ 0 60000 65536"/>
              <a:gd name="T9" fmla="*/ 0 w 305"/>
              <a:gd name="T10" fmla="*/ 0 h 31"/>
              <a:gd name="T11" fmla="*/ 305 w 305"/>
              <a:gd name="T12" fmla="*/ 31 h 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31">
                <a:moveTo>
                  <a:pt x="305" y="0"/>
                </a:moveTo>
                <a:cubicBezTo>
                  <a:pt x="226" y="2"/>
                  <a:pt x="147" y="1"/>
                  <a:pt x="69" y="8"/>
                </a:cubicBezTo>
                <a:cubicBezTo>
                  <a:pt x="45" y="10"/>
                  <a:pt x="28" y="31"/>
                  <a:pt x="0" y="3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5" name="Freeform 18">
            <a:extLst>
              <a:ext uri="{FF2B5EF4-FFF2-40B4-BE49-F238E27FC236}">
                <a16:creationId xmlns:a16="http://schemas.microsoft.com/office/drawing/2014/main" id="{28C0EF23-8A81-47B3-8359-838138BB0EA2}"/>
              </a:ext>
            </a:extLst>
          </p:cNvPr>
          <p:cNvSpPr>
            <a:spLocks/>
          </p:cNvSpPr>
          <p:nvPr/>
        </p:nvSpPr>
        <p:spPr bwMode="auto">
          <a:xfrm>
            <a:off x="3168650" y="3511550"/>
            <a:ext cx="146050" cy="617538"/>
          </a:xfrm>
          <a:custGeom>
            <a:avLst/>
            <a:gdLst>
              <a:gd name="T0" fmla="*/ 2147483647 w 92"/>
              <a:gd name="T1" fmla="*/ 2147483647 h 389"/>
              <a:gd name="T2" fmla="*/ 2147483647 w 92"/>
              <a:gd name="T3" fmla="*/ 2147483647 h 389"/>
              <a:gd name="T4" fmla="*/ 0 w 92"/>
              <a:gd name="T5" fmla="*/ 2147483647 h 389"/>
              <a:gd name="T6" fmla="*/ 2147483647 w 92"/>
              <a:gd name="T7" fmla="*/ 2147483647 h 389"/>
              <a:gd name="T8" fmla="*/ 2147483647 w 92"/>
              <a:gd name="T9" fmla="*/ 2147483647 h 389"/>
              <a:gd name="T10" fmla="*/ 2147483647 w 92"/>
              <a:gd name="T11" fmla="*/ 2147483647 h 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"/>
              <a:gd name="T19" fmla="*/ 0 h 389"/>
              <a:gd name="T20" fmla="*/ 92 w 92"/>
              <a:gd name="T21" fmla="*/ 389 h 38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" h="389">
                <a:moveTo>
                  <a:pt x="92" y="389"/>
                </a:moveTo>
                <a:cubicBezTo>
                  <a:pt x="75" y="383"/>
                  <a:pt x="58" y="381"/>
                  <a:pt x="46" y="366"/>
                </a:cubicBezTo>
                <a:cubicBezTo>
                  <a:pt x="19" y="332"/>
                  <a:pt x="8" y="215"/>
                  <a:pt x="0" y="168"/>
                </a:cubicBezTo>
                <a:cubicBezTo>
                  <a:pt x="5" y="128"/>
                  <a:pt x="2" y="103"/>
                  <a:pt x="31" y="77"/>
                </a:cubicBezTo>
                <a:cubicBezTo>
                  <a:pt x="31" y="73"/>
                  <a:pt x="43" y="33"/>
                  <a:pt x="46" y="31"/>
                </a:cubicBezTo>
                <a:cubicBezTo>
                  <a:pt x="71" y="0"/>
                  <a:pt x="69" y="29"/>
                  <a:pt x="69" y="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6" name="Freeform 19">
            <a:extLst>
              <a:ext uri="{FF2B5EF4-FFF2-40B4-BE49-F238E27FC236}">
                <a16:creationId xmlns:a16="http://schemas.microsoft.com/office/drawing/2014/main" id="{59F2E1A1-98BF-496C-A9CB-3E0A397B2A5D}"/>
              </a:ext>
            </a:extLst>
          </p:cNvPr>
          <p:cNvSpPr>
            <a:spLocks/>
          </p:cNvSpPr>
          <p:nvPr/>
        </p:nvSpPr>
        <p:spPr bwMode="auto">
          <a:xfrm>
            <a:off x="2600325" y="3648075"/>
            <a:ext cx="568325" cy="119063"/>
          </a:xfrm>
          <a:custGeom>
            <a:avLst/>
            <a:gdLst>
              <a:gd name="T0" fmla="*/ 0 w 358"/>
              <a:gd name="T1" fmla="*/ 2147483647 h 75"/>
              <a:gd name="T2" fmla="*/ 2147483647 w 358"/>
              <a:gd name="T3" fmla="*/ 2147483647 h 75"/>
              <a:gd name="T4" fmla="*/ 2147483647 w 358"/>
              <a:gd name="T5" fmla="*/ 2147483647 h 75"/>
              <a:gd name="T6" fmla="*/ 2147483647 w 358"/>
              <a:gd name="T7" fmla="*/ 2147483647 h 75"/>
              <a:gd name="T8" fmla="*/ 2147483647 w 358"/>
              <a:gd name="T9" fmla="*/ 2147483647 h 75"/>
              <a:gd name="T10" fmla="*/ 2147483647 w 358"/>
              <a:gd name="T11" fmla="*/ 2147483647 h 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8"/>
              <a:gd name="T19" fmla="*/ 0 h 75"/>
              <a:gd name="T20" fmla="*/ 358 w 358"/>
              <a:gd name="T21" fmla="*/ 75 h 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8" h="75">
                <a:moveTo>
                  <a:pt x="0" y="59"/>
                </a:moveTo>
                <a:cubicBezTo>
                  <a:pt x="10" y="56"/>
                  <a:pt x="20" y="55"/>
                  <a:pt x="31" y="52"/>
                </a:cubicBezTo>
                <a:cubicBezTo>
                  <a:pt x="46" y="47"/>
                  <a:pt x="76" y="36"/>
                  <a:pt x="76" y="36"/>
                </a:cubicBezTo>
                <a:cubicBezTo>
                  <a:pt x="114" y="0"/>
                  <a:pt x="153" y="16"/>
                  <a:pt x="206" y="21"/>
                </a:cubicBezTo>
                <a:cubicBezTo>
                  <a:pt x="248" y="35"/>
                  <a:pt x="216" y="46"/>
                  <a:pt x="259" y="59"/>
                </a:cubicBezTo>
                <a:cubicBezTo>
                  <a:pt x="354" y="51"/>
                  <a:pt x="330" y="75"/>
                  <a:pt x="358" y="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7" name="Oval 20">
            <a:extLst>
              <a:ext uri="{FF2B5EF4-FFF2-40B4-BE49-F238E27FC236}">
                <a16:creationId xmlns:a16="http://schemas.microsoft.com/office/drawing/2014/main" id="{7BAE54BF-238F-42F9-BE25-828A9A924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082925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78" name="Text Box 21">
            <a:extLst>
              <a:ext uri="{FF2B5EF4-FFF2-40B4-BE49-F238E27FC236}">
                <a16:creationId xmlns:a16="http://schemas.microsoft.com/office/drawing/2014/main" id="{2CDF8D66-7CFE-4BCA-BEFD-BBDC85804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588" y="2819400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 sz="4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9479" name="Oval 22">
            <a:extLst>
              <a:ext uri="{FF2B5EF4-FFF2-40B4-BE49-F238E27FC236}">
                <a16:creationId xmlns:a16="http://schemas.microsoft.com/office/drawing/2014/main" id="{C0FF4F7C-32C4-4FD1-AAA7-ECDF7C80F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1099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80" name="Oval 23">
            <a:extLst>
              <a:ext uri="{FF2B5EF4-FFF2-40B4-BE49-F238E27FC236}">
                <a16:creationId xmlns:a16="http://schemas.microsoft.com/office/drawing/2014/main" id="{4106F86E-6D4F-4448-A3B0-0A7A6C17E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429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81" name="Oval 24">
            <a:extLst>
              <a:ext uri="{FF2B5EF4-FFF2-40B4-BE49-F238E27FC236}">
                <a16:creationId xmlns:a16="http://schemas.microsoft.com/office/drawing/2014/main" id="{B95CA09F-2CB9-4D4F-A213-1F10BEF3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5EDC4804-432A-46EA-8741-6EA5896D2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Real-World TMTO Issues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8924189-4147-4198-80C6-D5ED06E25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Merging chains, cycles, false alarms, etc.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Pre-computation is lots of work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Must attack many times to amortize cost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Success is not assured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Probability depends on initial work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What if block size not equal key length?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This is easy to deal with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What is the probability of success?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This is not so easy to compute…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1C2436E3-651D-4712-BE39-991549435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 Reduce Merging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ADBF1D8-3FE9-4765-8FF6-06C79AF84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848600" cy="19812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Compute chain as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r>
              <a:rPr lang="en-US" altLang="zh-CN" sz="2800">
                <a:ea typeface="宋体" panose="02010600030101010101" pitchFamily="2" charset="-122"/>
              </a:rPr>
              <a:t> where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>
                <a:ea typeface="宋体" panose="02010600030101010101" pitchFamily="2" charset="-122"/>
              </a:rPr>
              <a:t> permutes the bits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Chains computed using different functions can intersect, but they will </a:t>
            </a:r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not</a:t>
            </a:r>
            <a:r>
              <a:rPr lang="en-US" altLang="zh-CN" sz="2800">
                <a:ea typeface="宋体" panose="02010600030101010101" pitchFamily="2" charset="-122"/>
              </a:rPr>
              <a:t> merge</a:t>
            </a: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29E9A166-1657-4C5C-AE9E-6F6DC2655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8538" y="4267200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>
              <a:solidFill>
                <a:schemeClr val="tx2"/>
              </a:solidFill>
              <a:latin typeface="Courier" charset="0"/>
              <a:ea typeface="宋体" panose="02010600030101010101" pitchFamily="2" charset="-122"/>
            </a:endParaRPr>
          </a:p>
        </p:txBody>
      </p:sp>
      <p:sp>
        <p:nvSpPr>
          <p:cNvPr id="21510" name="Text Box 5">
            <a:extLst>
              <a:ext uri="{FF2B5EF4-FFF2-40B4-BE49-F238E27FC236}">
                <a16:creationId xmlns:a16="http://schemas.microsoft.com/office/drawing/2014/main" id="{E931B650-F90F-463A-ABB0-145860BEB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962400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4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1511" name="Freeform 6">
            <a:extLst>
              <a:ext uri="{FF2B5EF4-FFF2-40B4-BE49-F238E27FC236}">
                <a16:creationId xmlns:a16="http://schemas.microsoft.com/office/drawing/2014/main" id="{2215CBE5-B494-400E-85EA-676CDBD504EF}"/>
              </a:ext>
            </a:extLst>
          </p:cNvPr>
          <p:cNvSpPr>
            <a:spLocks/>
          </p:cNvSpPr>
          <p:nvPr/>
        </p:nvSpPr>
        <p:spPr bwMode="auto">
          <a:xfrm rot="-681033">
            <a:off x="1862138" y="4803775"/>
            <a:ext cx="5334000" cy="698500"/>
          </a:xfrm>
          <a:custGeom>
            <a:avLst/>
            <a:gdLst>
              <a:gd name="T0" fmla="*/ 0 w 3360"/>
              <a:gd name="T1" fmla="*/ 2147483647 h 440"/>
              <a:gd name="T2" fmla="*/ 2147483647 w 3360"/>
              <a:gd name="T3" fmla="*/ 2147483647 h 440"/>
              <a:gd name="T4" fmla="*/ 2147483647 w 3360"/>
              <a:gd name="T5" fmla="*/ 2147483647 h 440"/>
              <a:gd name="T6" fmla="*/ 2147483647 w 3360"/>
              <a:gd name="T7" fmla="*/ 2147483647 h 440"/>
              <a:gd name="T8" fmla="*/ 2147483647 w 3360"/>
              <a:gd name="T9" fmla="*/ 2147483647 h 440"/>
              <a:gd name="T10" fmla="*/ 2147483647 w 3360"/>
              <a:gd name="T11" fmla="*/ 2147483647 h 440"/>
              <a:gd name="T12" fmla="*/ 2147483647 w 3360"/>
              <a:gd name="T13" fmla="*/ 2147483647 h 440"/>
              <a:gd name="T14" fmla="*/ 2147483647 w 3360"/>
              <a:gd name="T15" fmla="*/ 2147483647 h 440"/>
              <a:gd name="T16" fmla="*/ 2147483647 w 3360"/>
              <a:gd name="T17" fmla="*/ 2147483647 h 440"/>
              <a:gd name="T18" fmla="*/ 2147483647 w 3360"/>
              <a:gd name="T19" fmla="*/ 2147483647 h 440"/>
              <a:gd name="T20" fmla="*/ 2147483647 w 3360"/>
              <a:gd name="T21" fmla="*/ 2147483647 h 440"/>
              <a:gd name="T22" fmla="*/ 2147483647 w 3360"/>
              <a:gd name="T23" fmla="*/ 0 h 440"/>
              <a:gd name="T24" fmla="*/ 2147483647 w 3360"/>
              <a:gd name="T25" fmla="*/ 2147483647 h 440"/>
              <a:gd name="T26" fmla="*/ 2147483647 w 3360"/>
              <a:gd name="T27" fmla="*/ 2147483647 h 440"/>
              <a:gd name="T28" fmla="*/ 2147483647 w 3360"/>
              <a:gd name="T29" fmla="*/ 2147483647 h 440"/>
              <a:gd name="T30" fmla="*/ 2147483647 w 3360"/>
              <a:gd name="T31" fmla="*/ 2147483647 h 44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360"/>
              <a:gd name="T49" fmla="*/ 0 h 440"/>
              <a:gd name="T50" fmla="*/ 3360 w 3360"/>
              <a:gd name="T51" fmla="*/ 440 h 44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Freeform 7">
            <a:extLst>
              <a:ext uri="{FF2B5EF4-FFF2-40B4-BE49-F238E27FC236}">
                <a16:creationId xmlns:a16="http://schemas.microsoft.com/office/drawing/2014/main" id="{6435C862-E8DE-4CBC-82E3-45105CF3482C}"/>
              </a:ext>
            </a:extLst>
          </p:cNvPr>
          <p:cNvSpPr>
            <a:spLocks/>
          </p:cNvSpPr>
          <p:nvPr/>
        </p:nvSpPr>
        <p:spPr bwMode="auto">
          <a:xfrm rot="1262408">
            <a:off x="1938338" y="4587875"/>
            <a:ext cx="5334000" cy="635000"/>
          </a:xfrm>
          <a:custGeom>
            <a:avLst/>
            <a:gdLst>
              <a:gd name="T0" fmla="*/ 0 w 3360"/>
              <a:gd name="T1" fmla="*/ 2147483647 h 320"/>
              <a:gd name="T2" fmla="*/ 2147483647 w 3360"/>
              <a:gd name="T3" fmla="*/ 2147483647 h 320"/>
              <a:gd name="T4" fmla="*/ 2147483647 w 3360"/>
              <a:gd name="T5" fmla="*/ 2147483647 h 320"/>
              <a:gd name="T6" fmla="*/ 2147483647 w 3360"/>
              <a:gd name="T7" fmla="*/ 2147483647 h 320"/>
              <a:gd name="T8" fmla="*/ 2147483647 w 3360"/>
              <a:gd name="T9" fmla="*/ 2147483647 h 320"/>
              <a:gd name="T10" fmla="*/ 2147483647 w 3360"/>
              <a:gd name="T11" fmla="*/ 2147483647 h 320"/>
              <a:gd name="T12" fmla="*/ 2147483647 w 3360"/>
              <a:gd name="T13" fmla="*/ 2147483647 h 320"/>
              <a:gd name="T14" fmla="*/ 2147483647 w 3360"/>
              <a:gd name="T15" fmla="*/ 2147483647 h 320"/>
              <a:gd name="T16" fmla="*/ 2147483647 w 3360"/>
              <a:gd name="T17" fmla="*/ 2147483647 h 320"/>
              <a:gd name="T18" fmla="*/ 2147483647 w 3360"/>
              <a:gd name="T19" fmla="*/ 2147483647 h 320"/>
              <a:gd name="T20" fmla="*/ 2147483647 w 3360"/>
              <a:gd name="T21" fmla="*/ 2147483647 h 320"/>
              <a:gd name="T22" fmla="*/ 2147483647 w 3360"/>
              <a:gd name="T23" fmla="*/ 2147483647 h 320"/>
              <a:gd name="T24" fmla="*/ 2147483647 w 3360"/>
              <a:gd name="T25" fmla="*/ 2147483647 h 320"/>
              <a:gd name="T26" fmla="*/ 2147483647 w 3360"/>
              <a:gd name="T27" fmla="*/ 2147483647 h 320"/>
              <a:gd name="T28" fmla="*/ 2147483647 w 3360"/>
              <a:gd name="T29" fmla="*/ 2147483647 h 320"/>
              <a:gd name="T30" fmla="*/ 2147483647 w 3360"/>
              <a:gd name="T31" fmla="*/ 2147483647 h 320"/>
              <a:gd name="T32" fmla="*/ 2147483647 w 3360"/>
              <a:gd name="T33" fmla="*/ 2147483647 h 320"/>
              <a:gd name="T34" fmla="*/ 2147483647 w 3360"/>
              <a:gd name="T35" fmla="*/ 2147483647 h 320"/>
              <a:gd name="T36" fmla="*/ 2147483647 w 3360"/>
              <a:gd name="T37" fmla="*/ 2147483647 h 320"/>
              <a:gd name="T38" fmla="*/ 2147483647 w 3360"/>
              <a:gd name="T39" fmla="*/ 2147483647 h 320"/>
              <a:gd name="T40" fmla="*/ 2147483647 w 3360"/>
              <a:gd name="T41" fmla="*/ 2147483647 h 320"/>
              <a:gd name="T42" fmla="*/ 2147483647 w 3360"/>
              <a:gd name="T43" fmla="*/ 2147483647 h 320"/>
              <a:gd name="T44" fmla="*/ 2147483647 w 3360"/>
              <a:gd name="T45" fmla="*/ 2147483647 h 320"/>
              <a:gd name="T46" fmla="*/ 2147483647 w 3360"/>
              <a:gd name="T47" fmla="*/ 2147483647 h 320"/>
              <a:gd name="T48" fmla="*/ 2147483647 w 3360"/>
              <a:gd name="T49" fmla="*/ 2147483647 h 3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360"/>
              <a:gd name="T76" fmla="*/ 0 h 320"/>
              <a:gd name="T77" fmla="*/ 3360 w 3360"/>
              <a:gd name="T78" fmla="*/ 320 h 3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Text Box 8">
            <a:extLst>
              <a:ext uri="{FF2B5EF4-FFF2-40B4-BE49-F238E27FC236}">
                <a16:creationId xmlns:a16="http://schemas.microsoft.com/office/drawing/2014/main" id="{FF8DAB99-BB28-4AC2-8834-B2178EE8F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5273675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1514" name="Text Box 9">
            <a:extLst>
              <a:ext uri="{FF2B5EF4-FFF2-40B4-BE49-F238E27FC236}">
                <a16:creationId xmlns:a16="http://schemas.microsoft.com/office/drawing/2014/main" id="{D6A99093-DC3A-4798-9057-C259B7D92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5562600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>
              <a:solidFill>
                <a:schemeClr val="tx2"/>
              </a:solidFill>
              <a:latin typeface="Courier" charset="0"/>
              <a:ea typeface="宋体" panose="02010600030101010101" pitchFamily="2" charset="-122"/>
            </a:endParaRPr>
          </a:p>
        </p:txBody>
      </p:sp>
      <p:sp>
        <p:nvSpPr>
          <p:cNvPr id="21515" name="Oval 10">
            <a:extLst>
              <a:ext uri="{FF2B5EF4-FFF2-40B4-BE49-F238E27FC236}">
                <a16:creationId xmlns:a16="http://schemas.microsoft.com/office/drawing/2014/main" id="{43973D73-B67F-40F9-9A63-2C38C94F2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938" y="4435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16" name="Oval 11">
            <a:extLst>
              <a:ext uri="{FF2B5EF4-FFF2-40B4-BE49-F238E27FC236}">
                <a16:creationId xmlns:a16="http://schemas.microsoft.com/office/drawing/2014/main" id="{659527E8-ED40-47E5-AE80-F81BB0C8D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8" y="55022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17" name="Oval 12">
            <a:extLst>
              <a:ext uri="{FF2B5EF4-FFF2-40B4-BE49-F238E27FC236}">
                <a16:creationId xmlns:a16="http://schemas.microsoft.com/office/drawing/2014/main" id="{18BE12C0-11E4-4C39-B573-F323F32E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1306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18" name="Oval 13">
            <a:extLst>
              <a:ext uri="{FF2B5EF4-FFF2-40B4-BE49-F238E27FC236}">
                <a16:creationId xmlns:a16="http://schemas.microsoft.com/office/drawing/2014/main" id="{B74D5CBC-4ABC-4525-83F3-D7C2B1697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738" y="57308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19" name="Oval 14">
            <a:extLst>
              <a:ext uri="{FF2B5EF4-FFF2-40B4-BE49-F238E27FC236}">
                <a16:creationId xmlns:a16="http://schemas.microsoft.com/office/drawing/2014/main" id="{1060F90F-D284-4BEC-865F-3A535E6FC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888" y="4999038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20" name="Rectangle 15">
            <a:extLst>
              <a:ext uri="{FF2B5EF4-FFF2-40B4-BE49-F238E27FC236}">
                <a16:creationId xmlns:a16="http://schemas.microsoft.com/office/drawing/2014/main" id="{5FD39C8E-F7FA-4E73-9C57-9402152D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114800"/>
            <a:ext cx="1109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000" baseline="-2500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000">
                <a:latin typeface="Times-Roman" charset="0"/>
                <a:ea typeface="宋体" panose="02010600030101010101" pitchFamily="2" charset="-122"/>
              </a:rPr>
              <a:t> chain</a:t>
            </a:r>
          </a:p>
        </p:txBody>
      </p:sp>
      <p:sp>
        <p:nvSpPr>
          <p:cNvPr id="21521" name="Rectangle 16">
            <a:extLst>
              <a:ext uri="{FF2B5EF4-FFF2-40B4-BE49-F238E27FC236}">
                <a16:creationId xmlns:a16="http://schemas.microsoft.com/office/drawing/2014/main" id="{3EFEF3C5-5F7C-45F8-AD90-55822F59A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334000"/>
            <a:ext cx="1109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000" baseline="-2500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000">
                <a:latin typeface="Times-Roman" charset="0"/>
                <a:ea typeface="宋体" panose="02010600030101010101" pitchFamily="2" charset="-122"/>
              </a:rPr>
              <a:t> chain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27303CBA-C098-4FBB-88F4-857DE7BFD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990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Hellman’s TMTO in Practice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4880627-61C6-4ADF-9299-19041F4D9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Let</a:t>
            </a:r>
          </a:p>
          <a:p>
            <a:pPr lvl="1"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m =</a:t>
            </a:r>
            <a:r>
              <a:rPr lang="en-US" altLang="zh-CN" sz="2400">
                <a:ea typeface="宋体" panose="02010600030101010101" pitchFamily="2" charset="-122"/>
              </a:rPr>
              <a:t> random starting points for each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  <a:p>
            <a:pPr lvl="1"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>
                <a:ea typeface="宋体" panose="02010600030101010101" pitchFamily="2" charset="-122"/>
              </a:rPr>
              <a:t>encryptions in each chain</a:t>
            </a:r>
          </a:p>
          <a:p>
            <a:pPr lvl="1"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lang="en-US" altLang="zh-CN" sz="2400">
                <a:ea typeface="宋体" panose="02010600030101010101" pitchFamily="2" charset="-122"/>
              </a:rPr>
              <a:t> number of “tables”, i.e., random functions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Then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mtr =</a:t>
            </a:r>
            <a:r>
              <a:rPr lang="en-US" altLang="zh-CN" sz="2800">
                <a:ea typeface="宋体" panose="02010600030101010101" pitchFamily="2" charset="-122"/>
              </a:rPr>
              <a:t> total pre-computed chain elements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Pre-computation is about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mtr</a:t>
            </a:r>
            <a:r>
              <a:rPr lang="en-US" altLang="zh-CN" sz="2800">
                <a:ea typeface="宋体" panose="02010600030101010101" pitchFamily="2" charset="-122"/>
              </a:rPr>
              <a:t> work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Each TMTO attack requires 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About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mr</a:t>
            </a:r>
            <a:r>
              <a:rPr lang="en-US" altLang="zh-CN" sz="2400">
                <a:ea typeface="宋体" panose="02010600030101010101" pitchFamily="2" charset="-122"/>
              </a:rPr>
              <a:t> “memory” and about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tr</a:t>
            </a:r>
            <a:r>
              <a:rPr lang="en-US" altLang="zh-CN" sz="2400">
                <a:ea typeface="宋体" panose="02010600030101010101" pitchFamily="2" charset="-122"/>
              </a:rPr>
              <a:t> “time”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If we choose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lang="en-US" altLang="zh-CN" sz="2800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r>
              <a:rPr lang="en-US" altLang="zh-CN" sz="2800">
                <a:ea typeface="宋体" panose="02010600030101010101" pitchFamily="2" charset="-122"/>
              </a:rPr>
              <a:t> then probability of success is at least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0.55</a:t>
            </a:r>
            <a:endParaRPr lang="en-US" altLang="zh-CN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4897E350-1045-4B0D-BED3-0BB925720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Success Probability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97DB745-4754-4AFC-8F65-0D9911111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Throw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>
                <a:ea typeface="宋体" panose="02010600030101010101" pitchFamily="2" charset="-122"/>
              </a:rPr>
              <a:t> balls into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>
                <a:ea typeface="宋体" panose="02010600030101010101" pitchFamily="2" charset="-122"/>
              </a:rPr>
              <a:t> urns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What is expected number of urns that have at least one ball?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This is classic “occupancy” problem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See Feller, </a:t>
            </a:r>
            <a:r>
              <a:rPr lang="en-US" altLang="zh-CN" sz="2400" i="1">
                <a:ea typeface="宋体" panose="02010600030101010101" pitchFamily="2" charset="-122"/>
              </a:rPr>
              <a:t>Intro. to Probability Theory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Why is this relevant to TMTO attack?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“Urns” correspond to keys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“Balls” correspond to constructing chains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C887E84F-CC40-47C8-B199-4946A586A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Success Probability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809E0BA-7A20-4C7D-AF38-AA44A73A5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Using occupancy problem approach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Assuming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-bit key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m,t,r</a:t>
            </a:r>
            <a:r>
              <a:rPr lang="en-US" altLang="zh-CN">
                <a:ea typeface="宋体" panose="02010600030101010101" pitchFamily="2" charset="-122"/>
              </a:rPr>
              <a:t> defined as previously discussed 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Then, approximately,</a:t>
            </a:r>
            <a:endParaRPr lang="en-US" altLang="zh-CN" baseline="30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>
                <a:ea typeface="宋体" panose="02010600030101010101" pitchFamily="2" charset="-122"/>
              </a:rPr>
              <a:t>success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1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mtr/2</a:t>
            </a:r>
            <a:r>
              <a:rPr lang="en-US" altLang="zh-CN" i="1" baseline="56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 upper bound can be given that is slightly “better”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35ACEC4-0A11-4140-9EB1-AD4715DEE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4495800" cy="16764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Success Probability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B624712-A7CA-4C5F-BB84-9B9FAB6EF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86000"/>
            <a:ext cx="5029200" cy="1447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Success probability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	P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>
                <a:ea typeface="宋体" panose="02010600030101010101" pitchFamily="2" charset="-122"/>
              </a:rPr>
              <a:t>success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= 1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mtr/2</a:t>
            </a:r>
            <a:r>
              <a:rPr lang="en-US" altLang="zh-CN" i="1" baseline="56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25605" name="Picture 4">
            <a:extLst>
              <a:ext uri="{FF2B5EF4-FFF2-40B4-BE49-F238E27FC236}">
                <a16:creationId xmlns:a16="http://schemas.microsoft.com/office/drawing/2014/main" id="{967D59C0-3229-497B-9092-666A389CF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685800"/>
            <a:ext cx="34258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017E98B8-560D-44F2-BDFB-0AB3A6381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Feistel Cipher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7" name="页脚占位符 3">
            <a:extLst>
              <a:ext uri="{FF2B5EF4-FFF2-40B4-BE49-F238E27FC236}">
                <a16:creationId xmlns:a16="http://schemas.microsoft.com/office/drawing/2014/main" id="{1615EDE8-4ACC-4578-B054-3691CE5D3B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Block Ciphers                                                                                                                    </a:t>
            </a:r>
            <a:fld id="{F75EE477-7892-41E9-8909-D58511EE3A8B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2" name="组合 4">
            <a:extLst>
              <a:ext uri="{FF2B5EF4-FFF2-40B4-BE49-F238E27FC236}">
                <a16:creationId xmlns:a16="http://schemas.microsoft.com/office/drawing/2014/main" id="{AC76D3EC-0382-4710-A3A0-18876016B663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752600"/>
            <a:ext cx="3048000" cy="4600575"/>
            <a:chOff x="3500430" y="2214554"/>
            <a:chExt cx="2576814" cy="4143404"/>
          </a:xfrm>
        </p:grpSpPr>
        <p:pic>
          <p:nvPicPr>
            <p:cNvPr id="6150" name="Picture 2">
              <a:extLst>
                <a:ext uri="{FF2B5EF4-FFF2-40B4-BE49-F238E27FC236}">
                  <a16:creationId xmlns:a16="http://schemas.microsoft.com/office/drawing/2014/main" id="{A880BC0C-041E-4B83-B27A-2B1BC1E88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460" y="2786058"/>
              <a:ext cx="2400300" cy="240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1" name="TextBox 6">
              <a:extLst>
                <a:ext uri="{FF2B5EF4-FFF2-40B4-BE49-F238E27FC236}">
                  <a16:creationId xmlns:a16="http://schemas.microsoft.com/office/drawing/2014/main" id="{188D17E5-3932-4BFC-87E2-8EA5FDC27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580" y="5643578"/>
              <a:ext cx="24256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5000"/>
                <a:buChar char="o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Feistel</a:t>
              </a:r>
              <a:r>
                <a:rPr lang="zh-CN" altLang="en-US" sz="2400"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ea typeface="宋体" panose="02010600030101010101" pitchFamily="2" charset="-122"/>
                </a:rPr>
                <a:t>network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CA660D9-693B-4761-BCA4-4A006213D056}"/>
                </a:ext>
              </a:extLst>
            </p:cNvPr>
            <p:cNvSpPr/>
            <p:nvPr/>
          </p:nvSpPr>
          <p:spPr>
            <a:xfrm>
              <a:off x="3500430" y="2214554"/>
              <a:ext cx="2429184" cy="414340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6149" name="文本框 2">
            <a:extLst>
              <a:ext uri="{FF2B5EF4-FFF2-40B4-BE49-F238E27FC236}">
                <a16:creationId xmlns:a16="http://schemas.microsoft.com/office/drawing/2014/main" id="{D2A3A67B-8C95-4995-9BE8-9A71029D8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00"/>
            <a:ext cx="228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Example: DES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14524684-E8B1-483B-9D7F-DD0641170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TMTO: The Bottom Line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FBE0D7B-1B69-4510-8D94-5CF70177F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41910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Attack is feasible against DES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Pre-computation is about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56</a:t>
            </a:r>
            <a:r>
              <a:rPr lang="en-US" altLang="zh-CN" sz="2800">
                <a:ea typeface="宋体" panose="02010600030101010101" pitchFamily="2" charset="-122"/>
              </a:rPr>
              <a:t> work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Each attack requires about</a:t>
            </a:r>
          </a:p>
          <a:p>
            <a:pPr lvl="1" eaLnBrk="1" hangingPunct="1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37</a:t>
            </a:r>
            <a:r>
              <a:rPr lang="en-US" altLang="zh-CN" sz="2400">
                <a:ea typeface="宋体" panose="02010600030101010101" pitchFamily="2" charset="-122"/>
              </a:rPr>
              <a:t> “memory” and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37</a:t>
            </a:r>
            <a:r>
              <a:rPr lang="en-US" altLang="zh-CN" sz="2400">
                <a:ea typeface="宋体" panose="02010600030101010101" pitchFamily="2" charset="-122"/>
              </a:rPr>
              <a:t> “time”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Attack not particular to DES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No fancy math is required!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Lesson: </a:t>
            </a:r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Clever algorithms can break crypto!</a:t>
            </a:r>
            <a:endParaRPr lang="en-US" altLang="zh-CN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B716EA54-B31A-4512-B74E-9EB26334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Reference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B2ECCD0A-FF66-458F-8780-D824AFD78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M. Hellman, A cryptanalytic time-memory tradeoff, IEEE transactions on Information </a:t>
            </a:r>
            <a:r>
              <a:rPr lang="nl-NL" altLang="zh-CN">
                <a:ea typeface="宋体" panose="02010600030101010101" pitchFamily="2" charset="-122"/>
              </a:rPr>
              <a:t>Theory, Vol. 26, 1980, pp. 401–406.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Rainbow Day | Whitehill Junior School – Tel: 01462 621313">
            <a:extLst>
              <a:ext uri="{FF2B5EF4-FFF2-40B4-BE49-F238E27FC236}">
                <a16:creationId xmlns:a16="http://schemas.microsoft.com/office/drawing/2014/main" id="{3D7693FF-EB1D-4597-85C9-74701E009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0"/>
            <a:ext cx="3124200" cy="164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22" name="标题 1">
            <a:extLst>
              <a:ext uri="{FF2B5EF4-FFF2-40B4-BE49-F238E27FC236}">
                <a16:creationId xmlns:a16="http://schemas.microsoft.com/office/drawing/2014/main" id="{381E6951-29C5-4166-B48B-AE2C56611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Rainbow table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323" name="内容占位符 2">
            <a:extLst>
              <a:ext uri="{FF2B5EF4-FFF2-40B4-BE49-F238E27FC236}">
                <a16:creationId xmlns:a16="http://schemas.microsoft.com/office/drawing/2014/main" id="{FB20F3C8-510C-40FA-AE5E-E8AE9FE587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Oechslin</a:t>
            </a:r>
            <a:r>
              <a:rPr lang="en-US" altLang="zh-CN" dirty="0">
                <a:ea typeface="宋体" panose="02010600030101010101" pitchFamily="2" charset="-122"/>
              </a:rPr>
              <a:t>, P. (2003). "Making a Faster Cryptanalytic Time-Memory Trade-Off". Advances in Cryptology - CRYPTO 2003. LNCS. 2729. pp. 617–630.</a:t>
            </a: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Later </a:t>
            </a:r>
            <a:r>
              <a:rPr lang="en-US" altLang="zh-CN" sz="2400" dirty="0" err="1">
                <a:ea typeface="宋体" panose="02010600030101010101" pitchFamily="2" charset="-122"/>
              </a:rPr>
              <a:t>Oechslin</a:t>
            </a:r>
            <a:r>
              <a:rPr lang="en-US" altLang="zh-CN" sz="2400" dirty="0">
                <a:ea typeface="宋体" panose="02010600030101010101" pitchFamily="2" charset="-122"/>
              </a:rPr>
              <a:t> devised a competing method with a slight speed-up, called Rainbow Table. The Rainbow Table attack seems to be better known, presumably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due to its colorful name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  <a:p>
            <a:pPr marL="0" indent="0" algn="r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                 —— I found in a paper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631C1642-2F53-4A19-83F4-85D9FD8E8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Stream Cipher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2FE8AE0-5A3C-40F2-8362-2850592A4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181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Generic view of stream cipher</a:t>
            </a:r>
          </a:p>
        </p:txBody>
      </p:sp>
      <p:pic>
        <p:nvPicPr>
          <p:cNvPr id="5125" name="Picture 5" descr="slide0003_image001">
            <a:extLst>
              <a:ext uri="{FF2B5EF4-FFF2-40B4-BE49-F238E27FC236}">
                <a16:creationId xmlns:a16="http://schemas.microsoft.com/office/drawing/2014/main" id="{C52DD601-8894-4F0D-8E7B-5D26BE4F6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7467600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8" name="Picture 6" descr="slide0027_image011">
            <a:extLst>
              <a:ext uri="{FF2B5EF4-FFF2-40B4-BE49-F238E27FC236}">
                <a16:creationId xmlns:a16="http://schemas.microsoft.com/office/drawing/2014/main" id="{C2A1158A-F551-41C9-B757-18B45AB01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35163"/>
            <a:ext cx="3962400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>
            <a:extLst>
              <a:ext uri="{FF2B5EF4-FFF2-40B4-BE49-F238E27FC236}">
                <a16:creationId xmlns:a16="http://schemas.microsoft.com/office/drawing/2014/main" id="{B1AB9B9D-0441-4FD5-BD71-65CAD59AE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LFSR-based Stream Cipher 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113936E-6F4B-4671-B07C-8AE119B19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990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For example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25B5A605-B13E-445E-8B8C-30D444614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958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CN" sz="2800" dirty="0">
                <a:ea typeface="宋体" panose="02010600030101010101" pitchFamily="2" charset="-122"/>
              </a:rPr>
              <a:t>Initialization: load key and IV, iterate a great number of rounds without outputting anything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CN" sz="2800" dirty="0">
                <a:ea typeface="宋体" panose="02010600030101010101" pitchFamily="2" charset="-122"/>
              </a:rPr>
              <a:t>Goal: Recover the state, so that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CN" dirty="0">
                <a:ea typeface="宋体" panose="02010600030101010101" pitchFamily="2" charset="-122"/>
              </a:rPr>
              <a:t>Forward: Predict the following key streams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CN" dirty="0">
                <a:ea typeface="宋体" panose="02010600030101010101" pitchFamily="2" charset="-122"/>
              </a:rPr>
              <a:t>Backward: recover the key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B1AB9B9D-0441-4FD5-BD71-65CAD59AE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LFSR-based Stream Cipher 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25B5A605-B13E-445E-8B8C-30D444614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278423"/>
            <a:ext cx="8382000" cy="219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CN" sz="2800" dirty="0">
                <a:ea typeface="宋体" panose="02010600030101010101" pitchFamily="2" charset="-122"/>
              </a:rPr>
              <a:t>Compared to block ciphers, multiple data can be used for stream ciphers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altLang="zh-CN" sz="2800" baseline="30000" dirty="0"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55498F-FB69-4EAB-919C-7552F634F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2133600" cy="13650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AA4C278-C8FF-4E1F-9680-E9488AE979EF}"/>
              </a:ext>
            </a:extLst>
          </p:cNvPr>
          <p:cNvCxnSpPr/>
          <p:nvPr/>
        </p:nvCxnSpPr>
        <p:spPr>
          <a:xfrm>
            <a:off x="3505200" y="2491946"/>
            <a:ext cx="1752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2DCBD0-6EAC-4EDE-91A3-9456652DDE03}"/>
                  </a:ext>
                </a:extLst>
              </p:cNvPr>
              <p:cNvSpPr txBox="1"/>
              <p:nvPr/>
            </p:nvSpPr>
            <p:spPr>
              <a:xfrm>
                <a:off x="4246484" y="2122614"/>
                <a:ext cx="2700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2DCBD0-6EAC-4EDE-91A3-9456652DD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84" y="2122614"/>
                <a:ext cx="270032" cy="369332"/>
              </a:xfrm>
              <a:prstGeom prst="rect">
                <a:avLst/>
              </a:prstGeom>
              <a:blipFill>
                <a:blip r:embed="rId3"/>
                <a:stretch>
                  <a:fillRect l="-29545" r="-22727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F2C75FE-8442-4FEC-B328-9F93526EFF42}"/>
              </a:ext>
            </a:extLst>
          </p:cNvPr>
          <p:cNvSpPr txBox="1"/>
          <p:nvPr/>
        </p:nvSpPr>
        <p:spPr>
          <a:xfrm>
            <a:off x="1143000" y="33528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State S of s bits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3AB7F31-D649-469D-9C38-BF1683BABFAE}"/>
                  </a:ext>
                </a:extLst>
              </p:cNvPr>
              <p:cNvSpPr txBox="1"/>
              <p:nvPr/>
            </p:nvSpPr>
            <p:spPr>
              <a:xfrm>
                <a:off x="5638800" y="2239523"/>
                <a:ext cx="14160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3AB7F31-D649-469D-9C38-BF1683BAB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239523"/>
                <a:ext cx="1416093" cy="369332"/>
              </a:xfrm>
              <a:prstGeom prst="rect">
                <a:avLst/>
              </a:prstGeom>
              <a:blipFill>
                <a:blip r:embed="rId4"/>
                <a:stretch>
                  <a:fillRect l="-3879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412340A-0D24-4EA7-8362-788ECC3F0FCF}"/>
              </a:ext>
            </a:extLst>
          </p:cNvPr>
          <p:cNvSpPr txBox="1"/>
          <p:nvPr/>
        </p:nvSpPr>
        <p:spPr>
          <a:xfrm>
            <a:off x="5105402" y="3269768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keystream of s bits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63CA227-810F-48FE-B82B-12C0F85680E9}"/>
                  </a:ext>
                </a:extLst>
              </p:cNvPr>
              <p:cNvSpPr txBox="1"/>
              <p:nvPr/>
            </p:nvSpPr>
            <p:spPr>
              <a:xfrm>
                <a:off x="3254761" y="5237133"/>
                <a:ext cx="14160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63CA227-810F-48FE-B82B-12C0F856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761" y="5237133"/>
                <a:ext cx="1416093" cy="369332"/>
              </a:xfrm>
              <a:prstGeom prst="rect">
                <a:avLst/>
              </a:prstGeom>
              <a:blipFill>
                <a:blip r:embed="rId5"/>
                <a:stretch>
                  <a:fillRect l="-3879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3EB8BF8-1995-40C1-BD63-69B787420EEF}"/>
                  </a:ext>
                </a:extLst>
              </p:cNvPr>
              <p:cNvSpPr txBox="1"/>
              <p:nvPr/>
            </p:nvSpPr>
            <p:spPr>
              <a:xfrm>
                <a:off x="3255008" y="5624057"/>
                <a:ext cx="20027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3EB8BF8-1995-40C1-BD63-69B787420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008" y="5624057"/>
                <a:ext cx="2002792" cy="369332"/>
              </a:xfrm>
              <a:prstGeom prst="rect">
                <a:avLst/>
              </a:prstGeom>
              <a:blipFill>
                <a:blip r:embed="rId6"/>
                <a:stretch>
                  <a:fillRect l="-2736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028239F-C857-4635-BEC7-F26569069803}"/>
                  </a:ext>
                </a:extLst>
              </p:cNvPr>
              <p:cNvSpPr txBox="1"/>
              <p:nvPr/>
            </p:nvSpPr>
            <p:spPr>
              <a:xfrm>
                <a:off x="3254761" y="6036742"/>
                <a:ext cx="20027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028239F-C857-4635-BEC7-F26569069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761" y="6036742"/>
                <a:ext cx="2002792" cy="369332"/>
              </a:xfrm>
              <a:prstGeom prst="rect">
                <a:avLst/>
              </a:prstGeom>
              <a:blipFill>
                <a:blip r:embed="rId7"/>
                <a:stretch>
                  <a:fillRect l="-2744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58830E8-20E4-49BD-A8EB-DD3F212A76B9}"/>
                  </a:ext>
                </a:extLst>
              </p:cNvPr>
              <p:cNvSpPr txBox="1"/>
              <p:nvPr/>
            </p:nvSpPr>
            <p:spPr>
              <a:xfrm>
                <a:off x="3276600" y="6324600"/>
                <a:ext cx="322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58830E8-20E4-49BD-A8EB-DD3F212A7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6324600"/>
                <a:ext cx="3222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2938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B1AB9B9D-0441-4FD5-BD71-65CAD59AE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LFSR-based Stream Cipher 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25B5A605-B13E-445E-8B8C-30D444614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24400"/>
            <a:ext cx="838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CN" sz="2800" dirty="0">
                <a:ea typeface="宋体" panose="02010600030101010101" pitchFamily="2" charset="-122"/>
              </a:rPr>
              <a:t>TMTO attack: T = M = D = 2</a:t>
            </a:r>
            <a:r>
              <a:rPr lang="en-US" altLang="zh-CN" sz="2800" baseline="30000" dirty="0">
                <a:ea typeface="宋体" panose="02010600030101010101" pitchFamily="2" charset="-122"/>
              </a:rPr>
              <a:t>s/2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CN" sz="2800" dirty="0">
                <a:ea typeface="宋体" panose="02010600030101010101" pitchFamily="2" charset="-122"/>
              </a:rPr>
              <a:t>Require that s &gt;= 2k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CN" sz="2800" dirty="0">
                <a:solidFill>
                  <a:srgbClr val="B73223"/>
                </a:solidFill>
                <a:ea typeface="宋体" panose="02010600030101010101" pitchFamily="2" charset="-122"/>
              </a:rPr>
              <a:t>How can we design stream ciphers with s &gt;= 2k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zh-CN" sz="2800" dirty="0">
                <a:ea typeface="宋体" panose="02010600030101010101" pitchFamily="2" charset="-122"/>
              </a:rPr>
              <a:t>(A seminar topic)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altLang="zh-CN" sz="2800" baseline="30000" dirty="0"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55498F-FB69-4EAB-919C-7552F634F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2133600" cy="13650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AA4C278-C8FF-4E1F-9680-E9488AE979EF}"/>
              </a:ext>
            </a:extLst>
          </p:cNvPr>
          <p:cNvCxnSpPr/>
          <p:nvPr/>
        </p:nvCxnSpPr>
        <p:spPr>
          <a:xfrm>
            <a:off x="3505200" y="2491946"/>
            <a:ext cx="1752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2DCBD0-6EAC-4EDE-91A3-9456652DDE03}"/>
                  </a:ext>
                </a:extLst>
              </p:cNvPr>
              <p:cNvSpPr txBox="1"/>
              <p:nvPr/>
            </p:nvSpPr>
            <p:spPr>
              <a:xfrm>
                <a:off x="4246484" y="2122614"/>
                <a:ext cx="2700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2DCBD0-6EAC-4EDE-91A3-9456652DD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84" y="2122614"/>
                <a:ext cx="270032" cy="369332"/>
              </a:xfrm>
              <a:prstGeom prst="rect">
                <a:avLst/>
              </a:prstGeom>
              <a:blipFill>
                <a:blip r:embed="rId3"/>
                <a:stretch>
                  <a:fillRect l="-29545" r="-22727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F2C75FE-8442-4FEC-B328-9F93526EFF42}"/>
              </a:ext>
            </a:extLst>
          </p:cNvPr>
          <p:cNvSpPr txBox="1"/>
          <p:nvPr/>
        </p:nvSpPr>
        <p:spPr>
          <a:xfrm>
            <a:off x="1143000" y="33528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State S of s bits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3AB7F31-D649-469D-9C38-BF1683BABFAE}"/>
                  </a:ext>
                </a:extLst>
              </p:cNvPr>
              <p:cNvSpPr txBox="1"/>
              <p:nvPr/>
            </p:nvSpPr>
            <p:spPr>
              <a:xfrm>
                <a:off x="5638800" y="2239523"/>
                <a:ext cx="14160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3AB7F31-D649-469D-9C38-BF1683BAB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239523"/>
                <a:ext cx="1416093" cy="369332"/>
              </a:xfrm>
              <a:prstGeom prst="rect">
                <a:avLst/>
              </a:prstGeom>
              <a:blipFill>
                <a:blip r:embed="rId4"/>
                <a:stretch>
                  <a:fillRect l="-3879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412340A-0D24-4EA7-8362-788ECC3F0FCF}"/>
              </a:ext>
            </a:extLst>
          </p:cNvPr>
          <p:cNvSpPr txBox="1"/>
          <p:nvPr/>
        </p:nvSpPr>
        <p:spPr>
          <a:xfrm>
            <a:off x="5105402" y="3269768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keystream of s bits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8236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DE51B-26B2-493C-9274-49B8A8D4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Dedicated to Resource-constrained Environment </a:t>
            </a:r>
            <a:endParaRPr lang="zh-CN" altLang="en-US" dirty="0"/>
          </a:p>
        </p:txBody>
      </p:sp>
      <p:sp>
        <p:nvSpPr>
          <p:cNvPr id="31" name="内容占位符 30">
            <a:extLst>
              <a:ext uri="{FF2B5EF4-FFF2-40B4-BE49-F238E27FC236}">
                <a16:creationId xmlns:a16="http://schemas.microsoft.com/office/drawing/2014/main" id="{11127CAE-25C8-466A-B45A-A174D28F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79896"/>
            <a:ext cx="7772400" cy="3863704"/>
          </a:xfrm>
        </p:spPr>
        <p:txBody>
          <a:bodyPr/>
          <a:lstStyle/>
          <a:p>
            <a:r>
              <a:rPr lang="en-US" altLang="zh-CN" dirty="0"/>
              <a:t>Lightweight stream ciphers</a:t>
            </a:r>
          </a:p>
          <a:p>
            <a:r>
              <a:rPr lang="en-US" altLang="zh-CN" dirty="0"/>
              <a:t>Storage is most expensive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56FA5DA-C21D-4365-8019-CF2C4D9FAC65}"/>
              </a:ext>
            </a:extLst>
          </p:cNvPr>
          <p:cNvGrpSpPr/>
          <p:nvPr/>
        </p:nvGrpSpPr>
        <p:grpSpPr>
          <a:xfrm>
            <a:off x="2586886" y="3270344"/>
            <a:ext cx="3714688" cy="3359056"/>
            <a:chOff x="2586886" y="2279744"/>
            <a:chExt cx="3714688" cy="3359056"/>
          </a:xfrm>
        </p:grpSpPr>
        <p:sp>
          <p:nvSpPr>
            <p:cNvPr id="8" name="Title 3">
              <a:extLst>
                <a:ext uri="{FF2B5EF4-FFF2-40B4-BE49-F238E27FC236}">
                  <a16:creationId xmlns:a16="http://schemas.microsoft.com/office/drawing/2014/main" id="{EC91628F-66CE-4860-8D95-67D330711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248" y="2849796"/>
              <a:ext cx="3140831" cy="2789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61950" indent="-361950">
                <a:lnSpc>
                  <a:spcPct val="120000"/>
                </a:lnSpc>
              </a:pPr>
              <a:r>
                <a:rPr lang="en-US" altLang="zh-CN" sz="1800" dirty="0"/>
                <a:t>Rule of Thumb:</a:t>
              </a:r>
            </a:p>
            <a:p>
              <a:pPr marL="819150" lvl="1" indent="-361950">
                <a:lnSpc>
                  <a:spcPct val="120000"/>
                </a:lnSpc>
                <a:buFontTx/>
                <a:buChar char="•"/>
              </a:pPr>
              <a:r>
                <a:rPr lang="en-US" altLang="zh-CN" sz="1800" dirty="0"/>
                <a:t>NOT: 0.67 GE</a:t>
              </a:r>
            </a:p>
            <a:p>
              <a:pPr marL="819150" lvl="1" indent="-361950">
                <a:lnSpc>
                  <a:spcPct val="120000"/>
                </a:lnSpc>
                <a:buFontTx/>
                <a:buChar char="•"/>
              </a:pPr>
              <a:r>
                <a:rPr lang="en-US" altLang="zh-CN" sz="1800" dirty="0"/>
                <a:t>NOR: 1 GE</a:t>
              </a:r>
            </a:p>
            <a:p>
              <a:pPr marL="819150" lvl="1" indent="-361950">
                <a:lnSpc>
                  <a:spcPct val="120000"/>
                </a:lnSpc>
                <a:buFontTx/>
                <a:buChar char="•"/>
              </a:pPr>
              <a:r>
                <a:rPr lang="en-US" altLang="zh-CN" sz="1800" dirty="0"/>
                <a:t>AND: 1.33 GE</a:t>
              </a:r>
            </a:p>
            <a:p>
              <a:pPr marL="819150" lvl="1" indent="-361950">
                <a:lnSpc>
                  <a:spcPct val="120000"/>
                </a:lnSpc>
                <a:buFontTx/>
                <a:buChar char="•"/>
              </a:pPr>
              <a:r>
                <a:rPr lang="en-US" altLang="zh-CN" sz="1800" dirty="0"/>
                <a:t>OR: 1.33</a:t>
              </a:r>
            </a:p>
            <a:p>
              <a:pPr marL="819150" lvl="1" indent="-361950">
                <a:lnSpc>
                  <a:spcPct val="120000"/>
                </a:lnSpc>
                <a:buFontTx/>
                <a:buChar char="•"/>
              </a:pPr>
              <a:r>
                <a:rPr lang="en-US" altLang="zh-CN" sz="1800" dirty="0"/>
                <a:t>XOR: 2.67</a:t>
              </a:r>
            </a:p>
            <a:p>
              <a:r>
                <a:rPr lang="sv-SE" altLang="zh-CN" sz="1800" dirty="0"/>
                <a:t>Registers/Flipflops: </a:t>
              </a:r>
            </a:p>
            <a:p>
              <a:r>
                <a:rPr lang="sv-SE" altLang="zh-CN" sz="1800" dirty="0"/>
                <a:t>           6 − 12 GE per bit</a:t>
              </a:r>
              <a:endParaRPr lang="zh-CN" altLang="en-US" sz="1800" dirty="0"/>
            </a:p>
          </p:txBody>
        </p:sp>
        <p:cxnSp>
          <p:nvCxnSpPr>
            <p:cNvPr id="9" name="AutoShape 3">
              <a:extLst>
                <a:ext uri="{FF2B5EF4-FFF2-40B4-BE49-F238E27FC236}">
                  <a16:creationId xmlns:a16="http://schemas.microsoft.com/office/drawing/2014/main" id="{F71C6CA9-5666-4603-B94C-18E1FC9AEC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6886" y="2514004"/>
              <a:ext cx="0" cy="3124796"/>
            </a:xfrm>
            <a:prstGeom prst="straightConnector1">
              <a:avLst/>
            </a:prstGeom>
            <a:ln w="28575"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AutoShape 6">
              <a:extLst>
                <a:ext uri="{FF2B5EF4-FFF2-40B4-BE49-F238E27FC236}">
                  <a16:creationId xmlns:a16="http://schemas.microsoft.com/office/drawing/2014/main" id="{256AF3B1-83C2-44EA-B9EF-F315B51B1A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85636" y="2547474"/>
              <a:ext cx="15938" cy="3078840"/>
            </a:xfrm>
            <a:prstGeom prst="straightConnector1">
              <a:avLst/>
            </a:prstGeom>
            <a:ln w="28575">
              <a:headEnd type="oval" w="med" len="med"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AutoShape 7">
              <a:extLst>
                <a:ext uri="{FF2B5EF4-FFF2-40B4-BE49-F238E27FC236}">
                  <a16:creationId xmlns:a16="http://schemas.microsoft.com/office/drawing/2014/main" id="{37B88B26-A62E-4773-8B90-25825309B6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5423" y="5626314"/>
              <a:ext cx="3706151" cy="12486"/>
            </a:xfrm>
            <a:prstGeom prst="straightConnector1">
              <a:avLst/>
            </a:prstGeom>
            <a:ln w="28575">
              <a:headEnd type="oval" w="med" len="med"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AutoShape 3">
              <a:extLst>
                <a:ext uri="{FF2B5EF4-FFF2-40B4-BE49-F238E27FC236}">
                  <a16:creationId xmlns:a16="http://schemas.microsoft.com/office/drawing/2014/main" id="{1A08F796-868E-4ABE-9678-0BD29CA4DF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89545" y="2513000"/>
              <a:ext cx="635064" cy="2868"/>
            </a:xfrm>
            <a:prstGeom prst="straightConnector1">
              <a:avLst/>
            </a:prstGeom>
            <a:ln w="28575"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AutoShape 3">
              <a:extLst>
                <a:ext uri="{FF2B5EF4-FFF2-40B4-BE49-F238E27FC236}">
                  <a16:creationId xmlns:a16="http://schemas.microsoft.com/office/drawing/2014/main" id="{CF01A523-F003-46DE-8EA8-B61D165B3D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28646" y="2540037"/>
              <a:ext cx="454367" cy="7434"/>
            </a:xfrm>
            <a:prstGeom prst="straightConnector1">
              <a:avLst/>
            </a:prstGeom>
            <a:ln w="28575"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D861DA-132F-4D8B-AC86-C3F4F6DEDB79}"/>
                </a:ext>
              </a:extLst>
            </p:cNvPr>
            <p:cNvSpPr/>
            <p:nvPr/>
          </p:nvSpPr>
          <p:spPr bwMode="auto">
            <a:xfrm>
              <a:off x="3017345" y="2313214"/>
              <a:ext cx="2837868" cy="37927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17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5" name="TextBox 65">
              <a:extLst>
                <a:ext uri="{FF2B5EF4-FFF2-40B4-BE49-F238E27FC236}">
                  <a16:creationId xmlns:a16="http://schemas.microsoft.com/office/drawing/2014/main" id="{3385FA71-AB51-4694-89FE-CBA398666918}"/>
                </a:ext>
              </a:extLst>
            </p:cNvPr>
            <p:cNvSpPr txBox="1"/>
            <p:nvPr/>
          </p:nvSpPr>
          <p:spPr>
            <a:xfrm>
              <a:off x="3065182" y="2279744"/>
              <a:ext cx="26465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Cost overview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67191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5B036-6FFC-4472-9358-CB3EC3E3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Lines of TMTO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279F8-6106-4659-AD09-793F3CE4F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TMTO algorithms</a:t>
            </a:r>
          </a:p>
          <a:p>
            <a:pPr lvl="1"/>
            <a:r>
              <a:rPr lang="en-US" altLang="zh-CN" dirty="0"/>
              <a:t>including use of multiple data </a:t>
            </a:r>
          </a:p>
          <a:p>
            <a:pPr lvl="1"/>
            <a:r>
              <a:rPr lang="en-US" altLang="zh-CN" dirty="0"/>
              <a:t>investigation of theoretical issues </a:t>
            </a:r>
          </a:p>
          <a:p>
            <a:r>
              <a:rPr lang="en-US" altLang="zh-CN" dirty="0"/>
              <a:t>TMTO applications</a:t>
            </a:r>
          </a:p>
          <a:p>
            <a:pPr lvl="1"/>
            <a:r>
              <a:rPr lang="en-US" altLang="zh-CN" dirty="0"/>
              <a:t>To invert </a:t>
            </a:r>
            <a:r>
              <a:rPr lang="en-US" altLang="zh-CN" dirty="0" err="1"/>
              <a:t>oneway</a:t>
            </a:r>
            <a:r>
              <a:rPr lang="en-US" altLang="zh-CN" dirty="0"/>
              <a:t> functions</a:t>
            </a:r>
          </a:p>
          <a:p>
            <a:pPr lvl="1"/>
            <a:r>
              <a:rPr lang="en-US" altLang="zh-CN" dirty="0"/>
              <a:t>identify a target </a:t>
            </a:r>
            <a:r>
              <a:rPr lang="en-US" altLang="zh-CN" dirty="0" err="1"/>
              <a:t>oneway</a:t>
            </a:r>
            <a:r>
              <a:rPr lang="en-US" altLang="zh-CN" dirty="0"/>
              <a:t> function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1A758C-C3BC-4072-B4CA-C754D998AB23}"/>
              </a:ext>
            </a:extLst>
          </p:cNvPr>
          <p:cNvSpPr txBox="1"/>
          <p:nvPr/>
        </p:nvSpPr>
        <p:spPr>
          <a:xfrm>
            <a:off x="838200" y="5534561"/>
            <a:ext cx="8305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Alex </a:t>
            </a:r>
            <a:r>
              <a:rPr lang="en-US" altLang="zh-CN" sz="1800" dirty="0" err="1"/>
              <a:t>Biryukov</a:t>
            </a:r>
            <a:r>
              <a:rPr lang="en-US" altLang="zh-CN" sz="1800" dirty="0"/>
              <a:t>, Adi Shamir: Cryptanalytic Time/Memory/Data Tradeoffs for Stream Ciphers. ASIACRYPT 2000: 1-13</a:t>
            </a:r>
          </a:p>
          <a:p>
            <a:r>
              <a:rPr lang="en-US" altLang="zh-CN" sz="1800" dirty="0" err="1"/>
              <a:t>Jin</a:t>
            </a:r>
            <a:r>
              <a:rPr lang="en-US" altLang="zh-CN" sz="1800" dirty="0"/>
              <a:t> Hong, Palash Sarkar: New Applications of Time Memory Data Tradeoffs. ASIACRYPT 2005: 353-372</a:t>
            </a:r>
            <a:endParaRPr lang="zh-CN" altLang="en-US" sz="1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FDD1F9-1B16-45D0-A977-970F9F7EBA90}"/>
              </a:ext>
            </a:extLst>
          </p:cNvPr>
          <p:cNvSpPr txBox="1"/>
          <p:nvPr/>
        </p:nvSpPr>
        <p:spPr>
          <a:xfrm>
            <a:off x="685800" y="5072896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more info., refer to: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7048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5A849-0B67-4EDA-891E-2AFF7494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 work (1)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74BA13-88C9-4F9D-9C01-33B01CDB7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0243"/>
            <a:ext cx="9144000" cy="46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7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3">
            <a:extLst>
              <a:ext uri="{FF2B5EF4-FFF2-40B4-BE49-F238E27FC236}">
                <a16:creationId xmlns:a16="http://schemas.microsoft.com/office/drawing/2014/main" id="{58815F4F-4BA2-4907-A9B9-62EF15A1D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Block Ciphers                                                                                                                    </a:t>
            </a:r>
            <a:fld id="{E9D479EE-7FCC-4115-A177-3F63E2B6893A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24DFE95-D201-4F9A-B453-DB877121F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Feistel Cipher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3816883-9F86-4C24-AA5A-91EAC6161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Feistel cipher</a:t>
            </a:r>
            <a:r>
              <a:rPr lang="en-US" altLang="zh-CN" sz="2800">
                <a:ea typeface="宋体" panose="02010600030101010101" pitchFamily="2" charset="-122"/>
              </a:rPr>
              <a:t> refers to a type of block cipher design, not a specific cipher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Split plaintext block into left and right halves: Plaintext =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(L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,R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)</a:t>
            </a:r>
            <a:endParaRPr lang="en-US" altLang="zh-CN" sz="2800">
              <a:latin typeface="Courier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For each round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i=1,2,...,n</a:t>
            </a:r>
            <a:r>
              <a:rPr lang="en-US" altLang="zh-CN" sz="2800">
                <a:ea typeface="宋体" panose="02010600030101010101" pitchFamily="2" charset="-122"/>
              </a:rPr>
              <a:t>, compute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	L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= R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	R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= L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 f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(R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,K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Courier" charset="0"/>
                <a:ea typeface="宋体" panose="02010600030101010101" pitchFamily="2" charset="-122"/>
              </a:rPr>
              <a:t>	</a:t>
            </a:r>
            <a:r>
              <a:rPr lang="en-US" altLang="zh-CN" sz="2800">
                <a:ea typeface="宋体" panose="02010600030101010101" pitchFamily="2" charset="-122"/>
              </a:rPr>
              <a:t>where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f</a:t>
            </a:r>
            <a:r>
              <a:rPr lang="en-US" altLang="zh-CN" sz="2800">
                <a:ea typeface="宋体" panose="02010600030101010101" pitchFamily="2" charset="-122"/>
              </a:rPr>
              <a:t> is </a:t>
            </a:r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round function</a:t>
            </a:r>
            <a:r>
              <a:rPr lang="en-US" altLang="zh-CN" sz="2800" i="1"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and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K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 sz="2800">
                <a:ea typeface="宋体" panose="02010600030101010101" pitchFamily="2" charset="-122"/>
              </a:rPr>
              <a:t> is </a:t>
            </a:r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subkey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Ciphertext =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(L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n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,R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n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1B42A-F3CE-457A-A28B-C1854971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 work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B669F-1013-47EF-B124-96A3FF814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2971800"/>
          </a:xfrm>
        </p:spPr>
        <p:txBody>
          <a:bodyPr/>
          <a:lstStyle/>
          <a:p>
            <a:r>
              <a:rPr lang="en-US" altLang="zh-CN" dirty="0"/>
              <a:t>Describe a different application of TMTO attack </a:t>
            </a:r>
          </a:p>
          <a:p>
            <a:pPr lvl="1"/>
            <a:r>
              <a:rPr lang="en-US" altLang="zh-CN" dirty="0"/>
              <a:t>On what target cipher</a:t>
            </a:r>
          </a:p>
          <a:p>
            <a:pPr lvl="1"/>
            <a:r>
              <a:rPr lang="en-US" altLang="zh-CN" dirty="0"/>
              <a:t>How it works</a:t>
            </a:r>
          </a:p>
          <a:p>
            <a:pPr lvl="1"/>
            <a:r>
              <a:rPr lang="en-US" altLang="zh-CN" dirty="0"/>
              <a:t>Complexities and the impact to the target cipher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408C97-761F-453B-8B06-36560A895B5A}"/>
              </a:ext>
            </a:extLst>
          </p:cNvPr>
          <p:cNvSpPr txBox="1"/>
          <p:nvPr/>
        </p:nvSpPr>
        <p:spPr>
          <a:xfrm>
            <a:off x="609600" y="5528101"/>
            <a:ext cx="838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Jin</a:t>
            </a:r>
            <a:r>
              <a:rPr lang="en-US" altLang="zh-CN" sz="2000" dirty="0"/>
              <a:t> Hong, Palash Sarkar: New Applications of Time Memory Data Tradeoffs. ASIACRYPT 2005: 353-372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A00201-F4D8-4EEF-BC62-D5347C5F543C}"/>
              </a:ext>
            </a:extLst>
          </p:cNvPr>
          <p:cNvSpPr txBox="1"/>
          <p:nvPr/>
        </p:nvSpPr>
        <p:spPr>
          <a:xfrm>
            <a:off x="457200" y="5078628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This would be a good reference.</a:t>
            </a:r>
          </a:p>
        </p:txBody>
      </p:sp>
    </p:spTree>
    <p:extLst>
      <p:ext uri="{BB962C8B-B14F-4D97-AF65-F5344CB8AC3E}">
        <p14:creationId xmlns:p14="http://schemas.microsoft.com/office/powerpoint/2010/main" val="18116340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17CE5-3FC1-40BC-96C3-FD3BE619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19B0D-9814-4780-B63E-009384A2E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8077200" cy="4114800"/>
          </a:xfrm>
        </p:spPr>
        <p:txBody>
          <a:bodyPr/>
          <a:lstStyle/>
          <a:p>
            <a:r>
              <a:rPr lang="zh-CN" altLang="en-US" dirty="0"/>
              <a:t>两个作业模板（</a:t>
            </a:r>
            <a:r>
              <a:rPr lang="en-US" altLang="zh-CN" dirty="0"/>
              <a:t>latex</a:t>
            </a:r>
            <a:r>
              <a:rPr lang="zh-CN" altLang="en-US" dirty="0"/>
              <a:t>，</a:t>
            </a:r>
            <a:r>
              <a:rPr lang="en-US" altLang="zh-CN" dirty="0"/>
              <a:t>word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交作业方式</a:t>
            </a:r>
            <a:endParaRPr lang="en-US" altLang="zh-CN" dirty="0"/>
          </a:p>
          <a:p>
            <a:pPr lvl="1"/>
            <a:r>
              <a:rPr lang="zh-CN" altLang="en-US" dirty="0"/>
              <a:t>可以按模板来，也可以手写拍照，或自己的格式（必须包含姓名、学号、作业布置时间）</a:t>
            </a:r>
            <a:endParaRPr lang="en-US" altLang="zh-CN" dirty="0"/>
          </a:p>
          <a:p>
            <a:r>
              <a:rPr lang="zh-CN" altLang="en-US" dirty="0"/>
              <a:t>星期二之前将作业发到指定邮箱：</a:t>
            </a:r>
            <a:r>
              <a:rPr lang="en-US" altLang="zh-CN" dirty="0">
                <a:hlinkClick r:id="rId2"/>
              </a:rPr>
              <a:t>wangchao0edu@gmail.com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84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3">
            <a:extLst>
              <a:ext uri="{FF2B5EF4-FFF2-40B4-BE49-F238E27FC236}">
                <a16:creationId xmlns:a16="http://schemas.microsoft.com/office/drawing/2014/main" id="{2B64677F-734F-4702-AC0D-40E8B0F9EA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Block Ciphers                                                                                                                    </a:t>
            </a:r>
            <a:fld id="{1C063BCC-7C8E-424B-B68D-C80FA3668659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C682E87-24B0-4845-9BAB-98F1E3BED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Feistel Cipher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B9A47DC-D6B0-4BB8-872F-9FE474874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Decryption: Ciphertext =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(L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n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,R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n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)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For each round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i=n,n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1,…,1</a:t>
            </a:r>
            <a:r>
              <a:rPr lang="en-US" altLang="zh-CN" sz="2800">
                <a:ea typeface="宋体" panose="02010600030101010101" pitchFamily="2" charset="-122"/>
              </a:rPr>
              <a:t>, compute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	R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 = L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i</a:t>
            </a:r>
            <a:endParaRPr lang="en-US" altLang="zh-CN" sz="2800">
              <a:latin typeface="Times-Roman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	L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 = R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F(R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,K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Courier" charset="0"/>
                <a:ea typeface="宋体" panose="02010600030101010101" pitchFamily="2" charset="-122"/>
              </a:rPr>
              <a:t>	</a:t>
            </a:r>
            <a:r>
              <a:rPr lang="en-US" altLang="zh-CN" sz="2800">
                <a:ea typeface="宋体" panose="02010600030101010101" pitchFamily="2" charset="-122"/>
              </a:rPr>
              <a:t>where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F</a:t>
            </a:r>
            <a:r>
              <a:rPr lang="en-US" altLang="zh-CN" sz="2800">
                <a:ea typeface="宋体" panose="02010600030101010101" pitchFamily="2" charset="-122"/>
              </a:rPr>
              <a:t> is round function</a:t>
            </a:r>
            <a:r>
              <a:rPr lang="en-US" altLang="zh-CN" sz="2800" i="1"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and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K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 sz="2800">
                <a:ea typeface="宋体" panose="02010600030101010101" pitchFamily="2" charset="-122"/>
              </a:rPr>
              <a:t> is subkey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Plaintext =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(L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,R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)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Formula “works” for any function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F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But only secure for certain functions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F</a:t>
            </a:r>
            <a:endParaRPr lang="en-US" altLang="zh-CN" sz="2800">
              <a:latin typeface="Courier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C4F52C42-E1F5-4D9B-8078-1F994CC84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SP network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67" name="页脚占位符 3">
            <a:extLst>
              <a:ext uri="{FF2B5EF4-FFF2-40B4-BE49-F238E27FC236}">
                <a16:creationId xmlns:a16="http://schemas.microsoft.com/office/drawing/2014/main" id="{48089457-4E35-4866-BEAC-41524D4B68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Block Ciphers                                                                                                                    </a:t>
            </a:r>
            <a:fld id="{876D86EA-F354-48E8-B5B3-79B3BBA4D557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2" name="组合 4">
            <a:extLst>
              <a:ext uri="{FF2B5EF4-FFF2-40B4-BE49-F238E27FC236}">
                <a16:creationId xmlns:a16="http://schemas.microsoft.com/office/drawing/2014/main" id="{F1FE26AC-F465-4E34-BBDF-062C47DF35AE}"/>
              </a:ext>
            </a:extLst>
          </p:cNvPr>
          <p:cNvGrpSpPr>
            <a:grpSpLocks/>
          </p:cNvGrpSpPr>
          <p:nvPr/>
        </p:nvGrpSpPr>
        <p:grpSpPr bwMode="auto">
          <a:xfrm>
            <a:off x="3267075" y="2057400"/>
            <a:ext cx="2143125" cy="4143375"/>
            <a:chOff x="6000760" y="2214554"/>
            <a:chExt cx="2143140" cy="414340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80D0B43-7501-4AE7-8CC4-77DCA76AE0B5}"/>
                </a:ext>
              </a:extLst>
            </p:cNvPr>
            <p:cNvSpPr/>
            <p:nvPr/>
          </p:nvSpPr>
          <p:spPr>
            <a:xfrm>
              <a:off x="6143636" y="2786058"/>
              <a:ext cx="357191" cy="285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A41A1F1-3B65-45D4-BD43-726EBEEDD89E}"/>
                </a:ext>
              </a:extLst>
            </p:cNvPr>
            <p:cNvSpPr/>
            <p:nvPr/>
          </p:nvSpPr>
          <p:spPr>
            <a:xfrm>
              <a:off x="6643703" y="2786058"/>
              <a:ext cx="357189" cy="285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3AA01C7-5C93-4BD0-A3F1-0FB786638147}"/>
                </a:ext>
              </a:extLst>
            </p:cNvPr>
            <p:cNvSpPr/>
            <p:nvPr/>
          </p:nvSpPr>
          <p:spPr>
            <a:xfrm>
              <a:off x="7143768" y="2786058"/>
              <a:ext cx="357191" cy="285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3F78C99-A840-4749-8902-E8076031DAE0}"/>
                </a:ext>
              </a:extLst>
            </p:cNvPr>
            <p:cNvSpPr/>
            <p:nvPr/>
          </p:nvSpPr>
          <p:spPr>
            <a:xfrm>
              <a:off x="7643835" y="2786058"/>
              <a:ext cx="357189" cy="285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A623CCE-F29F-48F7-B488-5F3D76C73C7E}"/>
                </a:ext>
              </a:extLst>
            </p:cNvPr>
            <p:cNvSpPr/>
            <p:nvPr/>
          </p:nvSpPr>
          <p:spPr>
            <a:xfrm>
              <a:off x="6143636" y="3286125"/>
              <a:ext cx="357191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24A70D3-1D05-4A65-9B2B-126C0319A0E5}"/>
                </a:ext>
              </a:extLst>
            </p:cNvPr>
            <p:cNvSpPr/>
            <p:nvPr/>
          </p:nvSpPr>
          <p:spPr>
            <a:xfrm>
              <a:off x="6643703" y="3286125"/>
              <a:ext cx="357189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D25C16E-469E-48A9-ABB0-2B1B85CFD0C0}"/>
                </a:ext>
              </a:extLst>
            </p:cNvPr>
            <p:cNvSpPr/>
            <p:nvPr/>
          </p:nvSpPr>
          <p:spPr>
            <a:xfrm>
              <a:off x="7143768" y="3286125"/>
              <a:ext cx="357191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9B09988-D6C3-4CD8-9E59-2824F3070831}"/>
                </a:ext>
              </a:extLst>
            </p:cNvPr>
            <p:cNvSpPr/>
            <p:nvPr/>
          </p:nvSpPr>
          <p:spPr>
            <a:xfrm>
              <a:off x="7643835" y="3286125"/>
              <a:ext cx="357189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AFDB326-3127-4EF8-8A6E-3EF27F07CF16}"/>
                </a:ext>
              </a:extLst>
            </p:cNvPr>
            <p:cNvSpPr/>
            <p:nvPr/>
          </p:nvSpPr>
          <p:spPr>
            <a:xfrm>
              <a:off x="6143636" y="3714753"/>
              <a:ext cx="1928827" cy="2143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P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96FC5A1-F25B-45AF-943D-C7F8E15836B7}"/>
                </a:ext>
              </a:extLst>
            </p:cNvPr>
            <p:cNvSpPr/>
            <p:nvPr/>
          </p:nvSpPr>
          <p:spPr>
            <a:xfrm>
              <a:off x="6143636" y="4286257"/>
              <a:ext cx="357191" cy="285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12AE5E1-F4E6-4F8B-A320-2E4B7328B874}"/>
                </a:ext>
              </a:extLst>
            </p:cNvPr>
            <p:cNvSpPr/>
            <p:nvPr/>
          </p:nvSpPr>
          <p:spPr>
            <a:xfrm>
              <a:off x="6643703" y="4286257"/>
              <a:ext cx="357189" cy="285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FD7F36A-D253-4A5F-B834-A6FB310561A1}"/>
                </a:ext>
              </a:extLst>
            </p:cNvPr>
            <p:cNvSpPr/>
            <p:nvPr/>
          </p:nvSpPr>
          <p:spPr>
            <a:xfrm>
              <a:off x="7143768" y="4286257"/>
              <a:ext cx="357191" cy="285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D803B0C-DF51-47A9-ACCD-6F75B0BC9222}"/>
                </a:ext>
              </a:extLst>
            </p:cNvPr>
            <p:cNvSpPr/>
            <p:nvPr/>
          </p:nvSpPr>
          <p:spPr>
            <a:xfrm>
              <a:off x="7643835" y="4286257"/>
              <a:ext cx="357189" cy="285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B506873-AFEC-4A03-BC8B-0A08A81B1650}"/>
                </a:ext>
              </a:extLst>
            </p:cNvPr>
            <p:cNvSpPr/>
            <p:nvPr/>
          </p:nvSpPr>
          <p:spPr>
            <a:xfrm>
              <a:off x="6143636" y="4786322"/>
              <a:ext cx="357191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83E1E8F-98A1-46A0-80A8-140A792CC5D7}"/>
                </a:ext>
              </a:extLst>
            </p:cNvPr>
            <p:cNvSpPr/>
            <p:nvPr/>
          </p:nvSpPr>
          <p:spPr>
            <a:xfrm>
              <a:off x="6643703" y="4786322"/>
              <a:ext cx="357189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895286E-B0FA-49E7-8CDB-2A24F74C9511}"/>
                </a:ext>
              </a:extLst>
            </p:cNvPr>
            <p:cNvSpPr/>
            <p:nvPr/>
          </p:nvSpPr>
          <p:spPr>
            <a:xfrm>
              <a:off x="7143768" y="4786322"/>
              <a:ext cx="357191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B52E032-D56A-4A69-AB32-14EF6036CBC9}"/>
                </a:ext>
              </a:extLst>
            </p:cNvPr>
            <p:cNvSpPr/>
            <p:nvPr/>
          </p:nvSpPr>
          <p:spPr>
            <a:xfrm>
              <a:off x="7643835" y="4786322"/>
              <a:ext cx="357189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1D6D33D-4331-4A25-8288-BE2D4E1474FA}"/>
                </a:ext>
              </a:extLst>
            </p:cNvPr>
            <p:cNvSpPr/>
            <p:nvPr/>
          </p:nvSpPr>
          <p:spPr>
            <a:xfrm>
              <a:off x="6143636" y="5214950"/>
              <a:ext cx="1928827" cy="2143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P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288" name="TextBox 23">
              <a:extLst>
                <a:ext uri="{FF2B5EF4-FFF2-40B4-BE49-F238E27FC236}">
                  <a16:creationId xmlns:a16="http://schemas.microsoft.com/office/drawing/2014/main" id="{5FD5E79B-35D1-4957-9FB2-3FCDB2DDF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6500" y="5643578"/>
              <a:ext cx="20553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5000"/>
                <a:buChar char="o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SPN</a:t>
              </a:r>
              <a:r>
                <a:rPr lang="zh-CN" altLang="en-US" sz="2400"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ea typeface="宋体" panose="02010600030101010101" pitchFamily="2" charset="-122"/>
                </a:rPr>
                <a:t>network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24F0678-A328-48BD-90ED-42F79DDE9FB4}"/>
                </a:ext>
              </a:extLst>
            </p:cNvPr>
            <p:cNvSpPr/>
            <p:nvPr/>
          </p:nvSpPr>
          <p:spPr>
            <a:xfrm>
              <a:off x="6000760" y="2214554"/>
              <a:ext cx="2143140" cy="414340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11269" name="文本框 25">
            <a:extLst>
              <a:ext uri="{FF2B5EF4-FFF2-40B4-BE49-F238E27FC236}">
                <a16:creationId xmlns:a16="http://schemas.microsoft.com/office/drawing/2014/main" id="{2BDC4FEE-BF5D-42D2-B0B1-3C46A0CD8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00"/>
            <a:ext cx="228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Example: AES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54B5D1C-30B5-4AD6-BB16-7AF327D3E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So many attacks…</a:t>
            </a: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id="{FF8D3709-8E57-4F60-87C8-D22989895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657600"/>
            <a:ext cx="183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truncated d.c.</a:t>
            </a:r>
          </a:p>
        </p:txBody>
      </p:sp>
      <p:sp>
        <p:nvSpPr>
          <p:cNvPr id="13316" name="Text Box 5">
            <a:extLst>
              <a:ext uri="{FF2B5EF4-FFF2-40B4-BE49-F238E27FC236}">
                <a16:creationId xmlns:a16="http://schemas.microsoft.com/office/drawing/2014/main" id="{4883D3F9-0FA7-4E67-BC26-5A863F6D2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876800"/>
            <a:ext cx="2828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ea typeface="宋体" panose="02010600030101010101" pitchFamily="2" charset="-122"/>
              </a:rPr>
              <a:t>differential</a:t>
            </a:r>
            <a:r>
              <a:rPr lang="en-US" altLang="zh-CN" sz="2400" dirty="0">
                <a:ea typeface="宋体" panose="02010600030101010101" pitchFamily="2" charset="-122"/>
              </a:rPr>
              <a:t> crypt.</a:t>
            </a:r>
          </a:p>
        </p:txBody>
      </p:sp>
      <p:sp>
        <p:nvSpPr>
          <p:cNvPr id="13317" name="Text Box 6">
            <a:extLst>
              <a:ext uri="{FF2B5EF4-FFF2-40B4-BE49-F238E27FC236}">
                <a16:creationId xmlns:a16="http://schemas.microsoft.com/office/drawing/2014/main" id="{36D43C3E-2D71-4202-8DFF-516759C68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715000"/>
            <a:ext cx="312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complementation props.</a:t>
            </a:r>
          </a:p>
        </p:txBody>
      </p:sp>
      <p:sp>
        <p:nvSpPr>
          <p:cNvPr id="13318" name="Text Box 7">
            <a:extLst>
              <a:ext uri="{FF2B5EF4-FFF2-40B4-BE49-F238E27FC236}">
                <a16:creationId xmlns:a16="http://schemas.microsoft.com/office/drawing/2014/main" id="{82F7B1A3-F28E-4750-B6EE-9844246B9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248400"/>
            <a:ext cx="178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linear factors</a:t>
            </a:r>
          </a:p>
        </p:txBody>
      </p:sp>
      <p:sp>
        <p:nvSpPr>
          <p:cNvPr id="13319" name="Text Box 8">
            <a:extLst>
              <a:ext uri="{FF2B5EF4-FFF2-40B4-BE49-F238E27FC236}">
                <a16:creationId xmlns:a16="http://schemas.microsoft.com/office/drawing/2014/main" id="{76F6C27A-96D2-42B7-8721-41A61067A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410200"/>
            <a:ext cx="1935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ea typeface="宋体" panose="02010600030101010101" pitchFamily="2" charset="-122"/>
              </a:rPr>
              <a:t>linear </a:t>
            </a:r>
            <a:r>
              <a:rPr lang="en-US" altLang="zh-CN" sz="2400" dirty="0">
                <a:ea typeface="宋体" panose="02010600030101010101" pitchFamily="2" charset="-122"/>
              </a:rPr>
              <a:t>crypt.</a:t>
            </a:r>
          </a:p>
        </p:txBody>
      </p:sp>
      <p:sp>
        <p:nvSpPr>
          <p:cNvPr id="13320" name="Text Box 9">
            <a:extLst>
              <a:ext uri="{FF2B5EF4-FFF2-40B4-BE49-F238E27FC236}">
                <a16:creationId xmlns:a16="http://schemas.microsoft.com/office/drawing/2014/main" id="{D5295FCE-EEE9-45A4-A588-EA7E899B5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14800"/>
            <a:ext cx="2514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l.c. with multiple approximations</a:t>
            </a:r>
          </a:p>
        </p:txBody>
      </p:sp>
      <p:sp>
        <p:nvSpPr>
          <p:cNvPr id="13321" name="Text Box 14">
            <a:extLst>
              <a:ext uri="{FF2B5EF4-FFF2-40B4-BE49-F238E27FC236}">
                <a16:creationId xmlns:a16="http://schemas.microsoft.com/office/drawing/2014/main" id="{EB771C06-CF82-49DF-99F8-7FEAD50F6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800600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impossible d.c.</a:t>
            </a:r>
          </a:p>
        </p:txBody>
      </p:sp>
      <p:sp>
        <p:nvSpPr>
          <p:cNvPr id="13322" name="Text Box 20">
            <a:extLst>
              <a:ext uri="{FF2B5EF4-FFF2-40B4-BE49-F238E27FC236}">
                <a16:creationId xmlns:a16="http://schemas.microsoft.com/office/drawing/2014/main" id="{AEA3E7C7-B1DA-431B-ADAF-197661CCB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371600"/>
            <a:ext cx="222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higher-order d.c.</a:t>
            </a:r>
          </a:p>
        </p:txBody>
      </p:sp>
      <p:sp>
        <p:nvSpPr>
          <p:cNvPr id="13323" name="Text Box 21">
            <a:extLst>
              <a:ext uri="{FF2B5EF4-FFF2-40B4-BE49-F238E27FC236}">
                <a16:creationId xmlns:a16="http://schemas.microsoft.com/office/drawing/2014/main" id="{00DABE00-7B1B-4187-8D91-083924441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362200"/>
            <a:ext cx="1554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boomerang</a:t>
            </a:r>
          </a:p>
        </p:txBody>
      </p:sp>
      <p:sp>
        <p:nvSpPr>
          <p:cNvPr id="13324" name="Text Box 22">
            <a:extLst>
              <a:ext uri="{FF2B5EF4-FFF2-40B4-BE49-F238E27FC236}">
                <a16:creationId xmlns:a16="http://schemas.microsoft.com/office/drawing/2014/main" id="{74688EEF-561B-4520-B6AC-AAF2E9B22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67640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yo-yo</a:t>
            </a:r>
          </a:p>
        </p:txBody>
      </p:sp>
      <p:sp>
        <p:nvSpPr>
          <p:cNvPr id="13325" name="Text Box 23">
            <a:extLst>
              <a:ext uri="{FF2B5EF4-FFF2-40B4-BE49-F238E27FC236}">
                <a16:creationId xmlns:a16="http://schemas.microsoft.com/office/drawing/2014/main" id="{C2DE28F9-0E2F-47CE-9CE9-510B1B42F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81400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sliding</a:t>
            </a:r>
          </a:p>
        </p:txBody>
      </p:sp>
      <p:sp>
        <p:nvSpPr>
          <p:cNvPr id="13326" name="Text Box 24">
            <a:extLst>
              <a:ext uri="{FF2B5EF4-FFF2-40B4-BE49-F238E27FC236}">
                <a16:creationId xmlns:a16="http://schemas.microsoft.com/office/drawing/2014/main" id="{F89D3369-BFF5-40C4-8BF5-8CF5E051C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362200"/>
            <a:ext cx="123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integrals</a:t>
            </a:r>
          </a:p>
        </p:txBody>
      </p:sp>
      <p:sp>
        <p:nvSpPr>
          <p:cNvPr id="13327" name="Text Box 25">
            <a:extLst>
              <a:ext uri="{FF2B5EF4-FFF2-40B4-BE49-F238E27FC236}">
                <a16:creationId xmlns:a16="http://schemas.microsoft.com/office/drawing/2014/main" id="{AD63FDA8-B829-4C75-A28D-E34F7B466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00400"/>
            <a:ext cx="2659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interpolation attacks</a:t>
            </a:r>
          </a:p>
        </p:txBody>
      </p:sp>
      <p:sp>
        <p:nvSpPr>
          <p:cNvPr id="13328" name="Text Box 26">
            <a:extLst>
              <a:ext uri="{FF2B5EF4-FFF2-40B4-BE49-F238E27FC236}">
                <a16:creationId xmlns:a16="http://schemas.microsoft.com/office/drawing/2014/main" id="{92B17CF3-8386-4A01-AEA4-79857547B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743200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MITM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3329" name="Text Box 27">
            <a:extLst>
              <a:ext uri="{FF2B5EF4-FFF2-40B4-BE49-F238E27FC236}">
                <a16:creationId xmlns:a16="http://schemas.microsoft.com/office/drawing/2014/main" id="{4FBBE80D-8933-4CB3-A0F5-EC27AFA5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057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rational interpol.</a:t>
            </a:r>
          </a:p>
        </p:txBody>
      </p:sp>
      <p:sp>
        <p:nvSpPr>
          <p:cNvPr id="13330" name="Text Box 28">
            <a:extLst>
              <a:ext uri="{FF2B5EF4-FFF2-40B4-BE49-F238E27FC236}">
                <a16:creationId xmlns:a16="http://schemas.microsoft.com/office/drawing/2014/main" id="{E110DCAD-8ECD-48B1-A7A6-4432A7849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76400"/>
            <a:ext cx="2803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probabilistic interpol.</a:t>
            </a:r>
          </a:p>
        </p:txBody>
      </p:sp>
      <p:sp>
        <p:nvSpPr>
          <p:cNvPr id="13331" name="Text Box 29">
            <a:extLst>
              <a:ext uri="{FF2B5EF4-FFF2-40B4-BE49-F238E27FC236}">
                <a16:creationId xmlns:a16="http://schemas.microsoft.com/office/drawing/2014/main" id="{1BDD23C7-A584-4563-920A-A36955114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3" y="1219200"/>
            <a:ext cx="2922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prob. rational interpol.</a:t>
            </a:r>
          </a:p>
        </p:txBody>
      </p:sp>
      <p:sp>
        <p:nvSpPr>
          <p:cNvPr id="13332" name="页脚占位符 3">
            <a:extLst>
              <a:ext uri="{FF2B5EF4-FFF2-40B4-BE49-F238E27FC236}">
                <a16:creationId xmlns:a16="http://schemas.microsoft.com/office/drawing/2014/main" id="{6A6C8EAE-274D-4333-8DC7-49FD99213B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Block Ciphers                                                                                                                    </a:t>
            </a:r>
            <a:fld id="{7DBB114F-3EC3-413A-A01E-20C1FE271451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8866CD-8306-45C3-8869-CFE810274BB1}"/>
              </a:ext>
            </a:extLst>
          </p:cNvPr>
          <p:cNvSpPr txBox="1"/>
          <p:nvPr/>
        </p:nvSpPr>
        <p:spPr>
          <a:xfrm>
            <a:off x="5029200" y="3048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TMTO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5826</TotalTime>
  <Words>3379</Words>
  <Application>Microsoft Office PowerPoint</Application>
  <PresentationFormat>全屏显示(4:3)</PresentationFormat>
  <Paragraphs>573</Paragraphs>
  <Slides>61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6" baseType="lpstr">
      <vt:lpstr>American Typewriter</vt:lpstr>
      <vt:lpstr>Andalus</vt:lpstr>
      <vt:lpstr>CMR10</vt:lpstr>
      <vt:lpstr>Courier</vt:lpstr>
      <vt:lpstr>Times-Roman</vt:lpstr>
      <vt:lpstr>微软雅黑</vt:lpstr>
      <vt:lpstr>Bell MT</vt:lpstr>
      <vt:lpstr>Calibri</vt:lpstr>
      <vt:lpstr>Calisto MT</vt:lpstr>
      <vt:lpstr>Cambria Math</vt:lpstr>
      <vt:lpstr>Comic Sans MS</vt:lpstr>
      <vt:lpstr>Times</vt:lpstr>
      <vt:lpstr>Times New Roman</vt:lpstr>
      <vt:lpstr>Wingdings</vt:lpstr>
      <vt:lpstr>Default Design</vt:lpstr>
      <vt:lpstr>Topics</vt:lpstr>
      <vt:lpstr>Block Ciphers</vt:lpstr>
      <vt:lpstr>What’s a block cipher?</vt:lpstr>
      <vt:lpstr>(Iterated) Block Cipher</vt:lpstr>
      <vt:lpstr>Feistel Cipher</vt:lpstr>
      <vt:lpstr>Feistel Cipher</vt:lpstr>
      <vt:lpstr>Feistel Cipher</vt:lpstr>
      <vt:lpstr>SP network</vt:lpstr>
      <vt:lpstr>So many attacks…</vt:lpstr>
      <vt:lpstr>Deffie&amp;Hellman’s MitM Attack</vt:lpstr>
      <vt:lpstr>Home work</vt:lpstr>
      <vt:lpstr>Meet-in-the-Middle Attack</vt:lpstr>
      <vt:lpstr>Meet-in-the-Middle Attack</vt:lpstr>
      <vt:lpstr>Home work</vt:lpstr>
      <vt:lpstr>Complexities for a successful attack</vt:lpstr>
      <vt:lpstr>MitM</vt:lpstr>
      <vt:lpstr>MitM</vt:lpstr>
      <vt:lpstr>Limitation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Hellman’s TMTO Attack</vt:lpstr>
      <vt:lpstr>Popcnt</vt:lpstr>
      <vt:lpstr>Simple Popcnt</vt:lpstr>
      <vt:lpstr>More Efficient Popcnt</vt:lpstr>
      <vt:lpstr>More Efficient Popcnt</vt:lpstr>
      <vt:lpstr>TMTO Basics</vt:lpstr>
      <vt:lpstr>Block Cipher Notation</vt:lpstr>
      <vt:lpstr>Block Cipher as Black Box</vt:lpstr>
      <vt:lpstr>Hellman’s TMTO Attack</vt:lpstr>
      <vt:lpstr>Chain of Encryptions</vt:lpstr>
      <vt:lpstr>Encryption Chain</vt:lpstr>
      <vt:lpstr>Pre-computation</vt:lpstr>
      <vt:lpstr>TMTO Attack</vt:lpstr>
      <vt:lpstr>TMTO Attack</vt:lpstr>
      <vt:lpstr>TMTO Attack</vt:lpstr>
      <vt:lpstr>Trudy’s Perfect World</vt:lpstr>
      <vt:lpstr>Trudy’s Perfect World</vt:lpstr>
      <vt:lpstr>The Real World</vt:lpstr>
      <vt:lpstr>Real-World TMTO Issues</vt:lpstr>
      <vt:lpstr>To Reduce Merging</vt:lpstr>
      <vt:lpstr>Hellman’s TMTO in Practice</vt:lpstr>
      <vt:lpstr>Success Probability</vt:lpstr>
      <vt:lpstr>Success Probability</vt:lpstr>
      <vt:lpstr>Success Probability</vt:lpstr>
      <vt:lpstr>TMTO: The Bottom Line</vt:lpstr>
      <vt:lpstr>Reference</vt:lpstr>
      <vt:lpstr>Rainbow table</vt:lpstr>
      <vt:lpstr>Stream Cipher</vt:lpstr>
      <vt:lpstr>LFSR-based Stream Cipher </vt:lpstr>
      <vt:lpstr>LFSR-based Stream Cipher </vt:lpstr>
      <vt:lpstr>LFSR-based Stream Cipher </vt:lpstr>
      <vt:lpstr>Dedicated to Resource-constrained Environment </vt:lpstr>
      <vt:lpstr>Research Lines of TMTO</vt:lpstr>
      <vt:lpstr>Home work (1)</vt:lpstr>
      <vt:lpstr>Home work (2)</vt:lpstr>
      <vt:lpstr>作业模板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subject/>
  <dc:creator>Song Ling</dc:creator>
  <cp:keywords/>
  <dc:description/>
  <cp:lastModifiedBy>Ling Song</cp:lastModifiedBy>
  <cp:revision>326</cp:revision>
  <dcterms:created xsi:type="dcterms:W3CDTF">2003-06-09T15:34:05Z</dcterms:created>
  <dcterms:modified xsi:type="dcterms:W3CDTF">2021-03-11T07:20:23Z</dcterms:modified>
  <cp:category/>
</cp:coreProperties>
</file>