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85" r:id="rId6"/>
    <p:sldId id="289" r:id="rId7"/>
    <p:sldId id="290" r:id="rId8"/>
    <p:sldId id="286" r:id="rId9"/>
    <p:sldId id="287" r:id="rId10"/>
    <p:sldId id="279" r:id="rId11"/>
    <p:sldId id="288" r:id="rId12"/>
    <p:sldId id="291" r:id="rId13"/>
    <p:sldId id="292" r:id="rId14"/>
    <p:sldId id="280" r:id="rId15"/>
    <p:sldId id="293" r:id="rId16"/>
    <p:sldId id="294" r:id="rId17"/>
    <p:sldId id="281" r:id="rId18"/>
    <p:sldId id="295" r:id="rId19"/>
    <p:sldId id="296" r:id="rId20"/>
    <p:sldId id="297" r:id="rId21"/>
    <p:sldId id="282" r:id="rId22"/>
    <p:sldId id="298" r:id="rId23"/>
    <p:sldId id="299" r:id="rId24"/>
    <p:sldId id="300" r:id="rId25"/>
    <p:sldId id="283" r:id="rId26"/>
    <p:sldId id="301" r:id="rId27"/>
    <p:sldId id="302" r:id="rId28"/>
    <p:sldId id="303" r:id="rId29"/>
    <p:sldId id="304" r:id="rId30"/>
    <p:sldId id="284" r:id="rId31"/>
    <p:sldId id="305" r:id="rId32"/>
    <p:sldId id="306" r:id="rId33"/>
    <p:sldId id="307" r:id="rId34"/>
    <p:sldId id="308" r:id="rId35"/>
  </p:sldIdLst>
  <p:sldSz cx="9144000" cy="5143500" type="screen16x9"/>
  <p:notesSz cx="6858000" cy="9144000"/>
  <p:embeddedFontLst>
    <p:embeddedFont>
      <p:font typeface="Anaheim" panose="020B0604020202020204" charset="0"/>
      <p:regular r:id="rId37"/>
    </p:embeddedFont>
    <p:embeddedFont>
      <p:font typeface="Barlow Condensed ExtraBold" panose="00000906000000000000" pitchFamily="2" charset="0"/>
      <p:bold r:id="rId38"/>
      <p:boldItalic r:id="rId39"/>
    </p:embeddedFont>
    <p:embeddedFont>
      <p:font typeface="Nunito Light" pitchFamily="2" charset="0"/>
      <p:regular r:id="rId40"/>
      <p:italic r:id="rId41"/>
    </p:embeddedFont>
    <p:embeddedFont>
      <p:font typeface="Overpass Mono" panose="020B0604020202020204" charset="0"/>
      <p:regular r:id="rId42"/>
      <p:bold r:id="rId43"/>
    </p:embeddedFont>
    <p:embeddedFont>
      <p:font typeface="Raleway SemiBold" pitchFamily="2" charset="0"/>
      <p:bold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424219-7466-4DC1-A94B-1100E19DA354}">
  <a:tblStyle styleId="{B4424219-7466-4DC1-A94B-1100E19DA3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D58574-BEE8-4EC5-B0B8-A847944D9B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68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20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8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8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89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6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8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2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17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849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75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358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206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23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30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17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54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5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491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10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05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530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6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5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1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20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99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7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BASIC JAVA</a:t>
            </a:r>
            <a:br>
              <a:rPr lang="en-US" dirty="0"/>
            </a:br>
            <a:r>
              <a:rPr lang="en-US" sz="6600" dirty="0"/>
              <a:t>PROGRAMMING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Agung &amp;&amp; Mumtaz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18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3925723" y="1241929"/>
            <a:ext cx="3206598" cy="42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u="sng" dirty="0">
                <a:solidFill>
                  <a:schemeClr val="bg1"/>
                </a:solidFill>
                <a:latin typeface="Anaheim" panose="020B0604020202020204" charset="0"/>
              </a:rPr>
              <a:t>Arithmetic Operators:</a:t>
            </a:r>
            <a:endParaRPr lang="en-US" sz="20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0BE433EF-646F-44C5-9D3B-7BA2F6AB816A}"/>
              </a:ext>
            </a:extLst>
          </p:cNvPr>
          <p:cNvSpPr txBox="1">
            <a:spLocks/>
          </p:cNvSpPr>
          <p:nvPr/>
        </p:nvSpPr>
        <p:spPr>
          <a:xfrm>
            <a:off x="457099" y="1400425"/>
            <a:ext cx="2761590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Operator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melakukan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operasi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value.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Terbagi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menjadi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4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jenis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yaitu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arithmetic operators, assignment operators,  comparison operators,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dan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logical operators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68CD1-0F45-4FF4-9B0B-7415A9B8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91" y="1839868"/>
            <a:ext cx="4199104" cy="2826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6D2951-9806-4135-935C-3B0943193D20}"/>
              </a:ext>
            </a:extLst>
          </p:cNvPr>
          <p:cNvCxnSpPr>
            <a:cxnSpLocks/>
          </p:cNvCxnSpPr>
          <p:nvPr/>
        </p:nvCxnSpPr>
        <p:spPr>
          <a:xfrm>
            <a:off x="3590492" y="1400425"/>
            <a:ext cx="0" cy="3488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274220" y="939048"/>
            <a:ext cx="3206598" cy="42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u="sng" dirty="0">
                <a:solidFill>
                  <a:schemeClr val="bg1"/>
                </a:solidFill>
                <a:latin typeface="Anaheim" panose="020B0604020202020204" charset="0"/>
              </a:rPr>
              <a:t>Assignment Operators:</a:t>
            </a:r>
            <a:endParaRPr lang="en-US" sz="20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FA0D75-762E-47BD-BEF2-711E72AE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98" y="476250"/>
            <a:ext cx="4297459" cy="4230624"/>
          </a:xfrm>
          <a:prstGeom prst="rect">
            <a:avLst/>
          </a:prstGeom>
        </p:spPr>
      </p:pic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E0AB9E7A-8A06-4DFB-AF6D-32E374A260E5}"/>
              </a:ext>
            </a:extLst>
          </p:cNvPr>
          <p:cNvSpPr txBox="1">
            <a:spLocks/>
          </p:cNvSpPr>
          <p:nvPr/>
        </p:nvSpPr>
        <p:spPr>
          <a:xfrm>
            <a:off x="3127148" y="4706874"/>
            <a:ext cx="7790789" cy="33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Sumber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: https://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www.w3schools.com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/java/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java_operators.asp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5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161178" y="524520"/>
            <a:ext cx="3206598" cy="42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u="sng" dirty="0">
                <a:solidFill>
                  <a:schemeClr val="bg1"/>
                </a:solidFill>
                <a:latin typeface="Anaheim" panose="020B0604020202020204" charset="0"/>
              </a:rPr>
              <a:t>Comparison Operators:</a:t>
            </a:r>
            <a:endParaRPr lang="en-US" sz="20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E0AB9E7A-8A06-4DFB-AF6D-32E374A260E5}"/>
              </a:ext>
            </a:extLst>
          </p:cNvPr>
          <p:cNvSpPr txBox="1">
            <a:spLocks/>
          </p:cNvSpPr>
          <p:nvPr/>
        </p:nvSpPr>
        <p:spPr>
          <a:xfrm>
            <a:off x="3127148" y="4706874"/>
            <a:ext cx="7790789" cy="33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Sumber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: https://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www.w3schools.com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/java/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java_operators.asp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11FE7-48F3-4DC9-940B-3875FE6D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48" y="419809"/>
            <a:ext cx="4252375" cy="250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BBE0A-AC8E-4873-AAED-2070928BD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148" y="3130367"/>
            <a:ext cx="4252375" cy="1548916"/>
          </a:xfrm>
          <a:prstGeom prst="rect">
            <a:avLst/>
          </a:prstGeom>
        </p:spPr>
      </p:pic>
      <p:sp>
        <p:nvSpPr>
          <p:cNvPr id="9" name="Google Shape;361;p30">
            <a:extLst>
              <a:ext uri="{FF2B5EF4-FFF2-40B4-BE49-F238E27FC236}">
                <a16:creationId xmlns:a16="http://schemas.microsoft.com/office/drawing/2014/main" id="{AD45C80B-16F1-4270-A124-8C2F911DF2C2}"/>
              </a:ext>
            </a:extLst>
          </p:cNvPr>
          <p:cNvSpPr txBox="1">
            <a:spLocks/>
          </p:cNvSpPr>
          <p:nvPr/>
        </p:nvSpPr>
        <p:spPr>
          <a:xfrm>
            <a:off x="161178" y="3066178"/>
            <a:ext cx="3206598" cy="42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u="sng" dirty="0">
                <a:solidFill>
                  <a:schemeClr val="bg1"/>
                </a:solidFill>
                <a:latin typeface="Anaheim" panose="020B0604020202020204" charset="0"/>
              </a:rPr>
              <a:t>Logical Operators:</a:t>
            </a:r>
            <a:endParaRPr lang="en-US" sz="20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&amp; List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64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E4CA616-1BB2-4070-964A-7E3FD91CC8E2}"/>
              </a:ext>
            </a:extLst>
          </p:cNvPr>
          <p:cNvSpPr txBox="1"/>
          <p:nvPr/>
        </p:nvSpPr>
        <p:spPr>
          <a:xfrm>
            <a:off x="4445294" y="3104898"/>
            <a:ext cx="2082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Inisialisasi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array</a:t>
            </a:r>
          </a:p>
        </p:txBody>
      </p:sp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EB808A-3BF9-45AC-8035-4D427D2EA024}"/>
              </a:ext>
            </a:extLst>
          </p:cNvPr>
          <p:cNvSpPr txBox="1"/>
          <p:nvPr/>
        </p:nvSpPr>
        <p:spPr>
          <a:xfrm>
            <a:off x="2489790" y="1012200"/>
            <a:ext cx="575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Array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untuk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banyak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dalam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variable dengan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size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ditentukan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FD6D9-F545-49BF-8DDB-2F23EF3C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994" y="3156159"/>
            <a:ext cx="2339747" cy="12814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0C90C-3A8A-4F9D-86C9-46A20D02C91D}"/>
              </a:ext>
            </a:extLst>
          </p:cNvPr>
          <p:cNvCxnSpPr>
            <a:cxnSpLocks/>
          </p:cNvCxnSpPr>
          <p:nvPr/>
        </p:nvCxnSpPr>
        <p:spPr>
          <a:xfrm>
            <a:off x="4418070" y="3276864"/>
            <a:ext cx="3503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01C7B8-2B12-4B3B-9672-E8E9AF19BFBC}"/>
              </a:ext>
            </a:extLst>
          </p:cNvPr>
          <p:cNvCxnSpPr>
            <a:cxnSpLocks/>
          </p:cNvCxnSpPr>
          <p:nvPr/>
        </p:nvCxnSpPr>
        <p:spPr>
          <a:xfrm>
            <a:off x="4440741" y="3886874"/>
            <a:ext cx="32768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A8D3DC-D115-4BA9-80B9-74A2C9DA142B}"/>
              </a:ext>
            </a:extLst>
          </p:cNvPr>
          <p:cNvSpPr txBox="1"/>
          <p:nvPr/>
        </p:nvSpPr>
        <p:spPr>
          <a:xfrm>
            <a:off x="4679396" y="3622868"/>
            <a:ext cx="1765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Memasukkan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array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DAC8CE-30F6-4B99-8AAC-D4A7F0EF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230" y="4497112"/>
            <a:ext cx="2048161" cy="3620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31E48C-F90A-427B-90BC-3AD1ED2442B0}"/>
              </a:ext>
            </a:extLst>
          </p:cNvPr>
          <p:cNvCxnSpPr>
            <a:cxnSpLocks/>
          </p:cNvCxnSpPr>
          <p:nvPr/>
        </p:nvCxnSpPr>
        <p:spPr>
          <a:xfrm>
            <a:off x="4438391" y="4663565"/>
            <a:ext cx="4316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C09AB-39C2-460E-A373-A64937849032}"/>
              </a:ext>
            </a:extLst>
          </p:cNvPr>
          <p:cNvSpPr txBox="1"/>
          <p:nvPr/>
        </p:nvSpPr>
        <p:spPr>
          <a:xfrm>
            <a:off x="4870027" y="4497112"/>
            <a:ext cx="1765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Mengubah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55D33-B55A-427E-93DC-32ED67BE4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530" y="1783339"/>
            <a:ext cx="3013204" cy="12114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14143-39C6-4688-A465-88000FA4A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0994" y="2312809"/>
            <a:ext cx="3162741" cy="276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B9313A-EDAA-4191-B666-C8B782EC611E}"/>
              </a:ext>
            </a:extLst>
          </p:cNvPr>
          <p:cNvSpPr txBox="1"/>
          <p:nvPr/>
        </p:nvSpPr>
        <p:spPr>
          <a:xfrm>
            <a:off x="2641259" y="2020643"/>
            <a:ext cx="2082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Cara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simple</a:t>
            </a:r>
          </a:p>
        </p:txBody>
      </p:sp>
    </p:spTree>
    <p:extLst>
      <p:ext uri="{BB962C8B-B14F-4D97-AF65-F5344CB8AC3E}">
        <p14:creationId xmlns:p14="http://schemas.microsoft.com/office/powerpoint/2010/main" val="242824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EB808A-3BF9-45AC-8035-4D427D2EA024}"/>
              </a:ext>
            </a:extLst>
          </p:cNvPr>
          <p:cNvSpPr txBox="1"/>
          <p:nvPr/>
        </p:nvSpPr>
        <p:spPr>
          <a:xfrm>
            <a:off x="2489790" y="1012200"/>
            <a:ext cx="5633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List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banyak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variable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tanpa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memikirkan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-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endParaRPr lang="en-US" sz="2000" i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0C90C-3A8A-4F9D-86C9-46A20D02C91D}"/>
              </a:ext>
            </a:extLst>
          </p:cNvPr>
          <p:cNvCxnSpPr>
            <a:cxnSpLocks/>
          </p:cNvCxnSpPr>
          <p:nvPr/>
        </p:nvCxnSpPr>
        <p:spPr>
          <a:xfrm>
            <a:off x="6948590" y="2571750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4CA616-1BB2-4070-964A-7E3FD91CC8E2}"/>
              </a:ext>
            </a:extLst>
          </p:cNvPr>
          <p:cNvSpPr txBox="1"/>
          <p:nvPr/>
        </p:nvSpPr>
        <p:spPr>
          <a:xfrm>
            <a:off x="7253262" y="2404733"/>
            <a:ext cx="181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Inisialisasi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8D3DC-D115-4BA9-80B9-74A2C9DA142B}"/>
              </a:ext>
            </a:extLst>
          </p:cNvPr>
          <p:cNvSpPr txBox="1"/>
          <p:nvPr/>
        </p:nvSpPr>
        <p:spPr>
          <a:xfrm>
            <a:off x="7242629" y="2851689"/>
            <a:ext cx="1765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Memasukkan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31E48C-F90A-427B-90BC-3AD1ED2442B0}"/>
              </a:ext>
            </a:extLst>
          </p:cNvPr>
          <p:cNvCxnSpPr/>
          <p:nvPr/>
        </p:nvCxnSpPr>
        <p:spPr>
          <a:xfrm>
            <a:off x="4820192" y="3785642"/>
            <a:ext cx="9781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C09AB-39C2-460E-A373-A64937849032}"/>
              </a:ext>
            </a:extLst>
          </p:cNvPr>
          <p:cNvSpPr txBox="1"/>
          <p:nvPr/>
        </p:nvSpPr>
        <p:spPr>
          <a:xfrm>
            <a:off x="5933064" y="3616365"/>
            <a:ext cx="1765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Mengubah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“Bambang”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“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Bayu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5A8FA-8022-4579-8C3E-6307D93D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99" y="1900930"/>
            <a:ext cx="5696745" cy="2476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61B31-DD5E-49F4-8AEC-34BFA0CCC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32" y="2444277"/>
            <a:ext cx="4796936" cy="99218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3BE04-9D63-4908-B7C7-4CC08402244F}"/>
              </a:ext>
            </a:extLst>
          </p:cNvPr>
          <p:cNvCxnSpPr>
            <a:cxnSpLocks/>
          </p:cNvCxnSpPr>
          <p:nvPr/>
        </p:nvCxnSpPr>
        <p:spPr>
          <a:xfrm>
            <a:off x="6948589" y="3021693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06BB73-3CD4-4339-AB07-B0FCB2830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632" y="3676570"/>
            <a:ext cx="261021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4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DECISIONS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7151B918-66E7-4E17-9C55-28EF06632E7A}"/>
              </a:ext>
            </a:extLst>
          </p:cNvPr>
          <p:cNvSpPr txBox="1">
            <a:spLocks/>
          </p:cNvSpPr>
          <p:nvPr/>
        </p:nvSpPr>
        <p:spPr>
          <a:xfrm>
            <a:off x="1362689" y="1648518"/>
            <a:ext cx="6418622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Decision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mendapatkan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tertentu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ditetapkan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dieksekusi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urutannya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2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jenis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statement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yaitu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If..Else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dan Switch.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2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IF..Else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7151B918-66E7-4E17-9C55-28EF06632E7A}"/>
              </a:ext>
            </a:extLst>
          </p:cNvPr>
          <p:cNvSpPr txBox="1">
            <a:spLocks/>
          </p:cNvSpPr>
          <p:nvPr/>
        </p:nvSpPr>
        <p:spPr>
          <a:xfrm>
            <a:off x="521441" y="1149444"/>
            <a:ext cx="1843807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Pada statement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logical operators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penetapan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kondisinya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957E1-7C22-4E39-B128-7F4B0290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09" y="1149444"/>
            <a:ext cx="1732594" cy="35990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BE702-952A-42EF-BEBF-61B51EE7F74E}"/>
              </a:ext>
            </a:extLst>
          </p:cNvPr>
          <p:cNvCxnSpPr>
            <a:cxnSpLocks/>
          </p:cNvCxnSpPr>
          <p:nvPr/>
        </p:nvCxnSpPr>
        <p:spPr>
          <a:xfrm>
            <a:off x="5261557" y="1316461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5C59C-DCC6-4CA0-B592-71D8E0C3A1B1}"/>
              </a:ext>
            </a:extLst>
          </p:cNvPr>
          <p:cNvSpPr txBox="1"/>
          <p:nvPr/>
        </p:nvSpPr>
        <p:spPr>
          <a:xfrm>
            <a:off x="5566228" y="1149444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1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terpenuhi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88FEE-D41E-418D-9808-CE5DA81E3A28}"/>
              </a:ext>
            </a:extLst>
          </p:cNvPr>
          <p:cNvCxnSpPr>
            <a:cxnSpLocks/>
          </p:cNvCxnSpPr>
          <p:nvPr/>
        </p:nvCxnSpPr>
        <p:spPr>
          <a:xfrm>
            <a:off x="5250925" y="2153992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6FF60F-AB12-46B4-A4E6-ECA39408C2C6}"/>
              </a:ext>
            </a:extLst>
          </p:cNvPr>
          <p:cNvSpPr txBox="1"/>
          <p:nvPr/>
        </p:nvSpPr>
        <p:spPr>
          <a:xfrm>
            <a:off x="5555596" y="1986975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2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terpenuhi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D11D18-487D-4340-8E75-538EB89E8F94}"/>
              </a:ext>
            </a:extLst>
          </p:cNvPr>
          <p:cNvCxnSpPr>
            <a:cxnSpLocks/>
          </p:cNvCxnSpPr>
          <p:nvPr/>
        </p:nvCxnSpPr>
        <p:spPr>
          <a:xfrm>
            <a:off x="5261557" y="3005834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326C0C-0C3D-4D6E-B905-3AFDCD54BFD3}"/>
              </a:ext>
            </a:extLst>
          </p:cNvPr>
          <p:cNvSpPr txBox="1"/>
          <p:nvPr/>
        </p:nvSpPr>
        <p:spPr>
          <a:xfrm>
            <a:off x="5566228" y="2838817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3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terpenuhi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7EFEFC-C2B2-406F-8B1F-899B39A823A8}"/>
              </a:ext>
            </a:extLst>
          </p:cNvPr>
          <p:cNvCxnSpPr>
            <a:cxnSpLocks/>
          </p:cNvCxnSpPr>
          <p:nvPr/>
        </p:nvCxnSpPr>
        <p:spPr>
          <a:xfrm>
            <a:off x="5240293" y="3871986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626967-4BEB-4D2D-B145-3954B892EE50}"/>
              </a:ext>
            </a:extLst>
          </p:cNvPr>
          <p:cNvSpPr txBox="1"/>
          <p:nvPr/>
        </p:nvSpPr>
        <p:spPr>
          <a:xfrm>
            <a:off x="5544964" y="3704969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1, 2, dan 3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terpenuhi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7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OUTLINE</a:t>
            </a:r>
            <a:endParaRPr sz="36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 TO JAVA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VARIABLE, CONSTANT, IDENTIFIER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OPERATORS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ARRAY &amp; LIST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DECISION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ITERATION / LOOP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EXCEPTION HANDLING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METHOD (VOID + NON-VOID)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7151B918-66E7-4E17-9C55-28EF06632E7A}"/>
              </a:ext>
            </a:extLst>
          </p:cNvPr>
          <p:cNvSpPr txBox="1">
            <a:spLocks/>
          </p:cNvSpPr>
          <p:nvPr/>
        </p:nvSpPr>
        <p:spPr>
          <a:xfrm>
            <a:off x="427024" y="1149444"/>
            <a:ext cx="1961758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value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pada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expression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-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8C75-08E9-4749-98DE-30BBE5C4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02" y="1012200"/>
            <a:ext cx="1960437" cy="35810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A66C89-BDAA-447F-A81A-750A65A4BA17}"/>
              </a:ext>
            </a:extLst>
          </p:cNvPr>
          <p:cNvCxnSpPr>
            <a:cxnSpLocks/>
          </p:cNvCxnSpPr>
          <p:nvPr/>
        </p:nvCxnSpPr>
        <p:spPr>
          <a:xfrm>
            <a:off x="4967390" y="1643630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4A417-0842-4AED-B9BC-418916FB3372}"/>
              </a:ext>
            </a:extLst>
          </p:cNvPr>
          <p:cNvSpPr txBox="1"/>
          <p:nvPr/>
        </p:nvSpPr>
        <p:spPr>
          <a:xfrm>
            <a:off x="5272061" y="1476613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endParaRPr lang="en-US" sz="1600" i="1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expression =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value1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632C1-4B06-431D-96DB-F1F30257F774}"/>
              </a:ext>
            </a:extLst>
          </p:cNvPr>
          <p:cNvCxnSpPr>
            <a:cxnSpLocks/>
          </p:cNvCxnSpPr>
          <p:nvPr/>
        </p:nvCxnSpPr>
        <p:spPr>
          <a:xfrm>
            <a:off x="4978022" y="2495472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8A54-D9BE-4A47-840E-73F044CF9C2B}"/>
              </a:ext>
            </a:extLst>
          </p:cNvPr>
          <p:cNvCxnSpPr>
            <a:cxnSpLocks/>
          </p:cNvCxnSpPr>
          <p:nvPr/>
        </p:nvCxnSpPr>
        <p:spPr>
          <a:xfrm>
            <a:off x="4956758" y="3361624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4A7AF0-527F-4E77-8066-D62EF20207DD}"/>
              </a:ext>
            </a:extLst>
          </p:cNvPr>
          <p:cNvSpPr txBox="1"/>
          <p:nvPr/>
        </p:nvSpPr>
        <p:spPr>
          <a:xfrm>
            <a:off x="5272061" y="2335610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endParaRPr lang="en-US" sz="1600" i="1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expression =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value2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AAD92-B487-4B11-9D3E-33B124F54912}"/>
              </a:ext>
            </a:extLst>
          </p:cNvPr>
          <p:cNvSpPr txBox="1"/>
          <p:nvPr/>
        </p:nvSpPr>
        <p:spPr>
          <a:xfrm>
            <a:off x="5272061" y="3252272"/>
            <a:ext cx="286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endParaRPr lang="en-US" sz="1600" i="1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expression =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valueN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6E8D4-6B42-4B64-A2B7-B72DEF32D33D}"/>
              </a:ext>
            </a:extLst>
          </p:cNvPr>
          <p:cNvCxnSpPr>
            <a:cxnSpLocks/>
          </p:cNvCxnSpPr>
          <p:nvPr/>
        </p:nvCxnSpPr>
        <p:spPr>
          <a:xfrm>
            <a:off x="4946126" y="4088097"/>
            <a:ext cx="2940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DAE027-B9B3-4F1A-AEE8-BE31CEAB28E7}"/>
              </a:ext>
            </a:extLst>
          </p:cNvPr>
          <p:cNvSpPr txBox="1"/>
          <p:nvPr/>
        </p:nvSpPr>
        <p:spPr>
          <a:xfrm>
            <a:off x="5261429" y="3978745"/>
            <a:ext cx="2861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expression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sama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naheim" panose="020B0604020202020204" charset="0"/>
              </a:rPr>
              <a:t>value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manapun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break)</a:t>
            </a:r>
            <a:endParaRPr lang="en-US" sz="1600" i="1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8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 / Loop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01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880560" y="27231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B808A-3BF9-45AC-8035-4D427D2EA024}"/>
              </a:ext>
            </a:extLst>
          </p:cNvPr>
          <p:cNvSpPr txBox="1"/>
          <p:nvPr/>
        </p:nvSpPr>
        <p:spPr>
          <a:xfrm>
            <a:off x="2489790" y="870434"/>
            <a:ext cx="575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Program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melakukan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u="sng" dirty="0">
                <a:solidFill>
                  <a:schemeClr val="bg1"/>
                </a:solidFill>
                <a:latin typeface="Anaheim" panose="020B0604020202020204" charset="0"/>
              </a:rPr>
              <a:t>looping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selama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ditetapkan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true</a:t>
            </a:r>
            <a:endParaRPr lang="en-US" sz="2000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89353-DE2F-45F1-A090-E9714E4C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83" y="1781457"/>
            <a:ext cx="1669170" cy="9253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0C6F77-873A-418E-87A1-1182BD43A000}"/>
              </a:ext>
            </a:extLst>
          </p:cNvPr>
          <p:cNvSpPr txBox="1"/>
          <p:nvPr/>
        </p:nvSpPr>
        <p:spPr>
          <a:xfrm>
            <a:off x="4332019" y="2044054"/>
            <a:ext cx="1901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endParaRPr lang="en-US" sz="2000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6055A-F714-4BDC-BFF0-C81EF87F7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613" y="1743976"/>
            <a:ext cx="1743318" cy="1000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B3EE0-F775-4ABF-BD70-BF011A45C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401" y="3131825"/>
            <a:ext cx="2619741" cy="1800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05466-7EB2-469A-A7B4-AF03BB114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135" y="3131825"/>
            <a:ext cx="2629267" cy="148610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454A6-7221-4408-869A-1F5550D7F62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577768" y="2607521"/>
            <a:ext cx="1" cy="524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564C3D-5FA5-4F1B-BD4B-AF5E97EBDEB7}"/>
              </a:ext>
            </a:extLst>
          </p:cNvPr>
          <p:cNvCxnSpPr/>
          <p:nvPr/>
        </p:nvCxnSpPr>
        <p:spPr>
          <a:xfrm>
            <a:off x="7023197" y="2585138"/>
            <a:ext cx="1" cy="524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6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880560" y="27231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B808A-3BF9-45AC-8035-4D427D2EA024}"/>
              </a:ext>
            </a:extLst>
          </p:cNvPr>
          <p:cNvSpPr txBox="1"/>
          <p:nvPr/>
        </p:nvSpPr>
        <p:spPr>
          <a:xfrm>
            <a:off x="2489790" y="870434"/>
            <a:ext cx="575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For Loop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mengetahui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berapa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kali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loop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endParaRPr lang="en-US" sz="2000" b="1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8EED0-2B2D-4B03-ADA4-274F0179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27" y="1822899"/>
            <a:ext cx="3526397" cy="798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67628C-B58A-4E2B-9589-B806C79CF45C}"/>
              </a:ext>
            </a:extLst>
          </p:cNvPr>
          <p:cNvSpPr txBox="1"/>
          <p:nvPr/>
        </p:nvSpPr>
        <p:spPr>
          <a:xfrm>
            <a:off x="6098716" y="1712432"/>
            <a:ext cx="26578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Anaheim" panose="020B0604020202020204" charset="0"/>
              </a:rPr>
              <a:t>Statement 1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satu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kali.</a:t>
            </a:r>
          </a:p>
          <a:p>
            <a:r>
              <a:rPr lang="en-US" sz="1600" b="1" u="sng" dirty="0">
                <a:solidFill>
                  <a:schemeClr val="bg1"/>
                </a:solidFill>
                <a:latin typeface="Anaheim" panose="020B0604020202020204" charset="0"/>
              </a:rPr>
              <a:t>Statement 2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mendefinisikan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kondisi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b="1" u="sng" dirty="0">
                <a:solidFill>
                  <a:schemeClr val="bg1"/>
                </a:solidFill>
                <a:latin typeface="Anaheim" panose="020B0604020202020204" charset="0"/>
              </a:rPr>
              <a:t>Statement 3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berkali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-kali.</a:t>
            </a:r>
          </a:p>
          <a:p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1600" b="1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F67A9-A0AD-47A4-8102-6FA1AFBB2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338" y="3551374"/>
            <a:ext cx="3153215" cy="924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C6946-5C6F-4EBA-AE19-B988449EF72C}"/>
              </a:ext>
            </a:extLst>
          </p:cNvPr>
          <p:cNvCxnSpPr>
            <a:cxnSpLocks/>
          </p:cNvCxnSpPr>
          <p:nvPr/>
        </p:nvCxnSpPr>
        <p:spPr>
          <a:xfrm>
            <a:off x="3960944" y="2621786"/>
            <a:ext cx="0" cy="78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8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880560" y="27231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EACH LOOP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B808A-3BF9-45AC-8035-4D427D2EA024}"/>
              </a:ext>
            </a:extLst>
          </p:cNvPr>
          <p:cNvSpPr txBox="1"/>
          <p:nvPr/>
        </p:nvSpPr>
        <p:spPr>
          <a:xfrm>
            <a:off x="2489790" y="870434"/>
            <a:ext cx="575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For Each Loop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ingin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melakukan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looping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tiap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elemen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Array.</a:t>
            </a:r>
            <a:endParaRPr lang="en-US" sz="2000" b="1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52706-0F12-4C49-9F97-ACA82C486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7" y="1770029"/>
            <a:ext cx="4191585" cy="952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8A7B6-44BD-4575-B855-ED6643E75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871" y="3427827"/>
            <a:ext cx="5201376" cy="12479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7073C0-8C85-44F6-9F11-CB718BD45A08}"/>
              </a:ext>
            </a:extLst>
          </p:cNvPr>
          <p:cNvCxnSpPr>
            <a:cxnSpLocks/>
          </p:cNvCxnSpPr>
          <p:nvPr/>
        </p:nvCxnSpPr>
        <p:spPr>
          <a:xfrm>
            <a:off x="5201409" y="2501283"/>
            <a:ext cx="0" cy="78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 Handling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61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427B-3471-4246-8646-2C31E7E03B28}"/>
              </a:ext>
            </a:extLst>
          </p:cNvPr>
          <p:cNvSpPr txBox="1"/>
          <p:nvPr/>
        </p:nvSpPr>
        <p:spPr>
          <a:xfrm>
            <a:off x="1695486" y="1294477"/>
            <a:ext cx="57530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kemungkinan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mendapatkan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error.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Hal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disebabkan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karena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input yang salah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ataupun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hal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lain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terlihat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pPr algn="ctr"/>
            <a:endParaRPr lang="en-US" sz="20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dasarnya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Ketika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terjadi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error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maka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java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memberhentikan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 dan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memberikan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pesan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error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dikatakan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Anaheim" panose="020B0604020202020204" charset="0"/>
              </a:rPr>
              <a:t>Exception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5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-1380089" y="41821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AND CATCH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427B-3471-4246-8646-2C31E7E03B28}"/>
              </a:ext>
            </a:extLst>
          </p:cNvPr>
          <p:cNvSpPr txBox="1"/>
          <p:nvPr/>
        </p:nvSpPr>
        <p:spPr>
          <a:xfrm>
            <a:off x="317790" y="1087213"/>
            <a:ext cx="34129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Try –Catch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mengatasi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exception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Try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meminta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menguji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error 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baris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Catch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meminta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baris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error pada 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Try.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32EF7-0621-404A-8D0A-A48C5FF3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974" y="680483"/>
            <a:ext cx="1638337" cy="14571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4CB215-D3BF-409A-BD70-AB2AE1EF7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835" y="2709415"/>
            <a:ext cx="4839375" cy="1638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156D9-401E-438A-ACE4-C9B6EA1B33DC}"/>
              </a:ext>
            </a:extLst>
          </p:cNvPr>
          <p:cNvCxnSpPr>
            <a:cxnSpLocks/>
          </p:cNvCxnSpPr>
          <p:nvPr/>
        </p:nvCxnSpPr>
        <p:spPr>
          <a:xfrm>
            <a:off x="5066730" y="1784029"/>
            <a:ext cx="0" cy="78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FINALLY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427B-3471-4246-8646-2C31E7E03B28}"/>
              </a:ext>
            </a:extLst>
          </p:cNvPr>
          <p:cNvSpPr txBox="1"/>
          <p:nvPr/>
        </p:nvSpPr>
        <p:spPr>
          <a:xfrm>
            <a:off x="1695486" y="1251949"/>
            <a:ext cx="5753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statement try and catch.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Tanpa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melihat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sebelumnya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6307A-D0B9-4DEA-B067-6BD75632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27" y="2284640"/>
            <a:ext cx="5515745" cy="21624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29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427B-3471-4246-8646-2C31E7E03B28}"/>
              </a:ext>
            </a:extLst>
          </p:cNvPr>
          <p:cNvSpPr txBox="1"/>
          <p:nvPr/>
        </p:nvSpPr>
        <p:spPr>
          <a:xfrm>
            <a:off x="304800" y="1138537"/>
            <a:ext cx="8570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Statement </a:t>
            </a:r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Throw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bersamaan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exception type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seperti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Anaheim" panose="020B0604020202020204" charset="0"/>
              </a:rPr>
              <a:t>ArithmeticException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i="1" dirty="0" err="1">
                <a:solidFill>
                  <a:schemeClr val="bg1"/>
                </a:solidFill>
                <a:latin typeface="Anaheim" panose="020B0604020202020204" charset="0"/>
              </a:rPr>
              <a:t>FileNotFoundException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i="1" dirty="0" err="1">
                <a:solidFill>
                  <a:schemeClr val="bg1"/>
                </a:solidFill>
                <a:latin typeface="Anaheim" panose="020B0604020202020204" charset="0"/>
              </a:rPr>
              <a:t>ArrayIndexOutOfBoundsException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i="1" dirty="0" err="1">
                <a:solidFill>
                  <a:schemeClr val="bg1"/>
                </a:solidFill>
                <a:latin typeface="Anaheim" panose="020B0604020202020204" charset="0"/>
              </a:rPr>
              <a:t>SecurityException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i="1" dirty="0" err="1">
                <a:solidFill>
                  <a:schemeClr val="bg1"/>
                </a:solidFill>
                <a:latin typeface="Anaheim" panose="020B0604020202020204" charset="0"/>
              </a:rPr>
              <a:t>dll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3552C-0AAD-40D9-BBE6-93392C63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65" y="2397387"/>
            <a:ext cx="7015593" cy="238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73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4"/>
            <a:ext cx="3512700" cy="2952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1995 dan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oleh Oracle.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java:</a:t>
            </a:r>
          </a:p>
          <a:p>
            <a:pPr marL="285750" indent="-285750"/>
            <a:r>
              <a:rPr lang="en-US" dirty="0" err="1"/>
              <a:t>Aplikasi</a:t>
            </a:r>
            <a:r>
              <a:rPr lang="en-US" dirty="0"/>
              <a:t> Mobile</a:t>
            </a:r>
          </a:p>
          <a:p>
            <a:pPr marL="285750" indent="-285750"/>
            <a:r>
              <a:rPr lang="en-US" dirty="0" err="1"/>
              <a:t>Aplikasi</a:t>
            </a:r>
            <a:r>
              <a:rPr lang="en-US" dirty="0"/>
              <a:t> Desktop</a:t>
            </a:r>
          </a:p>
          <a:p>
            <a:pPr marL="285750" indent="-285750"/>
            <a:r>
              <a:rPr lang="en-US" dirty="0" err="1"/>
              <a:t>Aplikasi</a:t>
            </a:r>
            <a:r>
              <a:rPr lang="en-US" dirty="0"/>
              <a:t> Web</a:t>
            </a:r>
          </a:p>
          <a:p>
            <a:pPr marL="285750" indent="-285750"/>
            <a:r>
              <a:rPr lang="en-US" dirty="0"/>
              <a:t>Game</a:t>
            </a:r>
          </a:p>
          <a:p>
            <a:pPr marL="285750" indent="-285750"/>
            <a:r>
              <a:rPr lang="en-US" dirty="0" err="1"/>
              <a:t>dll</a:t>
            </a:r>
            <a:r>
              <a:rPr lang="en-US" dirty="0"/>
              <a:t>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01117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r>
              <a:rPr lang="en" dirty="0"/>
              <a:t>)</a:t>
            </a:r>
            <a:r>
              <a:rPr lang="en" dirty="0">
                <a:solidFill>
                  <a:schemeClr val="dk2"/>
                </a:solidFill>
              </a:rPr>
              <a:t> 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885313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</a:t>
            </a:r>
            <a:br>
              <a:rPr lang="en" dirty="0"/>
            </a:br>
            <a:r>
              <a:rPr lang="en" dirty="0"/>
              <a:t>(Void + non-Void)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60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427B-3471-4246-8646-2C31E7E03B28}"/>
              </a:ext>
            </a:extLst>
          </p:cNvPr>
          <p:cNvSpPr txBox="1"/>
          <p:nvPr/>
        </p:nvSpPr>
        <p:spPr>
          <a:xfrm>
            <a:off x="658368" y="1447021"/>
            <a:ext cx="8095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disebut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juga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fungsi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baris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dijalankan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jika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dipanggil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program.</a:t>
            </a:r>
          </a:p>
          <a:p>
            <a:pPr algn="ctr"/>
            <a:endParaRPr lang="en-US" sz="2000" b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dideklarasi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di dalam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class.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Struktur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terdiri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naheim" panose="020B0604020202020204" charset="0"/>
              </a:rPr>
              <a:t>nama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naheim" panose="020B0604020202020204" charset="0"/>
              </a:rPr>
              <a:t>parameter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dan </a:t>
            </a:r>
            <a:r>
              <a:rPr lang="en-US" sz="20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Anaheim" panose="020B0604020202020204" charset="0"/>
              </a:rPr>
              <a:t>aksi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terbagi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menjadi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2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jenis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yaitu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void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dan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non-void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void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return value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Sedangkan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non-void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return value.</a:t>
            </a:r>
          </a:p>
        </p:txBody>
      </p:sp>
    </p:spTree>
    <p:extLst>
      <p:ext uri="{BB962C8B-B14F-4D97-AF65-F5344CB8AC3E}">
        <p14:creationId xmlns:p14="http://schemas.microsoft.com/office/powerpoint/2010/main" val="188238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(VOID)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CECEE-1563-4DB4-917B-B50558B8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" y="1761750"/>
            <a:ext cx="3865726" cy="599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48310-94DA-46E1-8DE8-5A0ABEAA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89" y="3245569"/>
            <a:ext cx="3585662" cy="7136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410B2-1E8E-4FA1-B149-A15DC4457246}"/>
              </a:ext>
            </a:extLst>
          </p:cNvPr>
          <p:cNvCxnSpPr>
            <a:cxnSpLocks/>
          </p:cNvCxnSpPr>
          <p:nvPr/>
        </p:nvCxnSpPr>
        <p:spPr>
          <a:xfrm>
            <a:off x="2351883" y="2223506"/>
            <a:ext cx="0" cy="78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14FD6-D9EE-4BEF-AE86-C74E54D39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534" y="2022203"/>
            <a:ext cx="3586154" cy="12523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9E1F7D-E1D6-4386-A51D-00458EF66299}"/>
              </a:ext>
            </a:extLst>
          </p:cNvPr>
          <p:cNvCxnSpPr>
            <a:cxnSpLocks/>
          </p:cNvCxnSpPr>
          <p:nvPr/>
        </p:nvCxnSpPr>
        <p:spPr>
          <a:xfrm>
            <a:off x="4653748" y="1138156"/>
            <a:ext cx="0" cy="3689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A6163B-2B77-42C5-A891-0ADF852D8975}"/>
              </a:ext>
            </a:extLst>
          </p:cNvPr>
          <p:cNvSpPr txBox="1"/>
          <p:nvPr/>
        </p:nvSpPr>
        <p:spPr>
          <a:xfrm>
            <a:off x="4794444" y="160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Cara </a:t>
            </a:r>
            <a:r>
              <a:rPr lang="en-US" sz="1400" u="sng" dirty="0" err="1">
                <a:solidFill>
                  <a:schemeClr val="bg1"/>
                </a:solidFill>
                <a:latin typeface="Anaheim" panose="020B0604020202020204" charset="0"/>
              </a:rPr>
              <a:t>Panggil</a:t>
            </a:r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 Method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61B02-EEE7-4641-93D7-64E255F0B65C}"/>
              </a:ext>
            </a:extLst>
          </p:cNvPr>
          <p:cNvSpPr txBox="1"/>
          <p:nvPr/>
        </p:nvSpPr>
        <p:spPr>
          <a:xfrm>
            <a:off x="4794444" y="3471764"/>
            <a:ext cx="4681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Output</a:t>
            </a:r>
            <a:r>
              <a:rPr lang="en-US" u="sng" dirty="0">
                <a:solidFill>
                  <a:schemeClr val="bg1"/>
                </a:solidFill>
                <a:latin typeface="Anaheim" panose="020B0604020202020204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Agus</a:t>
            </a:r>
            <a:endParaRPr lang="en-US" sz="1400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08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(NON-VOID)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410B2-1E8E-4FA1-B149-A15DC4457246}"/>
              </a:ext>
            </a:extLst>
          </p:cNvPr>
          <p:cNvCxnSpPr>
            <a:cxnSpLocks/>
          </p:cNvCxnSpPr>
          <p:nvPr/>
        </p:nvCxnSpPr>
        <p:spPr>
          <a:xfrm>
            <a:off x="2351883" y="2223506"/>
            <a:ext cx="0" cy="787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9E1F7D-E1D6-4386-A51D-00458EF66299}"/>
              </a:ext>
            </a:extLst>
          </p:cNvPr>
          <p:cNvCxnSpPr>
            <a:cxnSpLocks/>
          </p:cNvCxnSpPr>
          <p:nvPr/>
        </p:nvCxnSpPr>
        <p:spPr>
          <a:xfrm>
            <a:off x="4653748" y="1138156"/>
            <a:ext cx="0" cy="3689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A6163B-2B77-42C5-A891-0ADF852D8975}"/>
              </a:ext>
            </a:extLst>
          </p:cNvPr>
          <p:cNvSpPr txBox="1"/>
          <p:nvPr/>
        </p:nvSpPr>
        <p:spPr>
          <a:xfrm>
            <a:off x="4794444" y="160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Cara </a:t>
            </a:r>
            <a:r>
              <a:rPr lang="en-US" sz="1400" u="sng" dirty="0" err="1">
                <a:solidFill>
                  <a:schemeClr val="bg1"/>
                </a:solidFill>
                <a:latin typeface="Anaheim" panose="020B0604020202020204" charset="0"/>
              </a:rPr>
              <a:t>Panggil</a:t>
            </a:r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 Method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61B02-EEE7-4641-93D7-64E255F0B65C}"/>
              </a:ext>
            </a:extLst>
          </p:cNvPr>
          <p:cNvSpPr txBox="1"/>
          <p:nvPr/>
        </p:nvSpPr>
        <p:spPr>
          <a:xfrm>
            <a:off x="4794444" y="3606440"/>
            <a:ext cx="4681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  <a:latin typeface="Anaheim" panose="020B0604020202020204" charset="0"/>
              </a:rPr>
              <a:t>Output</a:t>
            </a:r>
            <a:r>
              <a:rPr lang="en-US" u="sng" dirty="0">
                <a:solidFill>
                  <a:schemeClr val="bg1"/>
                </a:solidFill>
                <a:latin typeface="Anaheim" panose="020B0604020202020204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8</a:t>
            </a:r>
            <a:endParaRPr lang="en-US" sz="1400" u="sng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7CACE-8D02-4505-8F9A-8F6A8EF1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3" y="1335676"/>
            <a:ext cx="3893979" cy="653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C823-8DFC-4737-B041-A0AC5291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05" y="3245569"/>
            <a:ext cx="3962953" cy="112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44214-EDB4-4DB8-A147-845E55D9C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139" y="2067135"/>
            <a:ext cx="3602572" cy="13046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925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572911" y="2235798"/>
            <a:ext cx="7998177" cy="81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5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Variable, Constanta, Identifier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609498" y="1235833"/>
            <a:ext cx="7790789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u="sng" dirty="0" err="1">
                <a:solidFill>
                  <a:schemeClr val="bg1"/>
                </a:solidFill>
                <a:latin typeface="Anaheim" panose="020B0604020202020204" charset="0"/>
              </a:rPr>
              <a:t>Variabel</a:t>
            </a:r>
            <a:r>
              <a:rPr lang="en-US" sz="2000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value.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7" name="Google Shape;361;p30">
            <a:extLst>
              <a:ext uri="{FF2B5EF4-FFF2-40B4-BE49-F238E27FC236}">
                <a16:creationId xmlns:a16="http://schemas.microsoft.com/office/drawing/2014/main" id="{A646CBCA-538D-457C-B805-F5CE0D79A93E}"/>
              </a:ext>
            </a:extLst>
          </p:cNvPr>
          <p:cNvSpPr txBox="1">
            <a:spLocks/>
          </p:cNvSpPr>
          <p:nvPr/>
        </p:nvSpPr>
        <p:spPr>
          <a:xfrm>
            <a:off x="609497" y="2702838"/>
            <a:ext cx="7790789" cy="21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u="sng" dirty="0" err="1">
                <a:solidFill>
                  <a:schemeClr val="bg1"/>
                </a:solidFill>
                <a:latin typeface="Anaheim" panose="020B0604020202020204" charset="0"/>
              </a:rPr>
              <a:t>Contoh</a:t>
            </a:r>
            <a:endParaRPr lang="en-US" sz="1600" b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1600" b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int x = 30;				      int x;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float y =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3.5f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;			      x = 40;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char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inisial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= ‘A’;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z = true;			      int x, y, z;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string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= “James”;		      x = 30; y = 40; z = 50;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01220E-2E34-441D-8C93-D847C523D1C2}"/>
              </a:ext>
            </a:extLst>
          </p:cNvPr>
          <p:cNvCxnSpPr/>
          <p:nvPr/>
        </p:nvCxnSpPr>
        <p:spPr>
          <a:xfrm>
            <a:off x="4504892" y="3253563"/>
            <a:ext cx="0" cy="1297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C4479-9B52-4811-8EBA-78D29A86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29" y="2038544"/>
            <a:ext cx="3343742" cy="400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30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438810" y="430214"/>
            <a:ext cx="7790789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u="sng" dirty="0" err="1">
                <a:solidFill>
                  <a:schemeClr val="bg1"/>
                </a:solidFill>
                <a:latin typeface="Anaheim" panose="020B0604020202020204" charset="0"/>
              </a:rPr>
              <a:t>TIPE</a:t>
            </a:r>
            <a:r>
              <a:rPr lang="en-US" sz="2400" b="1" u="sng" dirty="0">
                <a:solidFill>
                  <a:schemeClr val="bg1"/>
                </a:solidFill>
                <a:latin typeface="Anaheim" panose="020B0604020202020204" charset="0"/>
              </a:rPr>
              <a:t> DATA </a:t>
            </a:r>
            <a:r>
              <a:rPr lang="en-US" sz="2400" b="1" i="1" u="sng" dirty="0">
                <a:solidFill>
                  <a:schemeClr val="bg1"/>
                </a:solidFill>
                <a:latin typeface="Anaheim" panose="020B0604020202020204" charset="0"/>
              </a:rPr>
              <a:t>PRIMITIVE</a:t>
            </a:r>
            <a:endParaRPr lang="en-US" sz="24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C6372-DCF8-4939-9D98-2DADE952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164808"/>
            <a:ext cx="7419521" cy="3000209"/>
          </a:xfrm>
          <a:prstGeom prst="rect">
            <a:avLst/>
          </a:prstGeom>
        </p:spPr>
      </p:pic>
      <p:sp>
        <p:nvSpPr>
          <p:cNvPr id="12" name="Google Shape;361;p30">
            <a:extLst>
              <a:ext uri="{FF2B5EF4-FFF2-40B4-BE49-F238E27FC236}">
                <a16:creationId xmlns:a16="http://schemas.microsoft.com/office/drawing/2014/main" id="{F39EDE50-7F62-4A64-945C-482E23BDC21B}"/>
              </a:ext>
            </a:extLst>
          </p:cNvPr>
          <p:cNvSpPr txBox="1">
            <a:spLocks/>
          </p:cNvSpPr>
          <p:nvPr/>
        </p:nvSpPr>
        <p:spPr>
          <a:xfrm>
            <a:off x="826302" y="4250361"/>
            <a:ext cx="7790789" cy="33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Sumber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 : https://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www.w3schools.com</a:t>
            </a: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/java/</a:t>
            </a:r>
            <a:r>
              <a:rPr lang="en-US" sz="1100" dirty="0" err="1">
                <a:solidFill>
                  <a:schemeClr val="bg1"/>
                </a:solidFill>
                <a:latin typeface="Anaheim" panose="020B0604020202020204" charset="0"/>
              </a:rPr>
              <a:t>java_data_types.asp</a:t>
            </a:r>
            <a:endParaRPr lang="en-US" sz="1100" i="1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6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438810" y="430214"/>
            <a:ext cx="7790789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u="sng" dirty="0" err="1">
                <a:solidFill>
                  <a:schemeClr val="bg1"/>
                </a:solidFill>
                <a:latin typeface="Anaheim" panose="020B0604020202020204" charset="0"/>
              </a:rPr>
              <a:t>TIPE</a:t>
            </a:r>
            <a:r>
              <a:rPr lang="en-US" sz="2400" b="1" u="sng" dirty="0">
                <a:solidFill>
                  <a:schemeClr val="bg1"/>
                </a:solidFill>
                <a:latin typeface="Anaheim" panose="020B0604020202020204" charset="0"/>
              </a:rPr>
              <a:t> DATA </a:t>
            </a:r>
            <a:r>
              <a:rPr lang="en-US" sz="2400" b="1" i="1" u="sng" dirty="0">
                <a:solidFill>
                  <a:schemeClr val="bg1"/>
                </a:solidFill>
                <a:latin typeface="Anaheim" panose="020B0604020202020204" charset="0"/>
              </a:rPr>
              <a:t>NON-PRIMITIVE</a:t>
            </a:r>
            <a:endParaRPr lang="en-US" sz="2400" i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12" name="Google Shape;361;p30">
            <a:extLst>
              <a:ext uri="{FF2B5EF4-FFF2-40B4-BE49-F238E27FC236}">
                <a16:creationId xmlns:a16="http://schemas.microsoft.com/office/drawing/2014/main" id="{F39EDE50-7F62-4A64-945C-482E23BDC21B}"/>
              </a:ext>
            </a:extLst>
          </p:cNvPr>
          <p:cNvSpPr txBox="1">
            <a:spLocks/>
          </p:cNvSpPr>
          <p:nvPr/>
        </p:nvSpPr>
        <p:spPr>
          <a:xfrm>
            <a:off x="826302" y="1580312"/>
            <a:ext cx="7790789" cy="313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Disebut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juga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references types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karena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merujuk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objek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Contohnya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etc.</a:t>
            </a:r>
          </a:p>
          <a:p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609498" y="1235833"/>
            <a:ext cx="7790789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u="sng" dirty="0" err="1">
                <a:solidFill>
                  <a:schemeClr val="bg1"/>
                </a:solidFill>
                <a:latin typeface="Anaheim" panose="020B0604020202020204" charset="0"/>
              </a:rPr>
              <a:t>Konstanta</a:t>
            </a:r>
            <a:r>
              <a:rPr lang="en-US" sz="2000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diberikan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value 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tetap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diubah</a:t>
            </a:r>
            <a:r>
              <a:rPr lang="en-US" sz="2000" i="1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7" name="Google Shape;361;p30">
            <a:extLst>
              <a:ext uri="{FF2B5EF4-FFF2-40B4-BE49-F238E27FC236}">
                <a16:creationId xmlns:a16="http://schemas.microsoft.com/office/drawing/2014/main" id="{A646CBCA-538D-457C-B805-F5CE0D79A93E}"/>
              </a:ext>
            </a:extLst>
          </p:cNvPr>
          <p:cNvSpPr txBox="1">
            <a:spLocks/>
          </p:cNvSpPr>
          <p:nvPr/>
        </p:nvSpPr>
        <p:spPr>
          <a:xfrm>
            <a:off x="609497" y="2702838"/>
            <a:ext cx="7790789" cy="21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u="sng" dirty="0" err="1">
                <a:solidFill>
                  <a:schemeClr val="bg1"/>
                </a:solidFill>
                <a:latin typeface="Anaheim" panose="020B0604020202020204" charset="0"/>
              </a:rPr>
              <a:t>Contoh</a:t>
            </a:r>
            <a:endParaRPr lang="en-US" sz="1600" b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endParaRPr lang="en-US" sz="1600" b="1" u="sng" dirty="0">
              <a:solidFill>
                <a:schemeClr val="bg1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final int x = 30;			      x = 40;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latin typeface="Anaheim" panose="020B0604020202020204" charset="0"/>
                <a:sym typeface="Wingdings" panose="05000000000000000000" pitchFamily="2" charset="2"/>
              </a:rPr>
              <a:t>ERROR</a:t>
            </a:r>
            <a:endParaRPr lang="en-US" sz="1600" dirty="0">
              <a:solidFill>
                <a:srgbClr val="FF0000"/>
              </a:solidFill>
              <a:latin typeface="Anaheim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final float y = 3.5f;			      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final char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inisial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= ‘A’;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final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z = true;		      z = false;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latin typeface="Anaheim" panose="020B0604020202020204" charset="0"/>
                <a:sym typeface="Wingdings" panose="05000000000000000000" pitchFamily="2" charset="2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final string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= “James”;		      </a:t>
            </a:r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01220E-2E34-441D-8C93-D847C523D1C2}"/>
              </a:ext>
            </a:extLst>
          </p:cNvPr>
          <p:cNvCxnSpPr/>
          <p:nvPr/>
        </p:nvCxnSpPr>
        <p:spPr>
          <a:xfrm>
            <a:off x="4504892" y="3253563"/>
            <a:ext cx="0" cy="1297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FD16094-49B8-4E9F-B0D0-1D188364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97" y="2203792"/>
            <a:ext cx="3982006" cy="438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87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IDENTIFIER</a:t>
            </a:r>
            <a:endParaRPr dirty="0"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14A873F7-AC6D-4383-95F0-1DCBFF368DCB}"/>
              </a:ext>
            </a:extLst>
          </p:cNvPr>
          <p:cNvSpPr txBox="1">
            <a:spLocks/>
          </p:cNvSpPr>
          <p:nvPr/>
        </p:nvSpPr>
        <p:spPr>
          <a:xfrm>
            <a:off x="609498" y="1235833"/>
            <a:ext cx="7790789" cy="142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u="sng" dirty="0">
                <a:solidFill>
                  <a:schemeClr val="bg1"/>
                </a:solidFill>
                <a:latin typeface="Anaheim" panose="020B0604020202020204" charset="0"/>
              </a:rPr>
              <a:t>Identifier</a:t>
            </a:r>
            <a:r>
              <a:rPr lang="en-US" sz="2000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naheim" panose="020B0604020202020204" charset="0"/>
              </a:rPr>
              <a:t>adalah</a:t>
            </a:r>
            <a:r>
              <a:rPr lang="en-US" sz="2000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penamaan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unik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suatu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variable,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konstanta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kelas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ataupun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naheim" panose="020B0604020202020204" charset="0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ADDA5-1854-4159-80F5-A0424C9D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3" y="2584987"/>
            <a:ext cx="3355465" cy="1865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37A2E5-D17F-4141-A902-4DBA29A37FD4}"/>
              </a:ext>
            </a:extLst>
          </p:cNvPr>
          <p:cNvSpPr/>
          <p:nvPr/>
        </p:nvSpPr>
        <p:spPr>
          <a:xfrm>
            <a:off x="1331196" y="2599163"/>
            <a:ext cx="985284" cy="3685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4C9B1-0622-4271-86F7-0B723EC92547}"/>
              </a:ext>
            </a:extLst>
          </p:cNvPr>
          <p:cNvSpPr/>
          <p:nvPr/>
        </p:nvSpPr>
        <p:spPr>
          <a:xfrm>
            <a:off x="2730688" y="3084719"/>
            <a:ext cx="585254" cy="3083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3E524-8935-4B12-8A1F-10DDC4509626}"/>
              </a:ext>
            </a:extLst>
          </p:cNvPr>
          <p:cNvSpPr/>
          <p:nvPr/>
        </p:nvSpPr>
        <p:spPr>
          <a:xfrm>
            <a:off x="2160074" y="3553813"/>
            <a:ext cx="1155868" cy="3083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9CB6D-3E30-481E-8F87-77D2DF3CDF94}"/>
              </a:ext>
            </a:extLst>
          </p:cNvPr>
          <p:cNvSpPr/>
          <p:nvPr/>
        </p:nvSpPr>
        <p:spPr>
          <a:xfrm>
            <a:off x="1515033" y="3782413"/>
            <a:ext cx="276907" cy="3083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Google Shape;361;p30">
            <a:extLst>
              <a:ext uri="{FF2B5EF4-FFF2-40B4-BE49-F238E27FC236}">
                <a16:creationId xmlns:a16="http://schemas.microsoft.com/office/drawing/2014/main" id="{67157FB3-8866-4E77-B8E4-AE8BC3BF9F85}"/>
              </a:ext>
            </a:extLst>
          </p:cNvPr>
          <p:cNvSpPr txBox="1">
            <a:spLocks/>
          </p:cNvSpPr>
          <p:nvPr/>
        </p:nvSpPr>
        <p:spPr>
          <a:xfrm>
            <a:off x="4450080" y="2422089"/>
            <a:ext cx="3847987" cy="21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chemeClr val="bg1"/>
                </a:solidFill>
                <a:latin typeface="Anaheim" panose="020B0604020202020204" charset="0"/>
              </a:rPr>
              <a:t>Aturan</a:t>
            </a:r>
            <a:r>
              <a:rPr lang="en-US" sz="1600" b="1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naheim" panose="020B0604020202020204" charset="0"/>
              </a:rPr>
              <a:t>Penamaan</a:t>
            </a:r>
            <a:r>
              <a:rPr lang="en-US" sz="1600" b="1" dirty="0">
                <a:solidFill>
                  <a:schemeClr val="bg1"/>
                </a:solidFill>
                <a:latin typeface="Anaheim" panose="020B060402020202020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Diawali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huruf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boleh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ada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spasi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Sensitif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kecil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(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namaSiswa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namasiswa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berbeda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Keyword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penamaan</a:t>
            </a:r>
            <a:endParaRPr lang="en-US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98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864</Words>
  <Application>Microsoft Office PowerPoint</Application>
  <PresentationFormat>On-screen Show (16:9)</PresentationFormat>
  <Paragraphs>145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Raleway SemiBold</vt:lpstr>
      <vt:lpstr>Barlow Condensed ExtraBold</vt:lpstr>
      <vt:lpstr>Arial</vt:lpstr>
      <vt:lpstr>Nunito Light</vt:lpstr>
      <vt:lpstr>Overpass Mono</vt:lpstr>
      <vt:lpstr>Anaheim</vt:lpstr>
      <vt:lpstr>Roboto Condensed Light</vt:lpstr>
      <vt:lpstr>Roboto</vt:lpstr>
      <vt:lpstr>Programming Lesson by Slidesgo</vt:lpstr>
      <vt:lpstr>BASIC JAVA PROGRAMMING</vt:lpstr>
      <vt:lpstr>OUTLINE</vt:lpstr>
      <vt:lpstr>01) INTRODUCTION</vt:lpstr>
      <vt:lpstr>Variable, Constanta, Identifier</vt:lpstr>
      <vt:lpstr>VARIABEL</vt:lpstr>
      <vt:lpstr>PowerPoint Presentation</vt:lpstr>
      <vt:lpstr>PowerPoint Presentation</vt:lpstr>
      <vt:lpstr>CONSTANT</vt:lpstr>
      <vt:lpstr>IDENTIFIER</vt:lpstr>
      <vt:lpstr>Operators</vt:lpstr>
      <vt:lpstr>OPERATORS</vt:lpstr>
      <vt:lpstr>PowerPoint Presentation</vt:lpstr>
      <vt:lpstr>PowerPoint Presentation</vt:lpstr>
      <vt:lpstr>Array &amp; List</vt:lpstr>
      <vt:lpstr>ARRAY</vt:lpstr>
      <vt:lpstr>LIST</vt:lpstr>
      <vt:lpstr>Decisions</vt:lpstr>
      <vt:lpstr>DECISIONS</vt:lpstr>
      <vt:lpstr>IF..Else</vt:lpstr>
      <vt:lpstr>SWITCH CASE</vt:lpstr>
      <vt:lpstr>Iteration / Loop</vt:lpstr>
      <vt:lpstr>WHILE LOOP</vt:lpstr>
      <vt:lpstr>FOR LOOP</vt:lpstr>
      <vt:lpstr>FOR EACH LOOP</vt:lpstr>
      <vt:lpstr>Exception Handling</vt:lpstr>
      <vt:lpstr>EXCEPTIONS</vt:lpstr>
      <vt:lpstr>TRY AND CATCH</vt:lpstr>
      <vt:lpstr>FINALLY</vt:lpstr>
      <vt:lpstr>THROW</vt:lpstr>
      <vt:lpstr>Method (Void + non-Void)</vt:lpstr>
      <vt:lpstr>METHODS</vt:lpstr>
      <vt:lpstr>METHODS (VOID)</vt:lpstr>
      <vt:lpstr>METHODS (NON-VOID)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PROGRAMMING</dc:title>
  <cp:lastModifiedBy>Agung Triyadi</cp:lastModifiedBy>
  <cp:revision>30</cp:revision>
  <dcterms:modified xsi:type="dcterms:W3CDTF">2021-11-07T11:35:08Z</dcterms:modified>
</cp:coreProperties>
</file>