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2" r:id="rId3"/>
    <p:sldId id="296" r:id="rId4"/>
    <p:sldId id="259" r:id="rId5"/>
    <p:sldId id="277" r:id="rId6"/>
    <p:sldId id="278" r:id="rId7"/>
    <p:sldId id="294" r:id="rId8"/>
    <p:sldId id="282" r:id="rId9"/>
    <p:sldId id="284" r:id="rId10"/>
    <p:sldId id="258" r:id="rId11"/>
    <p:sldId id="274" r:id="rId12"/>
    <p:sldId id="293" r:id="rId13"/>
    <p:sldId id="289" r:id="rId14"/>
    <p:sldId id="280" r:id="rId15"/>
    <p:sldId id="295" r:id="rId16"/>
    <p:sldId id="276" r:id="rId17"/>
    <p:sldId id="287" r:id="rId18"/>
    <p:sldId id="298" r:id="rId19"/>
    <p:sldId id="288" r:id="rId20"/>
    <p:sldId id="279" r:id="rId21"/>
    <p:sldId id="286" r:id="rId22"/>
    <p:sldId id="269" r:id="rId23"/>
    <p:sldId id="297" r:id="rId24"/>
    <p:sldId id="290" r:id="rId25"/>
    <p:sldId id="268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8BD"/>
    <a:srgbClr val="F1A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DC644-F075-BCEE-AC6D-BBC9B3A73986}" v="5" dt="2020-06-17T20:10:18.924"/>
    <p1510:client id="{10B8D383-9732-126C-190E-4CD79CB59096}" v="166" dt="2020-06-17T13:01:56.736"/>
    <p1510:client id="{35E3DDAB-B453-BEF6-1011-FBD5A04DC299}" v="34" dt="2020-06-17T16:23:32.881"/>
    <p1510:client id="{46D8942A-24BF-473A-95B7-14E9541DBD1A}" v="866" dt="2020-06-17T20:13:27.009"/>
    <p1510:client id="{4F907FD3-AE31-7D96-AA49-DAFBE3A771B3}" v="5" dt="2020-06-17T16:21:34.555"/>
    <p1510:client id="{914B11E5-B803-434D-00F9-E67D2799DE07}" v="244" dt="2020-06-17T20:13:53.214"/>
    <p1510:client id="{9D790929-96E0-0563-95B3-8E22B3BEFAB4}" v="74" dt="2020-06-17T15:32:47.097"/>
    <p1510:client id="{C5624435-84F2-D695-F6AB-7F5E73B361EB}" v="659" dt="2020-06-17T12:14:01.044"/>
    <p1510:client id="{DDD46CC9-44B5-A426-B4B6-8D3300DE6455}" v="18" dt="2020-06-17T16:12:4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02EA64-C9C1-4876-A2B7-088D46FC23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EB08F-8F4E-4ABA-B5DB-8513664E13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C62F8-657D-4B85-9176-D91EFD91A75A}" type="datetimeFigureOut">
              <a:rPr lang="en-US" smtClean="0"/>
              <a:t>18-Jun-20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0C77-9B3A-49D5-83A1-89786E3B18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AF4D4-6C17-4577-B3A3-FC80CDA55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DA20-6B60-4D07-8585-7C207CA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210D-55E3-4F40-B34A-43FD573F9936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8D3F-D0E1-4A05-8538-92902DE42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79d99b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79d99b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3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79d99b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79d99b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0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79d99b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79d99b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44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79bc6b19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879bc6b19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45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79bc6b19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879bc6b19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7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8BE6-D8F7-41B3-977E-A570FC84A433}" type="datetime1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96179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EBF5-44F6-4B7D-B27D-EEA73CD4904C}" type="datetime1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71609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9FA-F778-4DEE-BEC7-4AF82D5498E3}" type="datetime1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94541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9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5D73-7B82-48E6-88F1-8094EDB7BAB1}" type="datetime1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9495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842C-6B72-4239-92AD-E8391812A4F3}" type="datetime1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54903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AB5A-217C-47B2-AE31-37BDF6C3F61C}" type="datetime1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51559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4BC3-F1A8-43A7-8DF0-51736AF216E6}" type="datetime1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22559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BF9-E089-46B0-9586-CDB1556FB4EB}" type="datetime1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pf 26</a:t>
            </a:r>
          </a:p>
        </p:txBody>
      </p:sp>
    </p:spTree>
    <p:extLst>
      <p:ext uri="{BB962C8B-B14F-4D97-AF65-F5344CB8AC3E}">
        <p14:creationId xmlns:p14="http://schemas.microsoft.com/office/powerpoint/2010/main" val="17299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9E67-9D26-4C1E-9429-36B299DD64EC}" type="datetime1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49218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F03F-A569-4C99-ABB0-1982C306A3C1}" type="datetime1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0623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E2F4-DA7B-4412-91D6-1C9BEA0D7D4C}" type="datetime1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8C9B-3CE0-498F-98D4-9306BB64EF49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5958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011-5D79-44E8-8E87-0A9DEADC5A92}" type="datetime1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7E2C-23B1-4EF7-AAE8-BDE363D14782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AEEC5-2C2B-4BCD-A50A-196123B94971}"/>
              </a:ext>
            </a:extLst>
          </p:cNvPr>
          <p:cNvSpPr txBox="1"/>
          <p:nvPr userDrawn="1"/>
        </p:nvSpPr>
        <p:spPr>
          <a:xfrm>
            <a:off x="10688715" y="635430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9FD05B-BCDD-405C-914B-A8269052BE54}" type="slidenum">
              <a:rPr lang="en-US" smtClean="0"/>
              <a:t>‹#›</a:t>
            </a:fld>
            <a:r>
              <a:rPr 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629761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gPW58SjeNg?feature=oembe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536" y="1844824"/>
            <a:ext cx="8496944" cy="295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44" y="-1433451"/>
            <a:ext cx="7632848" cy="7632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01229-4564-4524-AA9D-9AC4716D9FEE}"/>
              </a:ext>
            </a:extLst>
          </p:cNvPr>
          <p:cNvSpPr txBox="1"/>
          <p:nvPr/>
        </p:nvSpPr>
        <p:spPr>
          <a:xfrm>
            <a:off x="2582562" y="5115697"/>
            <a:ext cx="71813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ea typeface="+mn-lt"/>
                <a:cs typeface="+mn-lt"/>
              </a:rPr>
              <a:t>Intelligent Solution for Visually Impaired</a:t>
            </a:r>
            <a:r>
              <a:rPr lang="en-US" sz="3200">
                <a:ea typeface="+mn-lt"/>
                <a:cs typeface="+mn-lt"/>
              </a:rPr>
              <a:t> 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9146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269776"/>
            <a:ext cx="3250704" cy="1143000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Features</a:t>
            </a:r>
            <a:endParaRPr lang="en-GB" sz="6000">
              <a:latin typeface="Impact" panose="020B080603090205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63" y="1474414"/>
            <a:ext cx="5821840" cy="4421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313" y="444291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84310" y="1710869"/>
            <a:ext cx="468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Object Detection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Optical Character Recognition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Speech Recognition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14449674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9496" y="460812"/>
            <a:ext cx="5832648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Object Detection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24" y="1526046"/>
            <a:ext cx="10729192" cy="498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Te</a:t>
            </a:r>
            <a:r>
              <a:rPr lang="en-GB" sz="3200">
                <a:latin typeface="Bahnschrift Light Condensed" panose="020B0502040204020203" pitchFamily="34" charset="0"/>
              </a:rPr>
              <a:t>nsorflow Lite Object detection model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Mo</a:t>
            </a:r>
            <a:r>
              <a:rPr lang="en-GB" sz="3200">
                <a:latin typeface="Bahnschrift Light Condensed" panose="020B0502040204020203" pitchFamily="34" charset="0"/>
              </a:rPr>
              <a:t>del: COCO SSD MobileNet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R</a:t>
            </a:r>
            <a:r>
              <a:rPr lang="en" sz="3200">
                <a:latin typeface="Bahnschrift Light Condensed" panose="020B0502040204020203" pitchFamily="34" charset="0"/>
              </a:rPr>
              <a:t>eal-time detection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C</a:t>
            </a:r>
            <a:r>
              <a:rPr lang="en-GB" sz="3200">
                <a:latin typeface="Bahnschrift Light Condensed" panose="020B0502040204020203" pitchFamily="34" charset="0"/>
              </a:rPr>
              <a:t>OCO Dataset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>
                <a:latin typeface="Bahnschrift Light Condensed" panose="020B0502040204020203" pitchFamily="34" charset="0"/>
              </a:rPr>
              <a:t>Recognises 80 different classes of objects.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Labelled class objects</a:t>
            </a:r>
          </a:p>
          <a:p>
            <a:pPr>
              <a:spcBef>
                <a:spcPts val="700"/>
              </a:spcBef>
              <a:buSzPts val="1500"/>
            </a:pPr>
            <a:endParaRPr lang="en-GB" sz="2400">
              <a:latin typeface="Bahnschrift Light Condensed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220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9496" y="460812"/>
            <a:ext cx="5832648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Object Detection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5D3F3A2-3355-4E23-B378-913792D2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90" y="2074023"/>
            <a:ext cx="7652794" cy="35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652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9496" y="460812"/>
            <a:ext cx="8077084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/>
              </a:rPr>
              <a:t>Accuracy Improvement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1424" y="1877692"/>
            <a:ext cx="10729192" cy="3506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" sz="3200">
                <a:latin typeface="Bahnschrift Light Condensed"/>
              </a:rPr>
              <a:t>Euclidean distance </a:t>
            </a:r>
            <a:endParaRPr lang="en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>
                <a:latin typeface="Bahnschrift Light Condensed"/>
              </a:rPr>
              <a:t>Thresholding</a:t>
            </a:r>
            <a:endParaRPr lang="en-GB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>
                <a:latin typeface="Bahnschrift Light Condensed"/>
              </a:rPr>
              <a:t>Mean average precision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Intersection over union</a:t>
            </a:r>
          </a:p>
          <a:p>
            <a:pPr>
              <a:spcBef>
                <a:spcPts val="700"/>
              </a:spcBef>
            </a:pPr>
            <a:endParaRPr lang="en-GB" sz="2400">
              <a:latin typeface="Bahnschrift Light Condensed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90E1564E-2B45-4C68-9280-D41DD5949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3" t="9694" r="33333" b="43537"/>
          <a:stretch/>
        </p:blipFill>
        <p:spPr>
          <a:xfrm>
            <a:off x="7367625" y="1344730"/>
            <a:ext cx="3360982" cy="2459410"/>
          </a:xfrm>
          <a:prstGeom prst="rect">
            <a:avLst/>
          </a:prstGeom>
        </p:spPr>
      </p:pic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F02997FD-6C0F-445E-9393-D4C7B9277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59" y="3976677"/>
            <a:ext cx="3416383" cy="26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034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87488" y="460812"/>
            <a:ext cx="9721080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Optical Character Recognition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1173342" y="1484784"/>
            <a:ext cx="9649072" cy="60052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Mobile Vision Text API for the detection and recognition of text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Optimized for dense text and documents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Real-time text detection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 panose="020B0502040204020203" pitchFamily="34" charset="0"/>
              </a:rPr>
              <a:t>Google text to speech API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OCR Accuracy: 83.5%</a:t>
            </a:r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spcBef>
                <a:spcPts val="700"/>
              </a:spcBef>
              <a:buSzPts val="1500"/>
            </a:pPr>
            <a:endParaRPr lang="en-GB" sz="2400"/>
          </a:p>
        </p:txBody>
      </p:sp>
      <p:sp>
        <p:nvSpPr>
          <p:cNvPr id="11" name="Rectangle 10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614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87488" y="460812"/>
            <a:ext cx="9721080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Optical Character Recognition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570865-05FA-4581-AD50-D8BA2C38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493" y="1713787"/>
            <a:ext cx="7051393" cy="4404890"/>
          </a:xfrm>
        </p:spPr>
      </p:pic>
    </p:spTree>
    <p:extLst>
      <p:ext uri="{BB962C8B-B14F-4D97-AF65-F5344CB8AC3E}">
        <p14:creationId xmlns:p14="http://schemas.microsoft.com/office/powerpoint/2010/main" val="299696436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87488" y="460812"/>
            <a:ext cx="7488832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Speech Module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34"/>
          <p:cNvSpPr txBox="1">
            <a:spLocks noGrp="1"/>
          </p:cNvSpPr>
          <p:nvPr>
            <p:ph idx="1"/>
          </p:nvPr>
        </p:nvSpPr>
        <p:spPr>
          <a:xfrm>
            <a:off x="982663" y="1547384"/>
            <a:ext cx="9577833" cy="460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58800" lvl="1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3200">
                <a:latin typeface="Bahnschrift Light Condensed"/>
                <a:sym typeface="Arial"/>
              </a:rPr>
              <a:t>Easy to use hands free interface</a:t>
            </a:r>
            <a:endParaRPr lang="en-US" sz="3200">
              <a:latin typeface="Bahnschrift Light Condensed"/>
            </a:endParaRPr>
          </a:p>
          <a:p>
            <a:pPr marL="558800" lvl="1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3200">
                <a:latin typeface="Bahnschrift Light Condensed"/>
                <a:sym typeface="Arial"/>
              </a:rPr>
              <a:t>Switching between modules</a:t>
            </a:r>
            <a:endParaRPr lang="en-US" sz="3200">
              <a:latin typeface="Bahnschrift Light Condensed"/>
            </a:endParaRPr>
          </a:p>
          <a:p>
            <a:pPr marL="596900" lvl="1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" sz="3200">
                <a:latin typeface="Bahnschrift Light Condensed"/>
                <a:sym typeface="Arial"/>
              </a:rPr>
              <a:t>Initially used Android </a:t>
            </a:r>
            <a:r>
              <a:rPr lang="en" sz="3200" err="1">
                <a:latin typeface="Bahnschrift Light Condensed"/>
                <a:sym typeface="Arial"/>
              </a:rPr>
              <a:t>SpeechRecognizer</a:t>
            </a:r>
            <a:r>
              <a:rPr lang="en" sz="3200">
                <a:latin typeface="Bahnschrift Light Condensed"/>
                <a:sym typeface="Arial"/>
              </a:rPr>
              <a:t> class</a:t>
            </a:r>
            <a:endParaRPr lang="en-US" sz="3200">
              <a:latin typeface="Bahnschrift Light Condensed"/>
            </a:endParaRPr>
          </a:p>
          <a:p>
            <a:pPr marL="596900" lvl="1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3200">
                <a:latin typeface="Bahnschrift Light Condensed"/>
                <a:sym typeface="Arial"/>
              </a:rPr>
              <a:t>Continuous listening</a:t>
            </a:r>
            <a:endParaRPr lang="en-US" sz="3200">
              <a:latin typeface="Bahnschrift Light Condensed"/>
            </a:endParaRPr>
          </a:p>
          <a:p>
            <a:pPr marL="596900" lvl="1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3200" err="1">
                <a:latin typeface="Bahnschrift Light Condensed"/>
                <a:sym typeface="Arial"/>
              </a:rPr>
              <a:t>Hotword</a:t>
            </a:r>
            <a:r>
              <a:rPr lang="en" sz="3200">
                <a:latin typeface="Bahnschrift Light Condensed"/>
                <a:sym typeface="Arial"/>
              </a:rPr>
              <a:t> detection</a:t>
            </a:r>
            <a:endParaRPr lang="en-US" sz="3200">
              <a:latin typeface="Bahnschrift Ligh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6106791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87488" y="460812"/>
            <a:ext cx="7488832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Speech Module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34"/>
          <p:cNvSpPr txBox="1">
            <a:spLocks noGrp="1"/>
          </p:cNvSpPr>
          <p:nvPr>
            <p:ph idx="1"/>
          </p:nvPr>
        </p:nvSpPr>
        <p:spPr>
          <a:xfrm>
            <a:off x="982663" y="1880677"/>
            <a:ext cx="5170981" cy="460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96900" lvl="1" indent="-2540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-US" sz="3200" dirty="0" err="1">
                <a:latin typeface="Bahnschrift Light Condensed"/>
              </a:rPr>
              <a:t>PocketSphinx</a:t>
            </a:r>
            <a:r>
              <a:rPr lang="en-US" sz="3200" dirty="0">
                <a:latin typeface="Bahnschrift Light Condensed"/>
              </a:rPr>
              <a:t> speech recognition engine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 dirty="0">
                <a:latin typeface="Bahnschrift Light Condensed"/>
                <a:sym typeface="Arial"/>
              </a:rPr>
              <a:t>Custom dictionary</a:t>
            </a:r>
            <a:endParaRPr lang="en" sz="3200">
              <a:latin typeface="Bahnschrift Light Condensed"/>
              <a:sym typeface="Arial"/>
            </a:endParaRPr>
          </a:p>
        </p:txBody>
      </p:sp>
      <p:pic>
        <p:nvPicPr>
          <p:cNvPr id="4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7A669F0F-669E-48CB-B54A-0373D358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64" y="1877993"/>
            <a:ext cx="4916467" cy="35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46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87488" y="460812"/>
            <a:ext cx="7488832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Speech Module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34"/>
          <p:cNvSpPr txBox="1">
            <a:spLocks noGrp="1"/>
          </p:cNvSpPr>
          <p:nvPr>
            <p:ph idx="1"/>
          </p:nvPr>
        </p:nvSpPr>
        <p:spPr>
          <a:xfrm>
            <a:off x="982663" y="1784222"/>
            <a:ext cx="9577833" cy="460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latin typeface="Bahnschrift Light Condensed"/>
              </a:rPr>
              <a:t>87</a:t>
            </a:r>
            <a:r>
              <a:rPr lang="en" sz="3200">
                <a:latin typeface="Bahnschrift Light Condensed"/>
                <a:sym typeface="Arial"/>
              </a:rPr>
              <a:t>% accuracy achieved </a:t>
            </a:r>
            <a:endParaRPr lang="en" sz="3200">
              <a:latin typeface="Bahnschrift Light Condensed"/>
            </a:endParaRP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latin typeface="Bahnschrift Light Condensed"/>
              </a:rPr>
              <a:t>Module tested on dataset from Project </a:t>
            </a:r>
            <a:r>
              <a:rPr lang="en" sz="3200" err="1">
                <a:latin typeface="Bahnschrift Light Condensed"/>
              </a:rPr>
              <a:t>Shkoota</a:t>
            </a:r>
            <a:r>
              <a:rPr lang="en" sz="3200">
                <a:latin typeface="Bahnschrift Light Condensed"/>
              </a:rPr>
              <a:t>, Wikimedia Commons and </a:t>
            </a:r>
            <a:r>
              <a:rPr lang="en" sz="3200" err="1">
                <a:latin typeface="Bahnschrift Light Condensed"/>
              </a:rPr>
              <a:t>Forvo</a:t>
            </a:r>
            <a:r>
              <a:rPr lang="en" sz="3200">
                <a:latin typeface="Bahnschrift Light Condensed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16885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87488" y="460812"/>
            <a:ext cx="7488832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/>
              </a:rPr>
              <a:t>Future Improvements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34"/>
          <p:cNvSpPr txBox="1">
            <a:spLocks noGrp="1"/>
          </p:cNvSpPr>
          <p:nvPr>
            <p:ph idx="1"/>
          </p:nvPr>
        </p:nvSpPr>
        <p:spPr>
          <a:xfrm>
            <a:off x="889987" y="1331141"/>
            <a:ext cx="9577833" cy="50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Making a wearable product.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iOS compatible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Handwriting recognition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Voice recognition for different languages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OCR for different languages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Increasing the number of objects for object detection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" sz="3200">
                <a:ea typeface="+mn-lt"/>
                <a:cs typeface="+mn-lt"/>
              </a:rPr>
              <a:t>Improving accuracy</a:t>
            </a:r>
          </a:p>
        </p:txBody>
      </p:sp>
    </p:spTree>
    <p:extLst>
      <p:ext uri="{BB962C8B-B14F-4D97-AF65-F5344CB8AC3E}">
        <p14:creationId xmlns:p14="http://schemas.microsoft.com/office/powerpoint/2010/main" val="11511246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dirty="0">
                <a:latin typeface="Impact"/>
              </a:rPr>
              <a:t>Group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410" y="994777"/>
            <a:ext cx="5518286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0" lvl="1" indent="-4572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Agha Saad </a:t>
            </a:r>
            <a:r>
              <a:rPr lang="en-US" sz="2800" dirty="0" err="1">
                <a:solidFill>
                  <a:schemeClr val="bg1"/>
                </a:solidFill>
                <a:latin typeface="Bahnschrift Light Condensed"/>
              </a:rPr>
              <a:t>Fraz</a:t>
            </a:r>
            <a:endParaRPr lang="en-US" sz="2800" dirty="0">
              <a:solidFill>
                <a:schemeClr val="bg1"/>
              </a:solidFill>
              <a:latin typeface="Bahnschrift Light Condensed"/>
            </a:endParaRPr>
          </a:p>
          <a:p>
            <a:pPr marL="685800" lvl="1" indent="-457200"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Bahnschrift Light Condensed"/>
            </a:endParaRPr>
          </a:p>
          <a:p>
            <a:pPr marL="685800" lvl="1" indent="-457200"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Light Condensed"/>
              </a:rPr>
              <a:t>Areesha</a:t>
            </a: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 Tariq</a:t>
            </a:r>
          </a:p>
          <a:p>
            <a:pPr marL="685800" lvl="1" indent="-457200"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Bahnschrift Light Condensed"/>
            </a:endParaRPr>
          </a:p>
          <a:p>
            <a:pPr marL="685800" lvl="1" indent="-457200"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 Light Condensed"/>
              </a:rPr>
              <a:t>Hadiqa</a:t>
            </a: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ahnschrift Light Condensed"/>
              </a:rPr>
              <a:t>Alamdar</a:t>
            </a: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 Bukhari</a:t>
            </a:r>
          </a:p>
          <a:p>
            <a:pPr marL="228600" lvl="1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  <a:latin typeface="Bahnschrift Light Condensed"/>
            </a:endParaRPr>
          </a:p>
          <a:p>
            <a:pPr marL="228600"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Advisor: </a:t>
            </a:r>
          </a:p>
          <a:p>
            <a:pPr marL="228600"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Dr. Muhammad Ali Tahir</a:t>
            </a:r>
          </a:p>
          <a:p>
            <a:pPr marL="228600" lvl="1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  <a:latin typeface="Bahnschrift Light Condensed"/>
            </a:endParaRPr>
          </a:p>
          <a:p>
            <a:pPr marL="228600"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Co-Advisor: </a:t>
            </a:r>
          </a:p>
          <a:p>
            <a:pPr marL="228600"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Bahnschrift Light Condensed"/>
              </a:rPr>
              <a:t>Dr. Asif Ali</a:t>
            </a:r>
          </a:p>
          <a:p>
            <a:pPr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827AD-F433-4E63-8B45-CE63E1AC9C86}"/>
              </a:ext>
            </a:extLst>
          </p:cNvPr>
          <p:cNvSpPr txBox="1"/>
          <p:nvPr/>
        </p:nvSpPr>
        <p:spPr>
          <a:xfrm>
            <a:off x="10688715" y="635430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9FD05B-BCDD-405C-914B-A8269052BE54}" type="slidenum">
              <a:rPr lang="en-US" smtClean="0">
                <a:solidFill>
                  <a:schemeClr val="bg1"/>
                </a:solidFill>
              </a:rPr>
              <a:t>2</a:t>
            </a:fld>
            <a:r>
              <a:rPr lang="en-US" dirty="0">
                <a:solidFill>
                  <a:schemeClr val="bg1"/>
                </a:solidFill>
              </a:rPr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79099399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DC0674F-D254-4620-88D6-B2491E057600}"/>
              </a:ext>
            </a:extLst>
          </p:cNvPr>
          <p:cNvGrpSpPr/>
          <p:nvPr/>
        </p:nvGrpSpPr>
        <p:grpSpPr>
          <a:xfrm>
            <a:off x="3647728" y="1696176"/>
            <a:ext cx="4325113" cy="4325112"/>
            <a:chOff x="3933825" y="1367090"/>
            <a:chExt cx="4325113" cy="432511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6678A2-D82E-47EF-BF20-468B3795D4F2}"/>
                </a:ext>
              </a:extLst>
            </p:cNvPr>
            <p:cNvGrpSpPr/>
            <p:nvPr/>
          </p:nvGrpSpPr>
          <p:grpSpPr>
            <a:xfrm>
              <a:off x="3933825" y="1367090"/>
              <a:ext cx="4325112" cy="4325112"/>
              <a:chOff x="6497638" y="530225"/>
              <a:chExt cx="2697162" cy="2433638"/>
            </a:xfrm>
          </p:grpSpPr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E19A381D-9C27-4CCD-B0F4-65A209B2A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0" y="533400"/>
                <a:ext cx="1276350" cy="1390650"/>
              </a:xfrm>
              <a:custGeom>
                <a:avLst/>
                <a:gdLst>
                  <a:gd name="T0" fmla="*/ 0 w 2244"/>
                  <a:gd name="T1" fmla="*/ 1339 h 2713"/>
                  <a:gd name="T2" fmla="*/ 909 w 2244"/>
                  <a:gd name="T3" fmla="*/ 2349 h 2713"/>
                  <a:gd name="T4" fmla="*/ 1581 w 2244"/>
                  <a:gd name="T5" fmla="*/ 2713 h 2713"/>
                  <a:gd name="T6" fmla="*/ 2244 w 2244"/>
                  <a:gd name="T7" fmla="*/ 2350 h 2713"/>
                  <a:gd name="T8" fmla="*/ 8 w 2244"/>
                  <a:gd name="T9" fmla="*/ 0 h 2713"/>
                  <a:gd name="T10" fmla="*/ 369 w 2244"/>
                  <a:gd name="T11" fmla="*/ 659 h 2713"/>
                  <a:gd name="T12" fmla="*/ 0 w 2244"/>
                  <a:gd name="T13" fmla="*/ 1339 h 2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4" h="2713">
                    <a:moveTo>
                      <a:pt x="0" y="1339"/>
                    </a:moveTo>
                    <a:cubicBezTo>
                      <a:pt x="507" y="1401"/>
                      <a:pt x="900" y="1828"/>
                      <a:pt x="909" y="2349"/>
                    </a:cubicBezTo>
                    <a:lnTo>
                      <a:pt x="1581" y="2713"/>
                    </a:lnTo>
                    <a:lnTo>
                      <a:pt x="2244" y="2350"/>
                    </a:lnTo>
                    <a:cubicBezTo>
                      <a:pt x="2235" y="1093"/>
                      <a:pt x="1249" y="70"/>
                      <a:pt x="8" y="0"/>
                    </a:cubicBezTo>
                    <a:lnTo>
                      <a:pt x="369" y="659"/>
                    </a:lnTo>
                    <a:lnTo>
                      <a:pt x="0" y="13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498AB6CA-555E-4667-863A-DD448AC9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9225" y="530225"/>
                <a:ext cx="1544638" cy="1150938"/>
              </a:xfrm>
              <a:custGeom>
                <a:avLst/>
                <a:gdLst>
                  <a:gd name="T0" fmla="*/ 1339 w 2713"/>
                  <a:gd name="T1" fmla="*/ 2243 h 2243"/>
                  <a:gd name="T2" fmla="*/ 2349 w 2713"/>
                  <a:gd name="T3" fmla="*/ 1335 h 2243"/>
                  <a:gd name="T4" fmla="*/ 2713 w 2713"/>
                  <a:gd name="T5" fmla="*/ 663 h 2243"/>
                  <a:gd name="T6" fmla="*/ 2350 w 2713"/>
                  <a:gd name="T7" fmla="*/ 0 h 2243"/>
                  <a:gd name="T8" fmla="*/ 0 w 2713"/>
                  <a:gd name="T9" fmla="*/ 2236 h 2243"/>
                  <a:gd name="T10" fmla="*/ 659 w 2713"/>
                  <a:gd name="T11" fmla="*/ 1874 h 2243"/>
                  <a:gd name="T12" fmla="*/ 1339 w 2713"/>
                  <a:gd name="T13" fmla="*/ 2243 h 2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13" h="2243">
                    <a:moveTo>
                      <a:pt x="1339" y="2243"/>
                    </a:moveTo>
                    <a:cubicBezTo>
                      <a:pt x="1401" y="1737"/>
                      <a:pt x="1828" y="1344"/>
                      <a:pt x="2349" y="1335"/>
                    </a:cubicBezTo>
                    <a:lnTo>
                      <a:pt x="2713" y="663"/>
                    </a:lnTo>
                    <a:lnTo>
                      <a:pt x="2350" y="0"/>
                    </a:lnTo>
                    <a:cubicBezTo>
                      <a:pt x="1093" y="9"/>
                      <a:pt x="69" y="995"/>
                      <a:pt x="0" y="2236"/>
                    </a:cubicBezTo>
                    <a:lnTo>
                      <a:pt x="659" y="1874"/>
                    </a:lnTo>
                    <a:lnTo>
                      <a:pt x="1339" y="22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BB54F497-A2B6-4452-99E6-339D9E95C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5" y="1812925"/>
                <a:ext cx="1544638" cy="1150938"/>
              </a:xfrm>
              <a:custGeom>
                <a:avLst/>
                <a:gdLst>
                  <a:gd name="T0" fmla="*/ 2714 w 2714"/>
                  <a:gd name="T1" fmla="*/ 7 h 2243"/>
                  <a:gd name="T2" fmla="*/ 2055 w 2714"/>
                  <a:gd name="T3" fmla="*/ 368 h 2243"/>
                  <a:gd name="T4" fmla="*/ 1375 w 2714"/>
                  <a:gd name="T5" fmla="*/ 0 h 2243"/>
                  <a:gd name="T6" fmla="*/ 365 w 2714"/>
                  <a:gd name="T7" fmla="*/ 908 h 2243"/>
                  <a:gd name="T8" fmla="*/ 0 w 2714"/>
                  <a:gd name="T9" fmla="*/ 1580 h 2243"/>
                  <a:gd name="T10" fmla="*/ 364 w 2714"/>
                  <a:gd name="T11" fmla="*/ 2243 h 2243"/>
                  <a:gd name="T12" fmla="*/ 2714 w 2714"/>
                  <a:gd name="T13" fmla="*/ 7 h 2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14" h="2243">
                    <a:moveTo>
                      <a:pt x="2714" y="7"/>
                    </a:moveTo>
                    <a:lnTo>
                      <a:pt x="2055" y="368"/>
                    </a:lnTo>
                    <a:lnTo>
                      <a:pt x="1375" y="0"/>
                    </a:lnTo>
                    <a:cubicBezTo>
                      <a:pt x="1313" y="506"/>
                      <a:pt x="886" y="899"/>
                      <a:pt x="365" y="908"/>
                    </a:cubicBezTo>
                    <a:lnTo>
                      <a:pt x="0" y="1580"/>
                    </a:lnTo>
                    <a:lnTo>
                      <a:pt x="364" y="2243"/>
                    </a:lnTo>
                    <a:cubicBezTo>
                      <a:pt x="1620" y="2234"/>
                      <a:pt x="2644" y="1248"/>
                      <a:pt x="2714" y="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98742F9E-E38E-4798-8928-7767BD2FE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638" y="1568450"/>
                <a:ext cx="1276350" cy="1392238"/>
              </a:xfrm>
              <a:custGeom>
                <a:avLst/>
                <a:gdLst>
                  <a:gd name="T0" fmla="*/ 2243 w 2243"/>
                  <a:gd name="T1" fmla="*/ 1375 h 2714"/>
                  <a:gd name="T2" fmla="*/ 1335 w 2243"/>
                  <a:gd name="T3" fmla="*/ 365 h 2714"/>
                  <a:gd name="T4" fmla="*/ 663 w 2243"/>
                  <a:gd name="T5" fmla="*/ 0 h 2714"/>
                  <a:gd name="T6" fmla="*/ 0 w 2243"/>
                  <a:gd name="T7" fmla="*/ 364 h 2714"/>
                  <a:gd name="T8" fmla="*/ 2236 w 2243"/>
                  <a:gd name="T9" fmla="*/ 2714 h 2714"/>
                  <a:gd name="T10" fmla="*/ 1874 w 2243"/>
                  <a:gd name="T11" fmla="*/ 2055 h 2714"/>
                  <a:gd name="T12" fmla="*/ 2243 w 2243"/>
                  <a:gd name="T13" fmla="*/ 1375 h 2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3" h="2714">
                    <a:moveTo>
                      <a:pt x="2243" y="1375"/>
                    </a:moveTo>
                    <a:cubicBezTo>
                      <a:pt x="1737" y="1313"/>
                      <a:pt x="1344" y="886"/>
                      <a:pt x="1335" y="365"/>
                    </a:cubicBezTo>
                    <a:lnTo>
                      <a:pt x="663" y="0"/>
                    </a:lnTo>
                    <a:lnTo>
                      <a:pt x="0" y="364"/>
                    </a:lnTo>
                    <a:cubicBezTo>
                      <a:pt x="9" y="1620"/>
                      <a:pt x="995" y="2644"/>
                      <a:pt x="2236" y="2714"/>
                    </a:cubicBezTo>
                    <a:lnTo>
                      <a:pt x="1874" y="2055"/>
                    </a:lnTo>
                    <a:lnTo>
                      <a:pt x="2243" y="13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3B557A-F0C8-4200-8AA9-09536323844E}"/>
                </a:ext>
              </a:extLst>
            </p:cNvPr>
            <p:cNvGrpSpPr/>
            <p:nvPr/>
          </p:nvGrpSpPr>
          <p:grpSpPr>
            <a:xfrm>
              <a:off x="3933826" y="1367090"/>
              <a:ext cx="4325112" cy="4325112"/>
              <a:chOff x="3933826" y="1367090"/>
              <a:chExt cx="4325112" cy="4325112"/>
            </a:xfrm>
          </p:grpSpPr>
          <p:sp>
            <p:nvSpPr>
              <p:cNvPr id="44" name="Freeform: Shape 15">
                <a:extLst>
                  <a:ext uri="{FF2B5EF4-FFF2-40B4-BE49-F238E27FC236}">
                    <a16:creationId xmlns:a16="http://schemas.microsoft.com/office/drawing/2014/main" id="{CB2416C3-2EAD-4CD5-A2EE-835C039E8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507" y="1372734"/>
                <a:ext cx="2039431" cy="2276835"/>
              </a:xfrm>
              <a:custGeom>
                <a:avLst/>
                <a:gdLst>
                  <a:gd name="connsiteX0" fmla="*/ 0 w 2039431"/>
                  <a:gd name="connsiteY0" fmla="*/ 0 h 2276835"/>
                  <a:gd name="connsiteX1" fmla="*/ 2039431 w 2039431"/>
                  <a:gd name="connsiteY1" fmla="*/ 2140806 h 2276835"/>
                  <a:gd name="connsiteX2" fmla="*/ 1790679 w 2039431"/>
                  <a:gd name="connsiteY2" fmla="*/ 2276835 h 2276835"/>
                  <a:gd name="connsiteX3" fmla="*/ 1796734 w 2039431"/>
                  <a:gd name="connsiteY3" fmla="*/ 2156913 h 2276835"/>
                  <a:gd name="connsiteX4" fmla="*/ 263490 w 2039431"/>
                  <a:gd name="connsiteY4" fmla="*/ 275686 h 2276835"/>
                  <a:gd name="connsiteX5" fmla="*/ 140946 w 2039431"/>
                  <a:gd name="connsiteY5" fmla="*/ 256983 h 2276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9431" h="2276835">
                    <a:moveTo>
                      <a:pt x="0" y="0"/>
                    </a:moveTo>
                    <a:cubicBezTo>
                      <a:pt x="1131903" y="63769"/>
                      <a:pt x="2031222" y="995703"/>
                      <a:pt x="2039431" y="2140806"/>
                    </a:cubicBezTo>
                    <a:lnTo>
                      <a:pt x="1790679" y="2276835"/>
                    </a:lnTo>
                    <a:lnTo>
                      <a:pt x="1796734" y="2156913"/>
                    </a:lnTo>
                    <a:cubicBezTo>
                      <a:pt x="1796734" y="1228959"/>
                      <a:pt x="1138510" y="454741"/>
                      <a:pt x="263490" y="275686"/>
                    </a:cubicBezTo>
                    <a:lnTo>
                      <a:pt x="140946" y="256983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: Shape 16">
                <a:extLst>
                  <a:ext uri="{FF2B5EF4-FFF2-40B4-BE49-F238E27FC236}">
                    <a16:creationId xmlns:a16="http://schemas.microsoft.com/office/drawing/2014/main" id="{DD2307F7-691B-4CE2-A652-2CE5D2A93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370" y="1367090"/>
                <a:ext cx="2281738" cy="2039088"/>
              </a:xfrm>
              <a:custGeom>
                <a:avLst/>
                <a:gdLst>
                  <a:gd name="connsiteX0" fmla="*/ 2145533 w 2281738"/>
                  <a:gd name="connsiteY0" fmla="*/ 0 h 2039088"/>
                  <a:gd name="connsiteX1" fmla="*/ 2281738 w 2281738"/>
                  <a:gd name="connsiteY1" fmla="*/ 248482 h 2039088"/>
                  <a:gd name="connsiteX2" fmla="*/ 2159630 w 2281738"/>
                  <a:gd name="connsiteY2" fmla="*/ 242316 h 2039088"/>
                  <a:gd name="connsiteX3" fmla="*/ 278403 w 2281738"/>
                  <a:gd name="connsiteY3" fmla="*/ 1775561 h 2039088"/>
                  <a:gd name="connsiteX4" fmla="*/ 259952 w 2281738"/>
                  <a:gd name="connsiteY4" fmla="*/ 1896457 h 2039088"/>
                  <a:gd name="connsiteX5" fmla="*/ 0 w 2281738"/>
                  <a:gd name="connsiteY5" fmla="*/ 2039088 h 2039088"/>
                  <a:gd name="connsiteX6" fmla="*/ 2145533 w 2281738"/>
                  <a:gd name="connsiteY6" fmla="*/ 0 h 203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1738" h="2039088">
                    <a:moveTo>
                      <a:pt x="2145533" y="0"/>
                    </a:moveTo>
                    <a:lnTo>
                      <a:pt x="2281738" y="248482"/>
                    </a:lnTo>
                    <a:lnTo>
                      <a:pt x="2159630" y="242316"/>
                    </a:lnTo>
                    <a:cubicBezTo>
                      <a:pt x="1231676" y="242316"/>
                      <a:pt x="457458" y="900540"/>
                      <a:pt x="278403" y="1775561"/>
                    </a:cubicBezTo>
                    <a:lnTo>
                      <a:pt x="259952" y="1896457"/>
                    </a:lnTo>
                    <a:lnTo>
                      <a:pt x="0" y="2039088"/>
                    </a:lnTo>
                    <a:cubicBezTo>
                      <a:pt x="62997" y="907376"/>
                      <a:pt x="997901" y="8208"/>
                      <a:pt x="2145533" y="0"/>
                    </a:cubicBez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reeform: Shape 17">
                <a:extLst>
                  <a:ext uri="{FF2B5EF4-FFF2-40B4-BE49-F238E27FC236}">
                    <a16:creationId xmlns:a16="http://schemas.microsoft.com/office/drawing/2014/main" id="{7EE4CDEB-B07C-4940-8181-A508CD6D5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156" y="3653115"/>
                <a:ext cx="2281236" cy="2039087"/>
              </a:xfrm>
              <a:custGeom>
                <a:avLst/>
                <a:gdLst>
                  <a:gd name="connsiteX0" fmla="*/ 2281236 w 2281236"/>
                  <a:gd name="connsiteY0" fmla="*/ 0 h 2039087"/>
                  <a:gd name="connsiteX1" fmla="*/ 136494 w 2281236"/>
                  <a:gd name="connsiteY1" fmla="*/ 2039087 h 2039087"/>
                  <a:gd name="connsiteX2" fmla="*/ 0 w 2281236"/>
                  <a:gd name="connsiteY2" fmla="*/ 1790669 h 2039087"/>
                  <a:gd name="connsiteX3" fmla="*/ 120844 w 2281236"/>
                  <a:gd name="connsiteY3" fmla="*/ 1796771 h 2039087"/>
                  <a:gd name="connsiteX4" fmla="*/ 2002072 w 2281236"/>
                  <a:gd name="connsiteY4" fmla="*/ 263526 h 2039087"/>
                  <a:gd name="connsiteX5" fmla="*/ 2020510 w 2281236"/>
                  <a:gd name="connsiteY5" fmla="*/ 142713 h 2039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236" h="2039087">
                    <a:moveTo>
                      <a:pt x="2281236" y="0"/>
                    </a:moveTo>
                    <a:cubicBezTo>
                      <a:pt x="2217350" y="1131712"/>
                      <a:pt x="1282790" y="2030880"/>
                      <a:pt x="136494" y="2039087"/>
                    </a:cubicBezTo>
                    <a:lnTo>
                      <a:pt x="0" y="1790669"/>
                    </a:lnTo>
                    <a:lnTo>
                      <a:pt x="120844" y="1796771"/>
                    </a:lnTo>
                    <a:cubicBezTo>
                      <a:pt x="1048798" y="1796771"/>
                      <a:pt x="1823017" y="1138547"/>
                      <a:pt x="2002072" y="263526"/>
                    </a:cubicBezTo>
                    <a:lnTo>
                      <a:pt x="2020510" y="142713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Freeform: Shape 18">
                <a:extLst>
                  <a:ext uri="{FF2B5EF4-FFF2-40B4-BE49-F238E27FC236}">
                    <a16:creationId xmlns:a16="http://schemas.microsoft.com/office/drawing/2014/main" id="{2E40CA17-7CE8-4B6A-B06A-DDA2AC44A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826" y="3408021"/>
                <a:ext cx="2040341" cy="2278538"/>
              </a:xfrm>
              <a:custGeom>
                <a:avLst/>
                <a:gdLst>
                  <a:gd name="connsiteX0" fmla="*/ 248077 w 2040341"/>
                  <a:gd name="connsiteY0" fmla="*/ 0 h 2278538"/>
                  <a:gd name="connsiteX1" fmla="*/ 241935 w 2040341"/>
                  <a:gd name="connsiteY1" fmla="*/ 121625 h 2278538"/>
                  <a:gd name="connsiteX2" fmla="*/ 1775180 w 2040341"/>
                  <a:gd name="connsiteY2" fmla="*/ 2002853 h 2278538"/>
                  <a:gd name="connsiteX3" fmla="*/ 1899172 w 2040341"/>
                  <a:gd name="connsiteY3" fmla="*/ 2021776 h 2278538"/>
                  <a:gd name="connsiteX4" fmla="*/ 2040341 w 2040341"/>
                  <a:gd name="connsiteY4" fmla="*/ 2278538 h 2278538"/>
                  <a:gd name="connsiteX5" fmla="*/ 0 w 2040341"/>
                  <a:gd name="connsiteY5" fmla="*/ 136078 h 2278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0341" h="2278538">
                    <a:moveTo>
                      <a:pt x="248077" y="0"/>
                    </a:moveTo>
                    <a:lnTo>
                      <a:pt x="241935" y="121625"/>
                    </a:lnTo>
                    <a:cubicBezTo>
                      <a:pt x="241935" y="1049579"/>
                      <a:pt x="900159" y="1823798"/>
                      <a:pt x="1775180" y="2002853"/>
                    </a:cubicBezTo>
                    <a:lnTo>
                      <a:pt x="1899172" y="2021776"/>
                    </a:lnTo>
                    <a:lnTo>
                      <a:pt x="2040341" y="2278538"/>
                    </a:lnTo>
                    <a:cubicBezTo>
                      <a:pt x="907934" y="2214720"/>
                      <a:pt x="8213" y="1281154"/>
                      <a:pt x="0" y="136078"/>
                    </a:cubicBez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9FFC3DC-0805-4F10-A873-F38EE9E0211C}"/>
              </a:ext>
            </a:extLst>
          </p:cNvPr>
          <p:cNvSpPr txBox="1"/>
          <p:nvPr/>
        </p:nvSpPr>
        <p:spPr>
          <a:xfrm rot="19245889">
            <a:off x="4200484" y="2476627"/>
            <a:ext cx="151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9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AD7353-B7BE-4772-9B51-107FF2110940}"/>
              </a:ext>
            </a:extLst>
          </p:cNvPr>
          <p:cNvSpPr txBox="1"/>
          <p:nvPr/>
        </p:nvSpPr>
        <p:spPr>
          <a:xfrm rot="2965352">
            <a:off x="6461108" y="2798424"/>
            <a:ext cx="97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90">
                <a:solidFill>
                  <a:schemeClr val="bg2">
                    <a:lumMod val="25000"/>
                  </a:schemeClr>
                </a:solidFill>
              </a:rPr>
              <a:t>PRICE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ED0D27-6FEB-4CAE-974A-DAA38D2F0652}"/>
              </a:ext>
            </a:extLst>
          </p:cNvPr>
          <p:cNvSpPr txBox="1"/>
          <p:nvPr/>
        </p:nvSpPr>
        <p:spPr>
          <a:xfrm rot="19563564">
            <a:off x="5712632" y="4780330"/>
            <a:ext cx="19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90">
                <a:solidFill>
                  <a:schemeClr val="bg2">
                    <a:lumMod val="25000"/>
                  </a:schemeClr>
                </a:solidFill>
              </a:rPr>
              <a:t>PROMOTION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41FF5A-185A-4985-A99F-EF456E595E05}"/>
              </a:ext>
            </a:extLst>
          </p:cNvPr>
          <p:cNvSpPr txBox="1"/>
          <p:nvPr/>
        </p:nvSpPr>
        <p:spPr>
          <a:xfrm rot="3286032">
            <a:off x="4154827" y="4399493"/>
            <a:ext cx="103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90">
                <a:solidFill>
                  <a:schemeClr val="bg2">
                    <a:lumMod val="25000"/>
                  </a:schemeClr>
                </a:solidFill>
              </a:rPr>
              <a:t>PLACE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721BD8-27EA-40E9-8693-2D17472AEAE1}"/>
              </a:ext>
            </a:extLst>
          </p:cNvPr>
          <p:cNvSpPr txBox="1"/>
          <p:nvPr/>
        </p:nvSpPr>
        <p:spPr>
          <a:xfrm>
            <a:off x="1736144" y="4221088"/>
            <a:ext cx="127952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>
                <a:latin typeface="Bahnschrift" panose="020B0502040204020203" pitchFamily="34" charset="0"/>
              </a:rPr>
              <a:t>Place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663C1F-AC98-4E09-BDE1-10D22753AF76}"/>
              </a:ext>
            </a:extLst>
          </p:cNvPr>
          <p:cNvSpPr txBox="1"/>
          <p:nvPr/>
        </p:nvSpPr>
        <p:spPr>
          <a:xfrm>
            <a:off x="1919536" y="1595318"/>
            <a:ext cx="114043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>
                <a:latin typeface="Bahnschrift" panose="020B0502040204020203" pitchFamily="34" charset="0"/>
              </a:rPr>
              <a:t>Product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915A82-CFBD-44F2-BEBF-EDA91004FE63}"/>
              </a:ext>
            </a:extLst>
          </p:cNvPr>
          <p:cNvSpPr txBox="1"/>
          <p:nvPr/>
        </p:nvSpPr>
        <p:spPr>
          <a:xfrm>
            <a:off x="8616280" y="1545848"/>
            <a:ext cx="8640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>
                <a:latin typeface="Bahnschrift" panose="020B0502040204020203" pitchFamily="34" charset="0"/>
              </a:rPr>
              <a:t>Price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C6C42D-5ED6-4857-8F3E-FDC4F8071C0E}"/>
              </a:ext>
            </a:extLst>
          </p:cNvPr>
          <p:cNvSpPr txBox="1"/>
          <p:nvPr/>
        </p:nvSpPr>
        <p:spPr>
          <a:xfrm>
            <a:off x="8688288" y="4172864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>
                <a:latin typeface="Bahnschrift" panose="020B0502040204020203" pitchFamily="34" charset="0"/>
              </a:rPr>
              <a:t>Promotion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469199" y="269776"/>
            <a:ext cx="5976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latin typeface="Impact"/>
              </a:rPr>
              <a:t>Future Improvements</a:t>
            </a: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9536" y="2244412"/>
            <a:ext cx="1256640" cy="11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03512" y="4701741"/>
            <a:ext cx="2602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423323">
              <a:buSzPts val="1400"/>
              <a:buFont typeface="Calibri"/>
              <a:buChar char="●"/>
            </a:pPr>
            <a:r>
              <a:rPr lang="en-GB" sz="2400" b="1">
                <a:latin typeface="Bahnschrift Light Condensed" panose="020B0502040204020203" pitchFamily="34" charset="0"/>
                <a:sym typeface="Calibri"/>
              </a:rPr>
              <a:t>Hospitals</a:t>
            </a:r>
          </a:p>
          <a:p>
            <a:pPr marL="609585" indent="-423323">
              <a:buSzPts val="1400"/>
              <a:buFont typeface="Calibri"/>
              <a:buChar char="●"/>
            </a:pPr>
            <a:r>
              <a:rPr lang="en-US" sz="2400" b="1">
                <a:latin typeface="Bahnschrift Light Condensed" panose="020B0502040204020203" pitchFamily="34" charset="0"/>
                <a:sym typeface="Calibri"/>
              </a:rPr>
              <a:t>Clinics</a:t>
            </a:r>
          </a:p>
          <a:p>
            <a:pPr marL="609585" indent="-423323">
              <a:buSzPts val="1400"/>
              <a:buFont typeface="Calibri"/>
              <a:buChar char="●"/>
            </a:pPr>
            <a:r>
              <a:rPr lang="en-GB" sz="2400" b="1">
                <a:latin typeface="Bahnschrift Light Condensed" panose="020B0502040204020203" pitchFamily="34" charset="0"/>
                <a:sym typeface="Calibri"/>
              </a:rPr>
              <a:t>NGOs</a:t>
            </a:r>
          </a:p>
          <a:p>
            <a:pPr marL="609585" indent="-423323">
              <a:buSzPts val="1400"/>
              <a:buFont typeface="Calibri"/>
              <a:buChar char="●"/>
            </a:pPr>
            <a:endParaRPr lang="en-GB" sz="2400" b="1">
              <a:latin typeface="Bahnschrift Light Condensed" panose="020B0502040204020203" pitchFamily="34" charset="0"/>
              <a:sym typeface="Calibri"/>
            </a:endParaRPr>
          </a:p>
        </p:txBody>
      </p:sp>
      <p:sp>
        <p:nvSpPr>
          <p:cNvPr id="72" name="Google Shape;256;p29"/>
          <p:cNvSpPr txBox="1"/>
          <p:nvPr/>
        </p:nvSpPr>
        <p:spPr>
          <a:xfrm>
            <a:off x="7968208" y="4560120"/>
            <a:ext cx="3456384" cy="1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609585" indent="-423323">
              <a:buSzPts val="1400"/>
              <a:buFont typeface="Calibri"/>
              <a:buChar char="●"/>
            </a:pPr>
            <a:r>
              <a:rPr lang="en-GB" sz="2400" b="1">
                <a:latin typeface="Bahnschrift Light Condensed" panose="020B0502040204020203" pitchFamily="34" charset="0"/>
                <a:sym typeface="Calibri"/>
              </a:rPr>
              <a:t>NGOs</a:t>
            </a:r>
            <a:endParaRPr sz="2400" b="1">
              <a:latin typeface="Bahnschrift Light Condensed" panose="020B0502040204020203" pitchFamily="34" charset="0"/>
              <a:sym typeface="Calibri"/>
            </a:endParaRPr>
          </a:p>
          <a:p>
            <a:pPr marL="609585" indent="-423323">
              <a:buSzPts val="1400"/>
              <a:buFont typeface="Calibri"/>
              <a:buChar char="●"/>
            </a:pPr>
            <a:r>
              <a:rPr lang="en-GB" sz="2400" b="1">
                <a:latin typeface="Bahnschrift Light Condensed" panose="020B0502040204020203" pitchFamily="34" charset="0"/>
                <a:sym typeface="Calibri"/>
              </a:rPr>
              <a:t>Opticians</a:t>
            </a:r>
            <a:endParaRPr sz="2400" b="1">
              <a:latin typeface="Bahnschrift Light Condensed" panose="020B0502040204020203" pitchFamily="34" charset="0"/>
              <a:sym typeface="Calibri"/>
            </a:endParaRPr>
          </a:p>
          <a:p>
            <a:pPr marL="609585" indent="-423323">
              <a:buSzPts val="1400"/>
              <a:buFont typeface="Calibri"/>
              <a:buChar char="●"/>
            </a:pPr>
            <a:r>
              <a:rPr lang="en-GB" sz="2400" b="1">
                <a:latin typeface="Bahnschrift Light Condensed" panose="020B0502040204020203" pitchFamily="34" charset="0"/>
                <a:sym typeface="Calibri"/>
              </a:rPr>
              <a:t>Crowd funding campaigns</a:t>
            </a:r>
            <a:endParaRPr sz="2400" b="1">
              <a:latin typeface="Bahnschrift Light Condensed" panose="020B0502040204020203" pitchFamily="34" charset="0"/>
              <a:sym typeface="Calibri"/>
            </a:endParaRPr>
          </a:p>
          <a:p>
            <a:pPr marL="609585" indent="-423323">
              <a:buSzPts val="1400"/>
              <a:buFont typeface="Calibri"/>
              <a:buChar char="●"/>
            </a:pPr>
            <a:r>
              <a:rPr lang="en-GB" sz="2400" b="1">
                <a:latin typeface="Bahnschrift Light Condensed" panose="020B0502040204020203" pitchFamily="34" charset="0"/>
                <a:sym typeface="Calibri"/>
              </a:rPr>
              <a:t>Medical Practitioners</a:t>
            </a:r>
            <a:endParaRPr sz="2400" b="1">
              <a:latin typeface="Bahnschrift Light Condensed" panose="020B0502040204020203" pitchFamily="34" charset="0"/>
              <a:sym typeface="Calibri"/>
            </a:endParaRPr>
          </a:p>
          <a:p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56;p29"/>
          <p:cNvSpPr txBox="1"/>
          <p:nvPr/>
        </p:nvSpPr>
        <p:spPr>
          <a:xfrm>
            <a:off x="7968208" y="1946824"/>
            <a:ext cx="3312368" cy="1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609585" indent="-423323">
              <a:buSzPts val="1400"/>
              <a:buFont typeface="Calibri"/>
              <a:buChar char="●"/>
            </a:pPr>
            <a:r>
              <a:rPr lang="en-US" sz="2400" b="1">
                <a:latin typeface="Bahnschrift Light Condensed" panose="020B0502040204020203" pitchFamily="34" charset="0"/>
                <a:sym typeface="Calibri"/>
              </a:rPr>
              <a:t>Rs 3,000/unit</a:t>
            </a:r>
          </a:p>
          <a:p>
            <a:pPr marL="609585" indent="-423323">
              <a:buSzPts val="1400"/>
              <a:buFont typeface="Calibri"/>
              <a:buChar char="●"/>
            </a:pPr>
            <a:r>
              <a:rPr lang="en-US" sz="2400" b="1">
                <a:latin typeface="Bahnschrift Light Condensed" panose="020B0502040204020203" pitchFamily="34" charset="0"/>
                <a:sym typeface="Calibri"/>
              </a:rPr>
              <a:t>Total market: 20.78 m</a:t>
            </a:r>
          </a:p>
          <a:p>
            <a:pPr marL="609585" indent="-423323">
              <a:buSzPts val="1400"/>
              <a:buFont typeface="Calibri"/>
              <a:buChar char="●"/>
            </a:pPr>
            <a:r>
              <a:rPr lang="en-US" sz="2400" b="1">
                <a:latin typeface="Bahnschrift Light Condensed" panose="020B0502040204020203" pitchFamily="34" charset="0"/>
                <a:sym typeface="Calibri"/>
              </a:rPr>
              <a:t>Target Market: 2%</a:t>
            </a:r>
          </a:p>
          <a:p>
            <a:pPr marL="609585" indent="-423323">
              <a:buSzPts val="1400"/>
              <a:buFont typeface="Calibri"/>
              <a:buChar char="●"/>
            </a:pPr>
            <a:r>
              <a:rPr lang="en-US" sz="2400" b="1">
                <a:latin typeface="Bahnschrift Light Condensed" panose="020B0502040204020203" pitchFamily="34" charset="0"/>
                <a:sym typeface="Calibri"/>
              </a:rPr>
              <a:t>1.2 m profit</a:t>
            </a:r>
            <a:endParaRPr sz="2400" b="1">
              <a:latin typeface="Bahnschrift Light Condensed" panose="020B0502040204020203" pitchFamily="34" charset="0"/>
              <a:sym typeface="Calibri"/>
            </a:endParaRPr>
          </a:p>
          <a:p>
            <a:pPr marL="609585" indent="-423323">
              <a:buSzPts val="1400"/>
              <a:buFont typeface="Calibri"/>
              <a:buChar char="●"/>
            </a:pPr>
            <a:endParaRPr sz="2400" b="1">
              <a:latin typeface="Bahnschrift Light Condensed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91414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E92F22-05D5-4D80-BF4F-AD91875C1669}"/>
              </a:ext>
            </a:extLst>
          </p:cNvPr>
          <p:cNvGrpSpPr/>
          <p:nvPr/>
        </p:nvGrpSpPr>
        <p:grpSpPr>
          <a:xfrm>
            <a:off x="462126" y="1183960"/>
            <a:ext cx="11537496" cy="5151200"/>
            <a:chOff x="1831797" y="557000"/>
            <a:chExt cx="12687798" cy="5659801"/>
          </a:xfrm>
        </p:grpSpPr>
        <p:sp>
          <p:nvSpPr>
            <p:cNvPr id="452" name="Google Shape;452;p45"/>
            <p:cNvSpPr/>
            <p:nvPr/>
          </p:nvSpPr>
          <p:spPr>
            <a:xfrm>
              <a:off x="7688260" y="728100"/>
              <a:ext cx="470000" cy="1272400"/>
            </a:xfrm>
            <a:prstGeom prst="rect">
              <a:avLst/>
            </a:prstGeom>
            <a:solidFill>
              <a:srgbClr val="CFC3AC">
                <a:alpha val="73210"/>
              </a:srgbClr>
            </a:solidFill>
            <a:ln>
              <a:noFill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3818957" y="728100"/>
              <a:ext cx="470000" cy="1272400"/>
            </a:xfrm>
            <a:prstGeom prst="rect">
              <a:avLst/>
            </a:prstGeom>
            <a:solidFill>
              <a:srgbClr val="CFC3AC">
                <a:alpha val="73210"/>
              </a:srgbClr>
            </a:solidFill>
            <a:ln>
              <a:noFill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5777195" y="4893700"/>
              <a:ext cx="470000" cy="1272400"/>
            </a:xfrm>
            <a:prstGeom prst="rect">
              <a:avLst/>
            </a:prstGeom>
            <a:solidFill>
              <a:srgbClr val="CFC3AC">
                <a:alpha val="73210"/>
              </a:srgbClr>
            </a:solidFill>
            <a:ln>
              <a:noFill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9578797" y="4893700"/>
              <a:ext cx="470000" cy="1272400"/>
            </a:xfrm>
            <a:prstGeom prst="rect">
              <a:avLst/>
            </a:prstGeom>
            <a:solidFill>
              <a:srgbClr val="CFC3AC">
                <a:alpha val="73210"/>
              </a:srgbClr>
            </a:solidFill>
            <a:ln>
              <a:noFill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1831797" y="4893700"/>
              <a:ext cx="470000" cy="1272400"/>
            </a:xfrm>
            <a:prstGeom prst="rect">
              <a:avLst/>
            </a:prstGeom>
            <a:solidFill>
              <a:srgbClr val="CFC3AC">
                <a:alpha val="73210"/>
              </a:srgbClr>
            </a:solidFill>
            <a:ln>
              <a:noFill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457" name="Google Shape;457;p45"/>
            <p:cNvCxnSpPr/>
            <p:nvPr/>
          </p:nvCxnSpPr>
          <p:spPr>
            <a:xfrm rot="10800000">
              <a:off x="4278697" y="728100"/>
              <a:ext cx="0" cy="279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45"/>
            <p:cNvCxnSpPr/>
            <p:nvPr/>
          </p:nvCxnSpPr>
          <p:spPr>
            <a:xfrm rot="10800000">
              <a:off x="8164897" y="728100"/>
              <a:ext cx="0" cy="279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45"/>
            <p:cNvSpPr txBox="1"/>
            <p:nvPr/>
          </p:nvSpPr>
          <p:spPr>
            <a:xfrm>
              <a:off x="4270297" y="957200"/>
              <a:ext cx="27495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-Object Detection</a:t>
              </a:r>
            </a:p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-Speech Recognition</a:t>
              </a:r>
              <a:endParaRPr sz="2000">
                <a:solidFill>
                  <a:schemeClr val="tx2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  <p:sp>
          <p:nvSpPr>
            <p:cNvPr id="461" name="Google Shape;461;p45"/>
            <p:cNvSpPr txBox="1"/>
            <p:nvPr/>
          </p:nvSpPr>
          <p:spPr>
            <a:xfrm>
              <a:off x="4244896" y="557000"/>
              <a:ext cx="2787235" cy="586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400" b="1">
                  <a:latin typeface="Livvic"/>
                  <a:ea typeface="Livvic"/>
                  <a:cs typeface="Livvic"/>
                  <a:sym typeface="Livvic"/>
                </a:rPr>
                <a:t>Oct - Nov</a:t>
              </a:r>
              <a:endParaRPr sz="2400" b="1">
                <a:latin typeface="Livvic"/>
                <a:ea typeface="Livvic"/>
                <a:cs typeface="Livvic"/>
                <a:sym typeface="Livvic"/>
              </a:endParaRPr>
            </a:p>
          </p:txBody>
        </p:sp>
        <p:grpSp>
          <p:nvGrpSpPr>
            <p:cNvPr id="462" name="Google Shape;462;p45"/>
            <p:cNvGrpSpPr/>
            <p:nvPr/>
          </p:nvGrpSpPr>
          <p:grpSpPr>
            <a:xfrm>
              <a:off x="2187397" y="3297701"/>
              <a:ext cx="8001816" cy="296400"/>
              <a:chOff x="1464850" y="436376"/>
              <a:chExt cx="6001362" cy="222300"/>
            </a:xfrm>
          </p:grpSpPr>
          <p:sp>
            <p:nvSpPr>
              <p:cNvPr id="463" name="Google Shape;463;p45"/>
              <p:cNvSpPr/>
              <p:nvPr/>
            </p:nvSpPr>
            <p:spPr>
              <a:xfrm>
                <a:off x="1464850" y="436376"/>
                <a:ext cx="222300" cy="2223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4" name="Google Shape;464;p45"/>
              <p:cNvSpPr/>
              <p:nvPr/>
            </p:nvSpPr>
            <p:spPr>
              <a:xfrm>
                <a:off x="4410215" y="436376"/>
                <a:ext cx="222300" cy="2223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5" name="Google Shape;465;p45"/>
              <p:cNvSpPr/>
              <p:nvPr/>
            </p:nvSpPr>
            <p:spPr>
              <a:xfrm>
                <a:off x="7243912" y="436376"/>
                <a:ext cx="222300" cy="2223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6" name="Google Shape;466;p45"/>
              <p:cNvSpPr/>
              <p:nvPr/>
            </p:nvSpPr>
            <p:spPr>
              <a:xfrm>
                <a:off x="2920366" y="436376"/>
                <a:ext cx="222300" cy="2223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7" name="Google Shape;467;p45"/>
              <p:cNvSpPr/>
              <p:nvPr/>
            </p:nvSpPr>
            <p:spPr>
              <a:xfrm>
                <a:off x="5831847" y="436376"/>
                <a:ext cx="222300" cy="2223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cxnSp>
            <p:nvCxnSpPr>
              <p:cNvPr id="468" name="Google Shape;468;p45"/>
              <p:cNvCxnSpPr/>
              <p:nvPr/>
            </p:nvCxnSpPr>
            <p:spPr>
              <a:xfrm>
                <a:off x="1798637" y="547513"/>
                <a:ext cx="988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45"/>
              <p:cNvCxnSpPr/>
              <p:nvPr/>
            </p:nvCxnSpPr>
            <p:spPr>
              <a:xfrm>
                <a:off x="3276248" y="547513"/>
                <a:ext cx="988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45"/>
              <p:cNvCxnSpPr/>
              <p:nvPr/>
            </p:nvCxnSpPr>
            <p:spPr>
              <a:xfrm>
                <a:off x="4753898" y="547513"/>
                <a:ext cx="988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45"/>
              <p:cNvCxnSpPr/>
              <p:nvPr/>
            </p:nvCxnSpPr>
            <p:spPr>
              <a:xfrm>
                <a:off x="6143961" y="547513"/>
                <a:ext cx="988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2" name="Google Shape;472;p45"/>
            <p:cNvSpPr txBox="1"/>
            <p:nvPr/>
          </p:nvSpPr>
          <p:spPr>
            <a:xfrm>
              <a:off x="8156497" y="957200"/>
              <a:ext cx="24688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000">
                  <a:solidFill>
                    <a:schemeClr val="tx2"/>
                  </a:solidFill>
                  <a:latin typeface="Catamaran Light"/>
                </a:rPr>
                <a:t>-Camera Module</a:t>
              </a:r>
            </a:p>
          </p:txBody>
        </p:sp>
        <p:sp>
          <p:nvSpPr>
            <p:cNvPr id="473" name="Google Shape;473;p45"/>
            <p:cNvSpPr txBox="1"/>
            <p:nvPr/>
          </p:nvSpPr>
          <p:spPr>
            <a:xfrm>
              <a:off x="8131096" y="557000"/>
              <a:ext cx="2032538" cy="586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400" b="1">
                  <a:latin typeface="Livvic"/>
                  <a:ea typeface="Livvic"/>
                  <a:cs typeface="Livvic"/>
                  <a:sym typeface="Livvic"/>
                </a:rPr>
                <a:t>February</a:t>
              </a:r>
              <a:endParaRPr sz="2400" b="1">
                <a:latin typeface="Livvic"/>
                <a:ea typeface="Livvic"/>
                <a:cs typeface="Livvic"/>
                <a:sym typeface="Livvic"/>
              </a:endParaRPr>
            </a:p>
          </p:txBody>
        </p:sp>
        <p:cxnSp>
          <p:nvCxnSpPr>
            <p:cNvPr id="474" name="Google Shape;474;p45"/>
            <p:cNvCxnSpPr/>
            <p:nvPr/>
          </p:nvCxnSpPr>
          <p:spPr>
            <a:xfrm rot="10800000">
              <a:off x="6247197" y="3459300"/>
              <a:ext cx="0" cy="2704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45"/>
            <p:cNvSpPr txBox="1"/>
            <p:nvPr/>
          </p:nvSpPr>
          <p:spPr>
            <a:xfrm>
              <a:off x="6289598" y="5362001"/>
              <a:ext cx="3101300" cy="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n-U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-OCR Module</a:t>
              </a:r>
            </a:p>
            <a:p>
              <a:r>
                <a:rPr lang="en-U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-Integration of Modules</a:t>
              </a:r>
              <a:endParaRPr sz="2000">
                <a:solidFill>
                  <a:schemeClr val="tx2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  <p:sp>
          <p:nvSpPr>
            <p:cNvPr id="476" name="Google Shape;476;p45"/>
            <p:cNvSpPr txBox="1"/>
            <p:nvPr/>
          </p:nvSpPr>
          <p:spPr>
            <a:xfrm>
              <a:off x="6264197" y="4849842"/>
              <a:ext cx="2012900" cy="5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400" b="1">
                  <a:latin typeface="Livvic"/>
                  <a:ea typeface="Livvic"/>
                  <a:cs typeface="Livvic"/>
                  <a:sym typeface="Livvic"/>
                </a:rPr>
                <a:t>Dec - Jan</a:t>
              </a:r>
              <a:endParaRPr sz="2400" b="1">
                <a:latin typeface="Livvic"/>
                <a:ea typeface="Livvic"/>
                <a:cs typeface="Livvic"/>
                <a:sym typeface="Livvic"/>
              </a:endParaRPr>
            </a:p>
          </p:txBody>
        </p:sp>
        <p:cxnSp>
          <p:nvCxnSpPr>
            <p:cNvPr id="477" name="Google Shape;477;p45"/>
            <p:cNvCxnSpPr/>
            <p:nvPr/>
          </p:nvCxnSpPr>
          <p:spPr>
            <a:xfrm rot="10800000">
              <a:off x="2322897" y="3459300"/>
              <a:ext cx="0" cy="2704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8" name="Google Shape;478;p45"/>
            <p:cNvSpPr txBox="1"/>
            <p:nvPr/>
          </p:nvSpPr>
          <p:spPr>
            <a:xfrm>
              <a:off x="2295375" y="5351403"/>
              <a:ext cx="3349201" cy="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Research</a:t>
              </a:r>
              <a:endParaRPr lang="es" sz="2000" err="1">
                <a:solidFill>
                  <a:schemeClr val="tx2"/>
                </a:solidFill>
                <a:latin typeface="Catamaran Light"/>
                <a:ea typeface="Catamaran Light"/>
                <a:cs typeface="Catamaran Light"/>
              </a:endParaRPr>
            </a:p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-Idea 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Refinement</a:t>
              </a:r>
              <a:endParaRPr lang="es" sz="2000">
                <a:solidFill>
                  <a:schemeClr val="tx2"/>
                </a:solidFill>
                <a:latin typeface="Catamaran Light"/>
                <a:ea typeface="Catamaran Light"/>
                <a:cs typeface="Catamaran Light"/>
              </a:endParaRPr>
            </a:p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</a:rPr>
                <a:t>-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</a:rPr>
                <a:t>Initial</a:t>
              </a:r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</a:rPr>
                <a:t> 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</a:rPr>
                <a:t>Approach</a:t>
              </a:r>
            </a:p>
          </p:txBody>
        </p:sp>
        <p:sp>
          <p:nvSpPr>
            <p:cNvPr id="479" name="Google Shape;479;p45"/>
            <p:cNvSpPr txBox="1"/>
            <p:nvPr/>
          </p:nvSpPr>
          <p:spPr>
            <a:xfrm>
              <a:off x="2386656" y="4849842"/>
              <a:ext cx="3067085" cy="5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400" b="1">
                  <a:latin typeface="Livvic"/>
                  <a:ea typeface="Livvic"/>
                  <a:cs typeface="Livvic"/>
                  <a:sym typeface="Livvic"/>
                </a:rPr>
                <a:t>June-August</a:t>
              </a:r>
              <a:endParaRPr sz="2400" b="1">
                <a:latin typeface="Livvic"/>
                <a:ea typeface="Livvic"/>
                <a:cs typeface="Livvic"/>
                <a:sym typeface="Livvic"/>
              </a:endParaRPr>
            </a:p>
          </p:txBody>
        </p:sp>
        <p:cxnSp>
          <p:nvCxnSpPr>
            <p:cNvPr id="480" name="Google Shape;480;p45"/>
            <p:cNvCxnSpPr/>
            <p:nvPr/>
          </p:nvCxnSpPr>
          <p:spPr>
            <a:xfrm rot="10800000">
              <a:off x="10044497" y="3459300"/>
              <a:ext cx="0" cy="2704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" name="Google Shape;481;p45"/>
            <p:cNvSpPr txBox="1"/>
            <p:nvPr/>
          </p:nvSpPr>
          <p:spPr>
            <a:xfrm>
              <a:off x="10074197" y="5309011"/>
              <a:ext cx="4445398" cy="8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 Change 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of</a:t>
              </a:r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 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Scope</a:t>
              </a:r>
              <a:endParaRPr lang="es" sz="2000" err="1">
                <a:solidFill>
                  <a:schemeClr val="tx2"/>
                </a:solidFill>
                <a:latin typeface="Catamaran Light"/>
                <a:ea typeface="Catamaran Light"/>
                <a:cs typeface="Catamaran Light"/>
              </a:endParaRPr>
            </a:p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- 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Switching</a:t>
              </a:r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 </a:t>
              </a:r>
              <a:r>
                <a:rPr lang="es" sz="2000" err="1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between</a:t>
              </a:r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 </a:t>
              </a:r>
              <a:endParaRPr lang="es" sz="2000" err="1">
                <a:solidFill>
                  <a:schemeClr val="tx2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  modules</a:t>
              </a:r>
              <a:endParaRPr lang="es" sz="2000">
                <a:solidFill>
                  <a:schemeClr val="tx2"/>
                </a:solidFill>
                <a:latin typeface="Catamaran Light"/>
                <a:ea typeface="Catamaran Light"/>
                <a:cs typeface="Catamaran Light"/>
              </a:endParaRPr>
            </a:p>
            <a:p>
              <a:r>
                <a:rPr lang="es" sz="2000">
                  <a:solidFill>
                    <a:schemeClr val="tx2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  </a:t>
              </a:r>
              <a:endParaRPr lang="es" sz="2000">
                <a:solidFill>
                  <a:schemeClr val="tx2"/>
                </a:solidFill>
                <a:latin typeface="Catamaran Light"/>
                <a:ea typeface="Catamaran Light"/>
                <a:cs typeface="Catamaran Light"/>
              </a:endParaRPr>
            </a:p>
          </p:txBody>
        </p:sp>
        <p:sp>
          <p:nvSpPr>
            <p:cNvPr id="482" name="Google Shape;482;p45"/>
            <p:cNvSpPr txBox="1"/>
            <p:nvPr/>
          </p:nvSpPr>
          <p:spPr>
            <a:xfrm>
              <a:off x="10070012" y="4860440"/>
              <a:ext cx="2724060" cy="5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r>
                <a:rPr lang="es" sz="2400" b="1">
                  <a:latin typeface="Livvic"/>
                  <a:ea typeface="Livvic"/>
                  <a:cs typeface="Livvic"/>
                  <a:sym typeface="Livvic"/>
                </a:rPr>
                <a:t>March - April</a:t>
              </a:r>
              <a:endParaRPr sz="2400" b="1"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25" y="-99332"/>
            <a:ext cx="3245752" cy="1143000"/>
          </a:xfrm>
          <a:prstGeom prst="rect">
            <a:avLst/>
          </a:prstGeom>
        </p:spPr>
        <p:txBody>
          <a:bodyPr spcFirstLastPara="1" vert="horz" wrap="square" lIns="121897" tIns="121897" rIns="121897" bIns="121897" rtlCol="0" anchor="t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pPr algn="l"/>
            <a:r>
              <a:rPr lang="en-US" sz="6000">
                <a:latin typeface="Impact" panose="020B0806030902050204" pitchFamily="34" charset="0"/>
              </a:rPr>
              <a:t>Timeline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7" name="Google Shape;452;p45">
            <a:extLst>
              <a:ext uri="{FF2B5EF4-FFF2-40B4-BE49-F238E27FC236}">
                <a16:creationId xmlns:a16="http://schemas.microsoft.com/office/drawing/2014/main" id="{6F2FD13E-8E4B-446B-88AD-28CC75618FFE}"/>
              </a:ext>
            </a:extLst>
          </p:cNvPr>
          <p:cNvSpPr/>
          <p:nvPr/>
        </p:nvSpPr>
        <p:spPr>
          <a:xfrm>
            <a:off x="9309124" y="1342130"/>
            <a:ext cx="427389" cy="1158060"/>
          </a:xfrm>
          <a:prstGeom prst="rect">
            <a:avLst/>
          </a:prstGeom>
          <a:solidFill>
            <a:srgbClr val="CFC3AC">
              <a:alpha val="7321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cxnSp>
        <p:nvCxnSpPr>
          <p:cNvPr id="8" name="Google Shape;458;p45">
            <a:extLst>
              <a:ext uri="{FF2B5EF4-FFF2-40B4-BE49-F238E27FC236}">
                <a16:creationId xmlns:a16="http://schemas.microsoft.com/office/drawing/2014/main" id="{4CE1B59A-3DAF-4716-A6E5-EEADA68632DF}"/>
              </a:ext>
            </a:extLst>
          </p:cNvPr>
          <p:cNvCxnSpPr/>
          <p:nvPr/>
        </p:nvCxnSpPr>
        <p:spPr>
          <a:xfrm rot="10800000">
            <a:off x="9742548" y="1342130"/>
            <a:ext cx="0" cy="254292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67;p45">
            <a:extLst>
              <a:ext uri="{FF2B5EF4-FFF2-40B4-BE49-F238E27FC236}">
                <a16:creationId xmlns:a16="http://schemas.microsoft.com/office/drawing/2014/main" id="{25F6D460-1EDC-4ABE-91CF-52F466B96BD2}"/>
              </a:ext>
            </a:extLst>
          </p:cNvPr>
          <p:cNvSpPr/>
          <p:nvPr/>
        </p:nvSpPr>
        <p:spPr>
          <a:xfrm>
            <a:off x="9601749" y="3680821"/>
            <a:ext cx="269528" cy="2697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" name="Google Shape;470;p45">
            <a:extLst>
              <a:ext uri="{FF2B5EF4-FFF2-40B4-BE49-F238E27FC236}">
                <a16:creationId xmlns:a16="http://schemas.microsoft.com/office/drawing/2014/main" id="{2403747C-AB91-4B07-A07C-6814CEE55A4F}"/>
              </a:ext>
            </a:extLst>
          </p:cNvPr>
          <p:cNvCxnSpPr/>
          <p:nvPr/>
        </p:nvCxnSpPr>
        <p:spPr>
          <a:xfrm>
            <a:off x="8294789" y="3815688"/>
            <a:ext cx="119814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1FD492-0CE7-4453-B7E7-F01AB0A97514}"/>
              </a:ext>
            </a:extLst>
          </p:cNvPr>
          <p:cNvSpPr txBox="1"/>
          <p:nvPr/>
        </p:nvSpPr>
        <p:spPr>
          <a:xfrm>
            <a:off x="9875134" y="133880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latin typeface="Livvic"/>
              </a:rPr>
              <a:t>May - June</a:t>
            </a:r>
            <a:endParaRPr lang="en-US" sz="2400">
              <a:latin typeface="Livv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89615-4AD7-4F07-91EC-D8ECA3DCA408}"/>
              </a:ext>
            </a:extLst>
          </p:cNvPr>
          <p:cNvSpPr txBox="1"/>
          <p:nvPr/>
        </p:nvSpPr>
        <p:spPr>
          <a:xfrm>
            <a:off x="9788324" y="171498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chemeClr val="tx2"/>
                </a:solidFill>
                <a:latin typeface="Catamaran Light"/>
              </a:rPr>
              <a:t>-</a:t>
            </a:r>
            <a:r>
              <a:rPr lang="es-ES" sz="2000" err="1">
                <a:solidFill>
                  <a:schemeClr val="tx2"/>
                </a:solidFill>
                <a:latin typeface="Catamaran Light"/>
              </a:rPr>
              <a:t>Accuracy</a:t>
            </a:r>
            <a:endParaRPr lang="es-ES" sz="2000">
              <a:solidFill>
                <a:schemeClr val="tx2"/>
              </a:solidFill>
              <a:latin typeface="Catamaran Light"/>
            </a:endParaRPr>
          </a:p>
          <a:p>
            <a:r>
              <a:rPr lang="es-ES" sz="2000">
                <a:solidFill>
                  <a:schemeClr val="tx2"/>
                </a:solidFill>
                <a:latin typeface="Catamaran Light"/>
              </a:rPr>
              <a:t> </a:t>
            </a:r>
            <a:r>
              <a:rPr lang="es-ES" sz="2000" err="1">
                <a:solidFill>
                  <a:schemeClr val="tx2"/>
                </a:solidFill>
                <a:latin typeface="Catamaran Light"/>
              </a:rPr>
              <a:t>Improvement</a:t>
            </a:r>
            <a:endParaRPr lang="es-ES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810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07" y="193204"/>
            <a:ext cx="5976664" cy="1143000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Work Division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384" y="404664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0" t="21439" r="28947" b="44985"/>
          <a:stretch/>
        </p:blipFill>
        <p:spPr>
          <a:xfrm>
            <a:off x="8801924" y="1299360"/>
            <a:ext cx="2149813" cy="2563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 t="12290" r="25537" b="39184"/>
          <a:stretch/>
        </p:blipFill>
        <p:spPr>
          <a:xfrm>
            <a:off x="1013447" y="1299813"/>
            <a:ext cx="2149696" cy="257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9" t="19561" r="28011" b="38020"/>
          <a:stretch/>
        </p:blipFill>
        <p:spPr>
          <a:xfrm>
            <a:off x="4835717" y="1295826"/>
            <a:ext cx="2178996" cy="2556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3072" y="4128266"/>
            <a:ext cx="2641323" cy="28931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Areesha Tariq</a:t>
            </a:r>
            <a:endParaRPr lang="en-US" sz="240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US" b="1" u="sng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OCR Module: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Tesseract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err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MaryTTS</a:t>
            </a:r>
            <a:endParaRPr lang="en-US">
              <a:solidFill>
                <a:schemeClr val="tx1">
                  <a:lumMod val="95000"/>
                </a:schemeClr>
              </a:solidFill>
              <a:latin typeface="Bahnschrift Light Condensed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Text Recognition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Text to Speech API</a:t>
            </a:r>
          </a:p>
          <a:p>
            <a:endParaRPr lang="en-US">
              <a:solidFill>
                <a:schemeClr val="tx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en-US">
              <a:solidFill>
                <a:schemeClr val="tx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en-US" sz="2800" b="1">
              <a:solidFill>
                <a:schemeClr val="tx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6451" y="4123837"/>
            <a:ext cx="2994581" cy="19082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Agha Saad </a:t>
            </a:r>
            <a:r>
              <a:rPr lang="en-US" sz="2400" b="1" err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Fraz</a:t>
            </a:r>
            <a:endParaRPr lang="en-US" sz="2400" b="1">
              <a:solidFill>
                <a:schemeClr val="tx1">
                  <a:lumMod val="95000"/>
                </a:schemeClr>
              </a:solidFill>
              <a:latin typeface="Bahnschrift Light Condensed"/>
            </a:endParaRPr>
          </a:p>
          <a:p>
            <a:pPr algn="ctr"/>
            <a:r>
              <a:rPr lang="en-US" b="1" u="sng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Object Detection Module: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YOLO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TensorFlow Lite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Text to Speech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Hardware Integration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8139" y="4127511"/>
            <a:ext cx="3796997" cy="23391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err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Hadiqa</a:t>
            </a:r>
            <a:r>
              <a:rPr lang="en-US" sz="2400" b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 </a:t>
            </a:r>
            <a:r>
              <a:rPr lang="en-US" sz="2400" b="1" err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Alamdar</a:t>
            </a:r>
            <a:r>
              <a:rPr lang="en-US" sz="2400" b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 Bukhari</a:t>
            </a:r>
            <a:endParaRPr lang="en-US" sz="2400">
              <a:solidFill>
                <a:schemeClr val="tx1">
                  <a:lumMod val="95000"/>
                </a:schemeClr>
              </a:solidFill>
              <a:cs typeface="Calibri"/>
            </a:endParaRPr>
          </a:p>
          <a:p>
            <a:pPr algn="ctr"/>
            <a:r>
              <a:rPr lang="en-US" b="1" u="sng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Speech Module: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Pocket Sphinx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Voice Commands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err="1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Hotwords</a:t>
            </a:r>
            <a:endParaRPr lang="en-US">
              <a:solidFill>
                <a:schemeClr val="tx1">
                  <a:lumMod val="95000"/>
                </a:schemeClr>
              </a:solidFill>
              <a:latin typeface="Bahnschrift Light Condensed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Bahnschrift Light Condensed"/>
              </a:rPr>
              <a:t>Modules’ Integration</a:t>
            </a:r>
          </a:p>
          <a:p>
            <a:endParaRPr lang="en-US" sz="2800" b="1">
              <a:solidFill>
                <a:schemeClr val="tx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8317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87488" y="460812"/>
            <a:ext cx="7488832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latin typeface="Impact"/>
              </a:rPr>
              <a:t>References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34"/>
          <p:cNvSpPr txBox="1">
            <a:spLocks noGrp="1"/>
          </p:cNvSpPr>
          <p:nvPr>
            <p:ph idx="1"/>
          </p:nvPr>
        </p:nvSpPr>
        <p:spPr>
          <a:xfrm>
            <a:off x="889987" y="1598871"/>
            <a:ext cx="11060643" cy="501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79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" sz="2000" dirty="0">
                <a:ea typeface="+mn-lt"/>
                <a:cs typeface="+mn-lt"/>
              </a:rPr>
              <a:t>[1] Aipoly.com, V7 </a:t>
            </a:r>
            <a:r>
              <a:rPr lang="en" sz="2000" dirty="0" err="1">
                <a:ea typeface="+mn-lt"/>
                <a:cs typeface="+mn-lt"/>
              </a:rPr>
              <a:t>AiPoly</a:t>
            </a:r>
            <a:r>
              <a:rPr lang="en" sz="2000" dirty="0">
                <a:ea typeface="+mn-lt"/>
                <a:cs typeface="+mn-lt"/>
              </a:rPr>
              <a:t>. [Online]. Available: https://www.aipoly.com/. [Accessed: 10- Jun- 2020]. </a:t>
            </a:r>
            <a:endParaRPr lang="en-US" sz="1800">
              <a:ea typeface="+mn-lt"/>
              <a:cs typeface="+mn-lt"/>
            </a:endParaRPr>
          </a:p>
          <a:p>
            <a:pPr marL="279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000" dirty="0">
                <a:ea typeface="+mn-lt"/>
                <a:cs typeface="+mn-lt"/>
              </a:rPr>
              <a:t>[2] </a:t>
            </a:r>
            <a:r>
              <a:rPr lang="en-US" sz="2000" dirty="0" err="1">
                <a:ea typeface="+mn-lt"/>
                <a:cs typeface="+mn-lt"/>
              </a:rPr>
              <a:t>BeSpecular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BeSpecular</a:t>
            </a:r>
            <a:r>
              <a:rPr lang="en-US" sz="2000" dirty="0">
                <a:ea typeface="+mn-lt"/>
                <a:cs typeface="+mn-lt"/>
              </a:rPr>
              <a:t>. [Online]. Available: https://www.bespecular.com/. [Accessed: 10- Jun- 2020]. </a:t>
            </a:r>
          </a:p>
          <a:p>
            <a:pPr marL="279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000" dirty="0">
                <a:ea typeface="+mn-lt"/>
                <a:cs typeface="+mn-lt"/>
              </a:rPr>
              <a:t>[3] </a:t>
            </a:r>
            <a:r>
              <a:rPr lang="en-US" sz="2000" dirty="0" err="1">
                <a:ea typeface="+mn-lt"/>
                <a:cs typeface="+mn-lt"/>
              </a:rPr>
              <a:t>Identifi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Identifi</a:t>
            </a:r>
            <a:r>
              <a:rPr lang="en-US" sz="2000" dirty="0">
                <a:ea typeface="+mn-lt"/>
                <a:cs typeface="+mn-lt"/>
              </a:rPr>
              <a:t> - Connect What Matters. [Online]. Available: https://identifi.net/. [Accessed: 10- Jun- 2020].  </a:t>
            </a:r>
          </a:p>
          <a:p>
            <a:pPr marL="279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000" dirty="0">
                <a:ea typeface="+mn-lt"/>
                <a:cs typeface="+mn-lt"/>
              </a:rPr>
              <a:t>[4] Microsoft.com, Seeing AI App from Microsoft [Online]. Available: https://www.microsoft.com/en-us/ai/seeing-ai. [Accessed: 10- Jun- 2020]. </a:t>
            </a:r>
          </a:p>
          <a:p>
            <a:pPr marL="279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000" dirty="0">
                <a:ea typeface="+mn-lt"/>
                <a:cs typeface="+mn-lt"/>
              </a:rPr>
              <a:t>[5] Who.int [Online]. Available: https://www.who.int/blindness/GLOBALDATAFINALforweb.pdf?ua. [Accessed: 07- Jun- 2020].</a:t>
            </a:r>
          </a:p>
        </p:txBody>
      </p:sp>
    </p:spTree>
    <p:extLst>
      <p:ext uri="{BB962C8B-B14F-4D97-AF65-F5344CB8AC3E}">
        <p14:creationId xmlns:p14="http://schemas.microsoft.com/office/powerpoint/2010/main" val="252568562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A804-F387-46C7-B882-F51FFCDC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58" y="2481719"/>
            <a:ext cx="6442554" cy="1905000"/>
          </a:xfrm>
        </p:spPr>
        <p:txBody>
          <a:bodyPr>
            <a:noAutofit/>
          </a:bodyPr>
          <a:lstStyle/>
          <a:p>
            <a:pPr algn="l"/>
            <a:r>
              <a:rPr lang="en-US" sz="8000">
                <a:latin typeface="Impact"/>
                <a:cs typeface="Calibri"/>
              </a:rPr>
              <a:t>ONTO THE DEMO</a:t>
            </a:r>
            <a:endParaRPr lang="en-US" sz="8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19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93204"/>
            <a:ext cx="5976664" cy="1143000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Demo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681" y="404664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hlinkClick r:id="" action="ppaction://media"/>
            <a:extLst>
              <a:ext uri="{FF2B5EF4-FFF2-40B4-BE49-F238E27FC236}">
                <a16:creationId xmlns:a16="http://schemas.microsoft.com/office/drawing/2014/main" id="{063AE56D-3E8D-493A-869F-6A96C62C73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736" y="-10592"/>
            <a:ext cx="12150244" cy="69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589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A804-F387-46C7-B882-F51FFCDC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58" y="2481719"/>
            <a:ext cx="6442554" cy="1905000"/>
          </a:xfrm>
        </p:spPr>
        <p:txBody>
          <a:bodyPr>
            <a:noAutofit/>
          </a:bodyPr>
          <a:lstStyle/>
          <a:p>
            <a:r>
              <a:rPr lang="en-US" sz="8000">
                <a:latin typeface="Impact"/>
                <a:cs typeface="Calibr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907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76672"/>
            <a:ext cx="6408712" cy="807948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/>
              </a:rPr>
              <a:t>Mandatory Slide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76" y="520335"/>
            <a:ext cx="720080" cy="699655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83432" y="1812130"/>
            <a:ext cx="9622505" cy="49834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FYP Report reviewed by Advisor - </a:t>
            </a:r>
            <a:r>
              <a:rPr lang="en-US" sz="3200" b="1">
                <a:latin typeface="Bahnschrift Light Condensed"/>
              </a:rPr>
              <a:t>Yes</a:t>
            </a:r>
            <a:endParaRPr lang="en-US" sz="3200" b="1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FYP Report uploaded on PMS</a:t>
            </a:r>
            <a:r>
              <a:rPr lang="en-US" sz="3200" b="1">
                <a:latin typeface="Bahnschrift Light Condensed"/>
              </a:rPr>
              <a:t> - Yes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FYP Demo reviewed by Advisor</a:t>
            </a:r>
            <a:r>
              <a:rPr lang="en-US" sz="3200" b="1">
                <a:latin typeface="Bahnschrift Light Condensed"/>
              </a:rPr>
              <a:t> - Yes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FYP Demo uploaded on PMS</a:t>
            </a:r>
            <a:r>
              <a:rPr lang="en-US" sz="3200" b="1">
                <a:latin typeface="Bahnschrift Light Condensed"/>
              </a:rPr>
              <a:t> - Yes</a:t>
            </a:r>
          </a:p>
          <a:p>
            <a:pPr marL="800100" lvl="1" indent="-342900">
              <a:lnSpc>
                <a:spcPct val="150000"/>
              </a:lnSpc>
              <a:buSzPts val="1500"/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Course feedback of all courses submitted on CMS </a:t>
            </a:r>
            <a:r>
              <a:rPr lang="en-US" sz="3200" b="1">
                <a:latin typeface="Bahnschrift Light Condensed"/>
              </a:rPr>
              <a:t>- Yes</a:t>
            </a:r>
          </a:p>
          <a:p>
            <a:pPr>
              <a:spcBef>
                <a:spcPts val="700"/>
              </a:spcBef>
              <a:buSzPts val="1500"/>
            </a:pP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3804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260648"/>
            <a:ext cx="5328592" cy="1143000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Market Size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76" y="404664"/>
            <a:ext cx="720080" cy="682686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63273" y="4898502"/>
            <a:ext cx="3299403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600" b="1" dirty="0">
                <a:solidFill>
                  <a:srgbClr val="54C8BD"/>
                </a:solidFill>
                <a:latin typeface="Bebas Neue"/>
                <a:ea typeface="+mn-lt"/>
                <a:cs typeface="+mn-lt"/>
              </a:rPr>
              <a:t>285</a:t>
            </a:r>
            <a:r>
              <a:rPr lang="en-US" sz="3600" b="1" dirty="0">
                <a:solidFill>
                  <a:srgbClr val="54C8BD"/>
                </a:solidFill>
                <a:latin typeface="Bebas Neue"/>
                <a:cs typeface="Calibri"/>
              </a:rPr>
              <a:t> M</a:t>
            </a:r>
            <a:endParaRPr lang="en-GB" sz="3600" dirty="0">
              <a:solidFill>
                <a:srgbClr val="54C8BD"/>
              </a:solidFill>
              <a:latin typeface="Bebas Neue" panose="020B0606020202050201" pitchFamily="34" charset="0"/>
            </a:endParaRPr>
          </a:p>
          <a:p>
            <a:pPr algn="ctr"/>
            <a:r>
              <a:rPr lang="en-US" sz="3600" b="1" dirty="0">
                <a:solidFill>
                  <a:srgbClr val="54C8BD"/>
                </a:solidFill>
                <a:latin typeface="Bebas Neue"/>
              </a:rPr>
              <a:t>WORLDWIDE</a:t>
            </a:r>
            <a:endParaRPr lang="en-GB" sz="3600" dirty="0">
              <a:solidFill>
                <a:srgbClr val="54C8BD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872D9E1-476E-4EAF-93BB-FC22D067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56" y="1206567"/>
            <a:ext cx="3835020" cy="38577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69246" y="4898501"/>
            <a:ext cx="2109024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600" b="1" dirty="0">
                <a:solidFill>
                  <a:srgbClr val="54C8BD"/>
                </a:solidFill>
                <a:latin typeface="Bebas Neue"/>
              </a:rPr>
              <a:t>2 M </a:t>
            </a:r>
            <a:endParaRPr lang="en-GB" sz="3600" dirty="0">
              <a:solidFill>
                <a:srgbClr val="54C8BD"/>
              </a:solidFill>
              <a:latin typeface="Bebas Neue"/>
            </a:endParaRPr>
          </a:p>
          <a:p>
            <a:pPr algn="ctr"/>
            <a:r>
              <a:rPr lang="en-US" sz="3600" b="1" dirty="0">
                <a:solidFill>
                  <a:srgbClr val="54C8BD"/>
                </a:solidFill>
                <a:latin typeface="Bebas Neue"/>
              </a:rPr>
              <a:t>Pakistanis</a:t>
            </a:r>
            <a:endParaRPr lang="en-GB" sz="3600" dirty="0">
              <a:solidFill>
                <a:srgbClr val="54C8BD"/>
              </a:solidFill>
              <a:latin typeface="Bebas Neue"/>
            </a:endParaRPr>
          </a:p>
        </p:txBody>
      </p:sp>
      <p:pic>
        <p:nvPicPr>
          <p:cNvPr id="6" name="Picture 9" descr="A picture containing drawing, room&#10;&#10;Description generated with very high confidence">
            <a:extLst>
              <a:ext uri="{FF2B5EF4-FFF2-40B4-BE49-F238E27FC236}">
                <a16:creationId xmlns:a16="http://schemas.microsoft.com/office/drawing/2014/main" id="{9A1E2F65-5D6A-4DEC-B2C2-3E0645D7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50" y="1945375"/>
            <a:ext cx="3835020" cy="28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674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920" y="269776"/>
            <a:ext cx="6264696" cy="1143000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Problem Statement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9816" y="47667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789486" y="1873551"/>
            <a:ext cx="6758966" cy="3813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Lack of assistive technologies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Economic barriers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The available technology is too expensive</a:t>
            </a:r>
          </a:p>
          <a:p>
            <a:pPr>
              <a:lnSpc>
                <a:spcPct val="150000"/>
              </a:lnSpc>
              <a:spcBef>
                <a:spcPts val="700"/>
              </a:spcBef>
              <a:buSzPts val="1500"/>
            </a:pPr>
            <a:endParaRPr lang="en-GB" sz="3200">
              <a:latin typeface="Bebas Neue" panose="020B0606020202050201" pitchFamily="34" charset="0"/>
            </a:endParaRPr>
          </a:p>
        </p:txBody>
      </p:sp>
      <p:pic>
        <p:nvPicPr>
          <p:cNvPr id="1028" name="Picture 4" descr="Image result for blind clipart white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"/>
          <a:stretch/>
        </p:blipFill>
        <p:spPr bwMode="auto">
          <a:xfrm>
            <a:off x="353617" y="338251"/>
            <a:ext cx="4374231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228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76672"/>
            <a:ext cx="6408712" cy="807948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/>
              </a:rPr>
              <a:t>Proposed Solution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76" y="520335"/>
            <a:ext cx="720080" cy="699655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83432" y="1812130"/>
            <a:ext cx="7056784" cy="3506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Make a mobile application 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Ease </a:t>
            </a:r>
            <a:r>
              <a:rPr lang="en-GB" sz="3200">
                <a:latin typeface="Bahnschrift Light Condensed"/>
              </a:rPr>
              <a:t>of travelling</a:t>
            </a:r>
            <a:endParaRPr lang="en-US" sz="3200">
              <a:latin typeface="Bahnschrift Light Condensed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Bahnschrift Light Condensed"/>
              </a:rPr>
              <a:t>Text </a:t>
            </a:r>
            <a:r>
              <a:rPr lang="en-GB" sz="3200">
                <a:latin typeface="Bahnschrift Light Condensed"/>
              </a:rPr>
              <a:t>reading</a:t>
            </a:r>
            <a:endParaRPr lang="en-US" sz="3200">
              <a:latin typeface="Bahnschrift Light Condensed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SzPts val="1500"/>
              <a:buFont typeface="Arial" pitchFamily="34" charset="0"/>
              <a:buChar char="•"/>
            </a:pPr>
            <a:r>
              <a:rPr lang="en-GB" sz="3200">
                <a:latin typeface="Bahnschrift Light Condensed"/>
              </a:rPr>
              <a:t>Maintain a low building cost</a:t>
            </a:r>
          </a:p>
          <a:p>
            <a:pPr>
              <a:spcBef>
                <a:spcPts val="700"/>
              </a:spcBef>
              <a:buSzPts val="1500"/>
            </a:pPr>
            <a:endParaRPr lang="en-GB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1" b="91843" l="3909" r="94788">
                        <a14:foregroundMark x1="32899" y1="45619" x2="32899" y2="45619"/>
                        <a14:foregroundMark x1="24756" y1="43202" x2="29642" y2="42598"/>
                        <a14:foregroundMark x1="62215" y1="46224" x2="62866" y2="46224"/>
                        <a14:foregroundMark x1="16287" y1="38671" x2="16287" y2="39275"/>
                        <a14:foregroundMark x1="48860" y1="39275" x2="47883" y2="40181"/>
                        <a14:foregroundMark x1="49837" y1="59517" x2="64821" y2="39275"/>
                        <a14:foregroundMark x1="35505" y1="58610" x2="33876" y2="38671"/>
                        <a14:foregroundMark x1="17264" y1="45619" x2="17264" y2="45619"/>
                        <a14:foregroundMark x1="83713" y1="41692" x2="83713" y2="41692"/>
                        <a14:foregroundMark x1="74593" y1="54079" x2="74593" y2="54079"/>
                        <a14:foregroundMark x1="54723" y1="40181" x2="54723" y2="40181"/>
                        <a14:foregroundMark x1="23127" y1="52568" x2="23127" y2="525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5" t="3805" r="4490" b="13308"/>
          <a:stretch/>
        </p:blipFill>
        <p:spPr>
          <a:xfrm>
            <a:off x="7674775" y="1528470"/>
            <a:ext cx="2792943" cy="28005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86585" y="4324905"/>
            <a:ext cx="2799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Assistive Technology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73194889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87488" y="460812"/>
            <a:ext cx="7488832" cy="807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latin typeface="Impact"/>
              </a:rPr>
              <a:t>Literature Review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9376" y="481236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9376" y="460812"/>
            <a:ext cx="720080" cy="720080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34"/>
          <p:cNvSpPr txBox="1">
            <a:spLocks noGrp="1"/>
          </p:cNvSpPr>
          <p:nvPr>
            <p:ph idx="1"/>
          </p:nvPr>
        </p:nvSpPr>
        <p:spPr>
          <a:xfrm>
            <a:off x="889987" y="1670952"/>
            <a:ext cx="9577833" cy="401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-US" sz="3200" dirty="0" err="1">
                <a:ea typeface="+mn-lt"/>
                <a:cs typeface="+mn-lt"/>
              </a:rPr>
              <a:t>BeSpecular</a:t>
            </a:r>
            <a:r>
              <a:rPr lang="en-US" sz="3200" dirty="0">
                <a:ea typeface="+mn-lt"/>
                <a:cs typeface="+mn-lt"/>
              </a:rPr>
              <a:t> with sighted volunteers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-US" sz="3200" dirty="0" err="1">
                <a:ea typeface="+mn-lt"/>
                <a:cs typeface="+mn-lt"/>
              </a:rPr>
              <a:t>Aipoly</a:t>
            </a:r>
            <a:r>
              <a:rPr lang="en-US" sz="3200" dirty="0">
                <a:ea typeface="+mn-lt"/>
                <a:cs typeface="+mn-lt"/>
              </a:rPr>
              <a:t> vision is an object and </a:t>
            </a:r>
            <a:r>
              <a:rPr lang="en-US" sz="3200" dirty="0" err="1">
                <a:ea typeface="+mn-lt"/>
                <a:cs typeface="+mn-lt"/>
              </a:rPr>
              <a:t>colour</a:t>
            </a:r>
            <a:r>
              <a:rPr lang="en-US" sz="3200" dirty="0">
                <a:ea typeface="+mn-lt"/>
                <a:cs typeface="+mn-lt"/>
              </a:rPr>
              <a:t> recognizer 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-US" sz="3200" dirty="0" err="1">
                <a:ea typeface="+mn-lt"/>
                <a:cs typeface="+mn-lt"/>
              </a:rPr>
              <a:t>MD_evReader</a:t>
            </a:r>
            <a:r>
              <a:rPr lang="en-US" sz="3200" dirty="0">
                <a:ea typeface="+mn-lt"/>
                <a:cs typeface="+mn-lt"/>
              </a:rPr>
              <a:t> App with text reading functionality.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-US" sz="3200" dirty="0" err="1">
                <a:ea typeface="+mn-lt"/>
                <a:cs typeface="+mn-lt"/>
              </a:rPr>
              <a:t>iDentifi</a:t>
            </a:r>
            <a:r>
              <a:rPr lang="en-US" sz="3200" dirty="0">
                <a:ea typeface="+mn-lt"/>
                <a:cs typeface="+mn-lt"/>
              </a:rPr>
              <a:t> with object detection and text reading</a:t>
            </a:r>
          </a:p>
          <a:p>
            <a:pPr marL="558800" lvl="1" indent="-279400">
              <a:lnSpc>
                <a:spcPct val="150000"/>
              </a:lnSpc>
              <a:spcBef>
                <a:spcPts val="0"/>
              </a:spcBef>
              <a:buSzPts val="2400"/>
              <a:buFont typeface="Arial,Sans-Serif"/>
              <a:buChar char="•"/>
            </a:pPr>
            <a:r>
              <a:rPr lang="en-US" sz="3200" dirty="0">
                <a:ea typeface="+mn-lt"/>
                <a:cs typeface="+mn-lt"/>
              </a:rPr>
              <a:t>Seeing AI also with object detection and text reading</a:t>
            </a:r>
          </a:p>
        </p:txBody>
      </p:sp>
    </p:spTree>
    <p:extLst>
      <p:ext uri="{BB962C8B-B14F-4D97-AF65-F5344CB8AC3E}">
        <p14:creationId xmlns:p14="http://schemas.microsoft.com/office/powerpoint/2010/main" val="21842982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76672"/>
            <a:ext cx="6408712" cy="807948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Initial Approach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76" y="520335"/>
            <a:ext cx="720080" cy="699655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oogle Shape;195;p33"/>
          <p:cNvSpPr/>
          <p:nvPr/>
        </p:nvSpPr>
        <p:spPr>
          <a:xfrm>
            <a:off x="3431704" y="1918803"/>
            <a:ext cx="1911000" cy="141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Raspberry Pi</a:t>
            </a:r>
            <a:endParaRPr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2" name="Google Shape;196;p33"/>
          <p:cNvSpPr/>
          <p:nvPr/>
        </p:nvSpPr>
        <p:spPr>
          <a:xfrm>
            <a:off x="1199456" y="2359599"/>
            <a:ext cx="1181326" cy="52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Webcam</a:t>
            </a:r>
            <a:endParaRPr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4" name="Google Shape;197;p33"/>
          <p:cNvSpPr/>
          <p:nvPr/>
        </p:nvSpPr>
        <p:spPr>
          <a:xfrm>
            <a:off x="9120336" y="2342553"/>
            <a:ext cx="1641004" cy="525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headphones</a:t>
            </a:r>
            <a:endParaRPr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" name="Google Shape;198;p33"/>
          <p:cNvSpPr/>
          <p:nvPr/>
        </p:nvSpPr>
        <p:spPr>
          <a:xfrm>
            <a:off x="6312024" y="1918803"/>
            <a:ext cx="1685700" cy="141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APR33A3</a:t>
            </a:r>
            <a:endParaRPr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 Playback and Record kit</a:t>
            </a:r>
            <a:endParaRPr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99;p33"/>
          <p:cNvSpPr/>
          <p:nvPr/>
        </p:nvSpPr>
        <p:spPr>
          <a:xfrm>
            <a:off x="2567608" y="2440653"/>
            <a:ext cx="667500" cy="32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200;p33"/>
          <p:cNvSpPr/>
          <p:nvPr/>
        </p:nvSpPr>
        <p:spPr>
          <a:xfrm>
            <a:off x="5519936" y="2440653"/>
            <a:ext cx="603600" cy="36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201;p33"/>
          <p:cNvSpPr/>
          <p:nvPr/>
        </p:nvSpPr>
        <p:spPr>
          <a:xfrm>
            <a:off x="8256240" y="2438499"/>
            <a:ext cx="667500" cy="36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3472" y="3573016"/>
            <a:ext cx="5580374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" sz="3200">
                <a:latin typeface="Bahnschrift Light Condensed" panose="020B0502040204020203" pitchFamily="34" charset="0"/>
              </a:rPr>
              <a:t>Raspberry Pi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" sz="3200">
                <a:latin typeface="Bahnschrift Light Condensed" panose="020B0502040204020203" pitchFamily="34" charset="0"/>
              </a:rPr>
              <a:t>YOLO and OpenCV for Object detection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3200">
                <a:latin typeface="Bahnschrift Light Condensed" panose="020B0502040204020203" pitchFamily="34" charset="0"/>
                <a:sym typeface="Century Gothic"/>
              </a:rPr>
              <a:t>Tesseract and </a:t>
            </a:r>
            <a:r>
              <a:rPr lang="en-GB" sz="3200" err="1">
                <a:latin typeface="Bahnschrift Light Condensed" panose="020B0502040204020203" pitchFamily="34" charset="0"/>
                <a:sym typeface="Century Gothic"/>
              </a:rPr>
              <a:t>OpenCV</a:t>
            </a:r>
            <a:r>
              <a:rPr lang="en-GB" sz="3200">
                <a:latin typeface="Bahnschrift Light Condensed" panose="020B0502040204020203" pitchFamily="34" charset="0"/>
                <a:sym typeface="Century Gothic"/>
              </a:rPr>
              <a:t> for OCR</a:t>
            </a:r>
            <a:endParaRPr lang="en-GB" sz="3200">
              <a:latin typeface="Bahnschrift Light Condensed" panose="020B0502040204020203" pitchFamily="34" charset="0"/>
            </a:endParaRPr>
          </a:p>
          <a:p>
            <a:endParaRPr lang="en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20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76672"/>
            <a:ext cx="6408712" cy="807948"/>
          </a:xfrm>
        </p:spPr>
        <p:txBody>
          <a:bodyPr>
            <a:noAutofit/>
          </a:bodyPr>
          <a:lstStyle/>
          <a:p>
            <a:pPr algn="l"/>
            <a:r>
              <a:rPr lang="en-US" sz="6000">
                <a:latin typeface="Impact" panose="020B0806030902050204" pitchFamily="34" charset="0"/>
              </a:rPr>
              <a:t>Current Approach</a:t>
            </a:r>
            <a:endParaRPr lang="en-GB" sz="6000"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76" y="520335"/>
            <a:ext cx="720080" cy="699655"/>
          </a:xfrm>
          <a:prstGeom prst="rect">
            <a:avLst/>
          </a:prstGeom>
          <a:solidFill>
            <a:srgbClr val="54C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05" y="1557877"/>
            <a:ext cx="6490286" cy="4700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CA0E7E6-6A3B-4D55-8FF2-EBE3B78B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89" y="2313195"/>
            <a:ext cx="9692184" cy="29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9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433</Words>
  <Application>Microsoft Office PowerPoint</Application>
  <PresentationFormat>Widescreen</PresentationFormat>
  <Paragraphs>166</Paragraphs>
  <Slides>26</Slides>
  <Notes>6</Notes>
  <HiddenSlides>1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Arial,Sans-Serif</vt:lpstr>
      <vt:lpstr>Bahnschrift</vt:lpstr>
      <vt:lpstr>Bahnschrift Light Condensed</vt:lpstr>
      <vt:lpstr>Bebas Neue</vt:lpstr>
      <vt:lpstr>Calibri</vt:lpstr>
      <vt:lpstr>Catamaran Light</vt:lpstr>
      <vt:lpstr>Century Gothic</vt:lpstr>
      <vt:lpstr>Impact</vt:lpstr>
      <vt:lpstr>Livvic</vt:lpstr>
      <vt:lpstr>Office Theme</vt:lpstr>
      <vt:lpstr>PowerPoint Presentation</vt:lpstr>
      <vt:lpstr>Group Members</vt:lpstr>
      <vt:lpstr>Mandatory Slide</vt:lpstr>
      <vt:lpstr>Market Size</vt:lpstr>
      <vt:lpstr>Problem Statement</vt:lpstr>
      <vt:lpstr>Proposed Solution</vt:lpstr>
      <vt:lpstr>PowerPoint Presentation</vt:lpstr>
      <vt:lpstr>Initial Approach</vt:lpstr>
      <vt:lpstr>Current Approach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Division</vt:lpstr>
      <vt:lpstr>PowerPoint Presentation</vt:lpstr>
      <vt:lpstr>ONTO THE DEMO</vt:lpstr>
      <vt:lpstr>Demo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Areesha Tariq</dc:creator>
  <cp:lastModifiedBy>Hadiqa Bukhari</cp:lastModifiedBy>
  <cp:revision>187</cp:revision>
  <dcterms:created xsi:type="dcterms:W3CDTF">2020-01-12T10:27:50Z</dcterms:created>
  <dcterms:modified xsi:type="dcterms:W3CDTF">2020-06-17T20:31:11Z</dcterms:modified>
</cp:coreProperties>
</file>