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3" r:id="rId7"/>
    <p:sldId id="266" r:id="rId8"/>
    <p:sldId id="267" r:id="rId9"/>
    <p:sldId id="265" r:id="rId10"/>
    <p:sldId id="262" r:id="rId11"/>
    <p:sldId id="269" r:id="rId12"/>
    <p:sldId id="272" r:id="rId13"/>
    <p:sldId id="268" r:id="rId14"/>
    <p:sldId id="270" r:id="rId15"/>
    <p:sldId id="264"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97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344256-082D-4327-B952-B396CFF6CEE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E28FA97-E822-4634-8182-F6B4F86CBEEB}">
      <dgm:prSet custT="1"/>
      <dgm:spPr/>
      <dgm:t>
        <a:bodyPr/>
        <a:lstStyle/>
        <a:p>
          <a:pPr>
            <a:lnSpc>
              <a:spcPct val="100000"/>
            </a:lnSpc>
            <a:defRPr cap="all"/>
          </a:pPr>
          <a:r>
            <a:rPr lang="en-US" sz="1800" cap="none" dirty="0"/>
            <a:t>What are some trends in smart device usage? </a:t>
          </a:r>
        </a:p>
      </dgm:t>
    </dgm:pt>
    <dgm:pt modelId="{7B1A9929-D371-4070-A63B-4F187465836A}" type="parTrans" cxnId="{05084C63-565B-41C9-A3EC-2FDC1A26F6AE}">
      <dgm:prSet/>
      <dgm:spPr/>
      <dgm:t>
        <a:bodyPr/>
        <a:lstStyle/>
        <a:p>
          <a:endParaRPr lang="en-US"/>
        </a:p>
      </dgm:t>
    </dgm:pt>
    <dgm:pt modelId="{2C6FC95C-41D1-4E41-B054-01543121C62E}" type="sibTrans" cxnId="{05084C63-565B-41C9-A3EC-2FDC1A26F6AE}">
      <dgm:prSet/>
      <dgm:spPr/>
      <dgm:t>
        <a:bodyPr/>
        <a:lstStyle/>
        <a:p>
          <a:endParaRPr lang="en-US"/>
        </a:p>
      </dgm:t>
    </dgm:pt>
    <dgm:pt modelId="{4BE88711-9DE0-4C41-B792-A3F1EF29B9DC}">
      <dgm:prSet custT="1"/>
      <dgm:spPr/>
      <dgm:t>
        <a:bodyPr/>
        <a:lstStyle/>
        <a:p>
          <a:pPr>
            <a:lnSpc>
              <a:spcPct val="100000"/>
            </a:lnSpc>
            <a:defRPr cap="all"/>
          </a:pPr>
          <a:r>
            <a:rPr lang="en-US" sz="1800" cap="none" dirty="0"/>
            <a:t>How could these trends apply to Bella beat customers? </a:t>
          </a:r>
        </a:p>
      </dgm:t>
    </dgm:pt>
    <dgm:pt modelId="{BF8D233D-DDC4-4966-9D9B-6E212C3F7CEC}" type="parTrans" cxnId="{89A4D1A1-9A30-422F-AF0B-8171A5EDEF7A}">
      <dgm:prSet/>
      <dgm:spPr/>
      <dgm:t>
        <a:bodyPr/>
        <a:lstStyle/>
        <a:p>
          <a:endParaRPr lang="en-US"/>
        </a:p>
      </dgm:t>
    </dgm:pt>
    <dgm:pt modelId="{A0E1DBAE-6728-4C81-866F-1F3A1AE1B3E9}" type="sibTrans" cxnId="{89A4D1A1-9A30-422F-AF0B-8171A5EDEF7A}">
      <dgm:prSet/>
      <dgm:spPr/>
      <dgm:t>
        <a:bodyPr/>
        <a:lstStyle/>
        <a:p>
          <a:endParaRPr lang="en-US"/>
        </a:p>
      </dgm:t>
    </dgm:pt>
    <dgm:pt modelId="{DDAA8F58-885F-46C6-9481-1E05969F8241}">
      <dgm:prSet custT="1"/>
      <dgm:spPr/>
      <dgm:t>
        <a:bodyPr/>
        <a:lstStyle/>
        <a:p>
          <a:pPr>
            <a:lnSpc>
              <a:spcPct val="100000"/>
            </a:lnSpc>
            <a:defRPr cap="all"/>
          </a:pPr>
          <a:r>
            <a:rPr lang="en-US" sz="1800" cap="none" dirty="0"/>
            <a:t>How could these trends help influence Bella beat marketing strategy?</a:t>
          </a:r>
        </a:p>
      </dgm:t>
    </dgm:pt>
    <dgm:pt modelId="{554743FE-DA64-4A86-9D17-FAB312B1D980}" type="parTrans" cxnId="{CB4DDED9-3481-4E28-850F-FC1F329ADD3C}">
      <dgm:prSet/>
      <dgm:spPr/>
      <dgm:t>
        <a:bodyPr/>
        <a:lstStyle/>
        <a:p>
          <a:endParaRPr lang="en-US"/>
        </a:p>
      </dgm:t>
    </dgm:pt>
    <dgm:pt modelId="{C70C0B6A-C479-4528-89F7-AB9F562D9E6C}" type="sibTrans" cxnId="{CB4DDED9-3481-4E28-850F-FC1F329ADD3C}">
      <dgm:prSet/>
      <dgm:spPr/>
      <dgm:t>
        <a:bodyPr/>
        <a:lstStyle/>
        <a:p>
          <a:endParaRPr lang="en-US"/>
        </a:p>
      </dgm:t>
    </dgm:pt>
    <dgm:pt modelId="{763146CC-0E61-485C-86EF-624A65F4E808}" type="pres">
      <dgm:prSet presAssocID="{04344256-082D-4327-B952-B396CFF6CEE3}" presName="root" presStyleCnt="0">
        <dgm:presLayoutVars>
          <dgm:dir/>
          <dgm:resizeHandles val="exact"/>
        </dgm:presLayoutVars>
      </dgm:prSet>
      <dgm:spPr/>
    </dgm:pt>
    <dgm:pt modelId="{AA344ABC-0A33-4AA2-B17C-CA32007D55D3}" type="pres">
      <dgm:prSet presAssocID="{2E28FA97-E822-4634-8182-F6B4F86CBEEB}" presName="compNode" presStyleCnt="0"/>
      <dgm:spPr/>
    </dgm:pt>
    <dgm:pt modelId="{68AEB921-D775-4659-A602-EF8EF7487C49}" type="pres">
      <dgm:prSet presAssocID="{2E28FA97-E822-4634-8182-F6B4F86CBEEB}" presName="iconBgRect" presStyleLbl="bgShp" presStyleIdx="0" presStyleCnt="3"/>
      <dgm:spPr>
        <a:prstGeom prst="round2DiagRect">
          <a:avLst>
            <a:gd name="adj1" fmla="val 29727"/>
            <a:gd name="adj2" fmla="val 0"/>
          </a:avLst>
        </a:prstGeom>
      </dgm:spPr>
    </dgm:pt>
    <dgm:pt modelId="{47913A34-3B11-44A8-B5F4-8941CC22914F}" type="pres">
      <dgm:prSet presAssocID="{2E28FA97-E822-4634-8182-F6B4F86CBE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C7418652-1582-4942-9C04-DB8658944E56}" type="pres">
      <dgm:prSet presAssocID="{2E28FA97-E822-4634-8182-F6B4F86CBEEB}" presName="spaceRect" presStyleCnt="0"/>
      <dgm:spPr/>
    </dgm:pt>
    <dgm:pt modelId="{4DBAF89A-1714-4B1B-B5C4-CB4960B618A4}" type="pres">
      <dgm:prSet presAssocID="{2E28FA97-E822-4634-8182-F6B4F86CBEEB}" presName="textRect" presStyleLbl="revTx" presStyleIdx="0" presStyleCnt="3">
        <dgm:presLayoutVars>
          <dgm:chMax val="1"/>
          <dgm:chPref val="1"/>
        </dgm:presLayoutVars>
      </dgm:prSet>
      <dgm:spPr/>
    </dgm:pt>
    <dgm:pt modelId="{206A6A3C-F4B2-42CC-B277-204A52212421}" type="pres">
      <dgm:prSet presAssocID="{2C6FC95C-41D1-4E41-B054-01543121C62E}" presName="sibTrans" presStyleCnt="0"/>
      <dgm:spPr/>
    </dgm:pt>
    <dgm:pt modelId="{6EB3F0C9-E167-4672-ABB4-C7A0F07F5FAF}" type="pres">
      <dgm:prSet presAssocID="{4BE88711-9DE0-4C41-B792-A3F1EF29B9DC}" presName="compNode" presStyleCnt="0"/>
      <dgm:spPr/>
    </dgm:pt>
    <dgm:pt modelId="{A545FE5F-53EB-453D-83F1-E61AFCCADF1E}" type="pres">
      <dgm:prSet presAssocID="{4BE88711-9DE0-4C41-B792-A3F1EF29B9DC}" presName="iconBgRect" presStyleLbl="bgShp" presStyleIdx="1" presStyleCnt="3"/>
      <dgm:spPr>
        <a:prstGeom prst="round2DiagRect">
          <a:avLst>
            <a:gd name="adj1" fmla="val 29727"/>
            <a:gd name="adj2" fmla="val 0"/>
          </a:avLst>
        </a:prstGeom>
      </dgm:spPr>
    </dgm:pt>
    <dgm:pt modelId="{087E2CC2-F2A5-42B1-8D2B-0EE4830A2399}" type="pres">
      <dgm:prSet presAssocID="{4BE88711-9DE0-4C41-B792-A3F1EF29B9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57B98688-77A0-41B2-A629-F03585B8A250}" type="pres">
      <dgm:prSet presAssocID="{4BE88711-9DE0-4C41-B792-A3F1EF29B9DC}" presName="spaceRect" presStyleCnt="0"/>
      <dgm:spPr/>
    </dgm:pt>
    <dgm:pt modelId="{31BA7061-5C55-425F-A5FE-348A8ADFCBE9}" type="pres">
      <dgm:prSet presAssocID="{4BE88711-9DE0-4C41-B792-A3F1EF29B9DC}" presName="textRect" presStyleLbl="revTx" presStyleIdx="1" presStyleCnt="3">
        <dgm:presLayoutVars>
          <dgm:chMax val="1"/>
          <dgm:chPref val="1"/>
        </dgm:presLayoutVars>
      </dgm:prSet>
      <dgm:spPr/>
    </dgm:pt>
    <dgm:pt modelId="{888D1880-C7CB-4730-B406-00929A5ACF23}" type="pres">
      <dgm:prSet presAssocID="{A0E1DBAE-6728-4C81-866F-1F3A1AE1B3E9}" presName="sibTrans" presStyleCnt="0"/>
      <dgm:spPr/>
    </dgm:pt>
    <dgm:pt modelId="{4FF4E4C3-7B2B-4517-917F-5B8BDF99D813}" type="pres">
      <dgm:prSet presAssocID="{DDAA8F58-885F-46C6-9481-1E05969F8241}" presName="compNode" presStyleCnt="0"/>
      <dgm:spPr/>
    </dgm:pt>
    <dgm:pt modelId="{656F9775-0435-4C2A-9647-A588C9F48C1E}" type="pres">
      <dgm:prSet presAssocID="{DDAA8F58-885F-46C6-9481-1E05969F8241}" presName="iconBgRect" presStyleLbl="bgShp" presStyleIdx="2" presStyleCnt="3"/>
      <dgm:spPr>
        <a:prstGeom prst="round2DiagRect">
          <a:avLst>
            <a:gd name="adj1" fmla="val 29727"/>
            <a:gd name="adj2" fmla="val 0"/>
          </a:avLst>
        </a:prstGeom>
      </dgm:spPr>
    </dgm:pt>
    <dgm:pt modelId="{C45F5B87-3BF6-42C1-B704-57A67D78B233}" type="pres">
      <dgm:prSet presAssocID="{DDAA8F58-885F-46C6-9481-1E05969F82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1256A384-4E87-46DF-93AC-80653B2643C1}" type="pres">
      <dgm:prSet presAssocID="{DDAA8F58-885F-46C6-9481-1E05969F8241}" presName="spaceRect" presStyleCnt="0"/>
      <dgm:spPr/>
    </dgm:pt>
    <dgm:pt modelId="{7B58F4AA-060E-4B18-B003-937604127A07}" type="pres">
      <dgm:prSet presAssocID="{DDAA8F58-885F-46C6-9481-1E05969F8241}" presName="textRect" presStyleLbl="revTx" presStyleIdx="2" presStyleCnt="3">
        <dgm:presLayoutVars>
          <dgm:chMax val="1"/>
          <dgm:chPref val="1"/>
        </dgm:presLayoutVars>
      </dgm:prSet>
      <dgm:spPr/>
    </dgm:pt>
  </dgm:ptLst>
  <dgm:cxnLst>
    <dgm:cxn modelId="{F748353E-215B-4A02-842D-AF486795D9E8}" type="presOf" srcId="{04344256-082D-4327-B952-B396CFF6CEE3}" destId="{763146CC-0E61-485C-86EF-624A65F4E808}" srcOrd="0" destOrd="0" presId="urn:microsoft.com/office/officeart/2018/5/layout/IconLeafLabelList"/>
    <dgm:cxn modelId="{05084C63-565B-41C9-A3EC-2FDC1A26F6AE}" srcId="{04344256-082D-4327-B952-B396CFF6CEE3}" destId="{2E28FA97-E822-4634-8182-F6B4F86CBEEB}" srcOrd="0" destOrd="0" parTransId="{7B1A9929-D371-4070-A63B-4F187465836A}" sibTransId="{2C6FC95C-41D1-4E41-B054-01543121C62E}"/>
    <dgm:cxn modelId="{89A4D1A1-9A30-422F-AF0B-8171A5EDEF7A}" srcId="{04344256-082D-4327-B952-B396CFF6CEE3}" destId="{4BE88711-9DE0-4C41-B792-A3F1EF29B9DC}" srcOrd="1" destOrd="0" parTransId="{BF8D233D-DDC4-4966-9D9B-6E212C3F7CEC}" sibTransId="{A0E1DBAE-6728-4C81-866F-1F3A1AE1B3E9}"/>
    <dgm:cxn modelId="{90630EB2-9EF8-480F-AABF-8270F53D38D5}" type="presOf" srcId="{2E28FA97-E822-4634-8182-F6B4F86CBEEB}" destId="{4DBAF89A-1714-4B1B-B5C4-CB4960B618A4}" srcOrd="0" destOrd="0" presId="urn:microsoft.com/office/officeart/2018/5/layout/IconLeafLabelList"/>
    <dgm:cxn modelId="{37C6C4C1-71E7-4F10-8519-B486CB6105F6}" type="presOf" srcId="{4BE88711-9DE0-4C41-B792-A3F1EF29B9DC}" destId="{31BA7061-5C55-425F-A5FE-348A8ADFCBE9}" srcOrd="0" destOrd="0" presId="urn:microsoft.com/office/officeart/2018/5/layout/IconLeafLabelList"/>
    <dgm:cxn modelId="{367046C2-262E-4ECB-84ED-7E1564439254}" type="presOf" srcId="{DDAA8F58-885F-46C6-9481-1E05969F8241}" destId="{7B58F4AA-060E-4B18-B003-937604127A07}" srcOrd="0" destOrd="0" presId="urn:microsoft.com/office/officeart/2018/5/layout/IconLeafLabelList"/>
    <dgm:cxn modelId="{CB4DDED9-3481-4E28-850F-FC1F329ADD3C}" srcId="{04344256-082D-4327-B952-B396CFF6CEE3}" destId="{DDAA8F58-885F-46C6-9481-1E05969F8241}" srcOrd="2" destOrd="0" parTransId="{554743FE-DA64-4A86-9D17-FAB312B1D980}" sibTransId="{C70C0B6A-C479-4528-89F7-AB9F562D9E6C}"/>
    <dgm:cxn modelId="{177BC8D9-53DB-4A6B-8EF6-38A2C2D32937}" type="presParOf" srcId="{763146CC-0E61-485C-86EF-624A65F4E808}" destId="{AA344ABC-0A33-4AA2-B17C-CA32007D55D3}" srcOrd="0" destOrd="0" presId="urn:microsoft.com/office/officeart/2018/5/layout/IconLeafLabelList"/>
    <dgm:cxn modelId="{223DCD54-1649-4DAB-9787-1F96ABD14714}" type="presParOf" srcId="{AA344ABC-0A33-4AA2-B17C-CA32007D55D3}" destId="{68AEB921-D775-4659-A602-EF8EF7487C49}" srcOrd="0" destOrd="0" presId="urn:microsoft.com/office/officeart/2018/5/layout/IconLeafLabelList"/>
    <dgm:cxn modelId="{7124BEDE-A46F-42CC-BD44-E550ED1CD395}" type="presParOf" srcId="{AA344ABC-0A33-4AA2-B17C-CA32007D55D3}" destId="{47913A34-3B11-44A8-B5F4-8941CC22914F}" srcOrd="1" destOrd="0" presId="urn:microsoft.com/office/officeart/2018/5/layout/IconLeafLabelList"/>
    <dgm:cxn modelId="{18A749F1-8915-4861-B456-924B4B9956D7}" type="presParOf" srcId="{AA344ABC-0A33-4AA2-B17C-CA32007D55D3}" destId="{C7418652-1582-4942-9C04-DB8658944E56}" srcOrd="2" destOrd="0" presId="urn:microsoft.com/office/officeart/2018/5/layout/IconLeafLabelList"/>
    <dgm:cxn modelId="{6F0C413E-8E4D-4995-9F5E-7B7DE435F3FA}" type="presParOf" srcId="{AA344ABC-0A33-4AA2-B17C-CA32007D55D3}" destId="{4DBAF89A-1714-4B1B-B5C4-CB4960B618A4}" srcOrd="3" destOrd="0" presId="urn:microsoft.com/office/officeart/2018/5/layout/IconLeafLabelList"/>
    <dgm:cxn modelId="{760CB633-F0FE-4744-8680-2D02E3B75F35}" type="presParOf" srcId="{763146CC-0E61-485C-86EF-624A65F4E808}" destId="{206A6A3C-F4B2-42CC-B277-204A52212421}" srcOrd="1" destOrd="0" presId="urn:microsoft.com/office/officeart/2018/5/layout/IconLeafLabelList"/>
    <dgm:cxn modelId="{791B4C3F-8DA4-42CD-B40A-84008006E9F3}" type="presParOf" srcId="{763146CC-0E61-485C-86EF-624A65F4E808}" destId="{6EB3F0C9-E167-4672-ABB4-C7A0F07F5FAF}" srcOrd="2" destOrd="0" presId="urn:microsoft.com/office/officeart/2018/5/layout/IconLeafLabelList"/>
    <dgm:cxn modelId="{52EBFAA8-EC6A-4216-9F40-C47AC8005233}" type="presParOf" srcId="{6EB3F0C9-E167-4672-ABB4-C7A0F07F5FAF}" destId="{A545FE5F-53EB-453D-83F1-E61AFCCADF1E}" srcOrd="0" destOrd="0" presId="urn:microsoft.com/office/officeart/2018/5/layout/IconLeafLabelList"/>
    <dgm:cxn modelId="{6A329253-A29C-43B3-A7C6-A12CD7B862E8}" type="presParOf" srcId="{6EB3F0C9-E167-4672-ABB4-C7A0F07F5FAF}" destId="{087E2CC2-F2A5-42B1-8D2B-0EE4830A2399}" srcOrd="1" destOrd="0" presId="urn:microsoft.com/office/officeart/2018/5/layout/IconLeafLabelList"/>
    <dgm:cxn modelId="{F05C77F1-850E-46C9-8895-1408E81CC4B9}" type="presParOf" srcId="{6EB3F0C9-E167-4672-ABB4-C7A0F07F5FAF}" destId="{57B98688-77A0-41B2-A629-F03585B8A250}" srcOrd="2" destOrd="0" presId="urn:microsoft.com/office/officeart/2018/5/layout/IconLeafLabelList"/>
    <dgm:cxn modelId="{2390D000-184A-46FF-A785-E80DE7ADC267}" type="presParOf" srcId="{6EB3F0C9-E167-4672-ABB4-C7A0F07F5FAF}" destId="{31BA7061-5C55-425F-A5FE-348A8ADFCBE9}" srcOrd="3" destOrd="0" presId="urn:microsoft.com/office/officeart/2018/5/layout/IconLeafLabelList"/>
    <dgm:cxn modelId="{C8878253-F420-4D4A-B8D1-78D6FEFA2D63}" type="presParOf" srcId="{763146CC-0E61-485C-86EF-624A65F4E808}" destId="{888D1880-C7CB-4730-B406-00929A5ACF23}" srcOrd="3" destOrd="0" presId="urn:microsoft.com/office/officeart/2018/5/layout/IconLeafLabelList"/>
    <dgm:cxn modelId="{8637B73F-C5B2-4915-8284-A027191C579F}" type="presParOf" srcId="{763146CC-0E61-485C-86EF-624A65F4E808}" destId="{4FF4E4C3-7B2B-4517-917F-5B8BDF99D813}" srcOrd="4" destOrd="0" presId="urn:microsoft.com/office/officeart/2018/5/layout/IconLeafLabelList"/>
    <dgm:cxn modelId="{CFA0A611-BDFF-464D-AC15-432B55324286}" type="presParOf" srcId="{4FF4E4C3-7B2B-4517-917F-5B8BDF99D813}" destId="{656F9775-0435-4C2A-9647-A588C9F48C1E}" srcOrd="0" destOrd="0" presId="urn:microsoft.com/office/officeart/2018/5/layout/IconLeafLabelList"/>
    <dgm:cxn modelId="{1351EE7A-7F2C-4EA1-9F33-D9020DD9AFDA}" type="presParOf" srcId="{4FF4E4C3-7B2B-4517-917F-5B8BDF99D813}" destId="{C45F5B87-3BF6-42C1-B704-57A67D78B233}" srcOrd="1" destOrd="0" presId="urn:microsoft.com/office/officeart/2018/5/layout/IconLeafLabelList"/>
    <dgm:cxn modelId="{87F0A3B2-516C-478F-8F94-8FD444A2A4EE}" type="presParOf" srcId="{4FF4E4C3-7B2B-4517-917F-5B8BDF99D813}" destId="{1256A384-4E87-46DF-93AC-80653B2643C1}" srcOrd="2" destOrd="0" presId="urn:microsoft.com/office/officeart/2018/5/layout/IconLeafLabelList"/>
    <dgm:cxn modelId="{5959018E-7706-4A84-A54F-6C1023AE59F6}" type="presParOf" srcId="{4FF4E4C3-7B2B-4517-917F-5B8BDF99D813}" destId="{7B58F4AA-060E-4B18-B003-937604127A0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EB921-D775-4659-A602-EF8EF7487C49}">
      <dsp:nvSpPr>
        <dsp:cNvPr id="0" name=""/>
        <dsp:cNvSpPr/>
      </dsp:nvSpPr>
      <dsp:spPr>
        <a:xfrm>
          <a:off x="431768" y="1238121"/>
          <a:ext cx="1338187" cy="1338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13A34-3B11-44A8-B5F4-8941CC22914F}">
      <dsp:nvSpPr>
        <dsp:cNvPr id="0" name=""/>
        <dsp:cNvSpPr/>
      </dsp:nvSpPr>
      <dsp:spPr>
        <a:xfrm>
          <a:off x="716955" y="1523309"/>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BAF89A-1714-4B1B-B5C4-CB4960B618A4}">
      <dsp:nvSpPr>
        <dsp:cNvPr id="0" name=""/>
        <dsp:cNvSpPr/>
      </dsp:nvSpPr>
      <dsp:spPr>
        <a:xfrm>
          <a:off x="3986" y="2993121"/>
          <a:ext cx="2193750" cy="112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What are some trends in smart device usage? </a:t>
          </a:r>
        </a:p>
      </dsp:txBody>
      <dsp:txXfrm>
        <a:off x="3986" y="2993121"/>
        <a:ext cx="2193750" cy="1122187"/>
      </dsp:txXfrm>
    </dsp:sp>
    <dsp:sp modelId="{A545FE5F-53EB-453D-83F1-E61AFCCADF1E}">
      <dsp:nvSpPr>
        <dsp:cNvPr id="0" name=""/>
        <dsp:cNvSpPr/>
      </dsp:nvSpPr>
      <dsp:spPr>
        <a:xfrm>
          <a:off x="3009424" y="1238121"/>
          <a:ext cx="1338187" cy="1338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E2CC2-F2A5-42B1-8D2B-0EE4830A2399}">
      <dsp:nvSpPr>
        <dsp:cNvPr id="0" name=""/>
        <dsp:cNvSpPr/>
      </dsp:nvSpPr>
      <dsp:spPr>
        <a:xfrm>
          <a:off x="3294611" y="1523309"/>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BA7061-5C55-425F-A5FE-348A8ADFCBE9}">
      <dsp:nvSpPr>
        <dsp:cNvPr id="0" name=""/>
        <dsp:cNvSpPr/>
      </dsp:nvSpPr>
      <dsp:spPr>
        <a:xfrm>
          <a:off x="2581643" y="2993121"/>
          <a:ext cx="2193750" cy="112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How could these trends apply to Bella beat customers? </a:t>
          </a:r>
        </a:p>
      </dsp:txBody>
      <dsp:txXfrm>
        <a:off x="2581643" y="2993121"/>
        <a:ext cx="2193750" cy="1122187"/>
      </dsp:txXfrm>
    </dsp:sp>
    <dsp:sp modelId="{656F9775-0435-4C2A-9647-A588C9F48C1E}">
      <dsp:nvSpPr>
        <dsp:cNvPr id="0" name=""/>
        <dsp:cNvSpPr/>
      </dsp:nvSpPr>
      <dsp:spPr>
        <a:xfrm>
          <a:off x="5587080" y="1238121"/>
          <a:ext cx="1338187" cy="1338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F5B87-3BF6-42C1-B704-57A67D78B233}">
      <dsp:nvSpPr>
        <dsp:cNvPr id="0" name=""/>
        <dsp:cNvSpPr/>
      </dsp:nvSpPr>
      <dsp:spPr>
        <a:xfrm>
          <a:off x="5872268" y="1523309"/>
          <a:ext cx="767812" cy="767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58F4AA-060E-4B18-B003-937604127A07}">
      <dsp:nvSpPr>
        <dsp:cNvPr id="0" name=""/>
        <dsp:cNvSpPr/>
      </dsp:nvSpPr>
      <dsp:spPr>
        <a:xfrm>
          <a:off x="5159299" y="2993121"/>
          <a:ext cx="2193750" cy="112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How could these trends help influence Bella beat marketing strategy?</a:t>
          </a:r>
        </a:p>
      </dsp:txBody>
      <dsp:txXfrm>
        <a:off x="5159299" y="2993121"/>
        <a:ext cx="2193750" cy="112218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2A98B-6DE7-4A6D-83DD-CC437290B64A}"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C01F8-5631-4E95-A939-352F7788394E}" type="slidenum">
              <a:rPr lang="en-US" smtClean="0"/>
              <a:t>‹#›</a:t>
            </a:fld>
            <a:endParaRPr lang="en-US"/>
          </a:p>
        </p:txBody>
      </p:sp>
    </p:spTree>
    <p:extLst>
      <p:ext uri="{BB962C8B-B14F-4D97-AF65-F5344CB8AC3E}">
        <p14:creationId xmlns:p14="http://schemas.microsoft.com/office/powerpoint/2010/main" val="86394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54CAA5-FB98-4317-B795-79E94777CF93}" type="datetimeFigureOut">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CE552-0F2F-47DD-82D2-8A2DF1279BB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21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4CAA5-FB98-4317-B795-79E94777CF93}" type="datetimeFigureOut">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CE552-0F2F-47DD-82D2-8A2DF1279BB7}" type="slidenum">
              <a:rPr lang="en-US" smtClean="0"/>
              <a:t>‹#›</a:t>
            </a:fld>
            <a:endParaRPr lang="en-US" dirty="0"/>
          </a:p>
        </p:txBody>
      </p:sp>
    </p:spTree>
    <p:extLst>
      <p:ext uri="{BB962C8B-B14F-4D97-AF65-F5344CB8AC3E}">
        <p14:creationId xmlns:p14="http://schemas.microsoft.com/office/powerpoint/2010/main" val="250053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4CAA5-FB98-4317-B795-79E94777CF93}" type="datetimeFigureOut">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CE552-0F2F-47DD-82D2-8A2DF1279BB7}" type="slidenum">
              <a:rPr lang="en-US" smtClean="0"/>
              <a:t>‹#›</a:t>
            </a:fld>
            <a:endParaRPr lang="en-US" dirty="0"/>
          </a:p>
        </p:txBody>
      </p:sp>
    </p:spTree>
    <p:extLst>
      <p:ext uri="{BB962C8B-B14F-4D97-AF65-F5344CB8AC3E}">
        <p14:creationId xmlns:p14="http://schemas.microsoft.com/office/powerpoint/2010/main" val="413582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4CAA5-FB98-4317-B795-79E94777CF93}" type="datetimeFigureOut">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CE552-0F2F-47DD-82D2-8A2DF1279BB7}" type="slidenum">
              <a:rPr lang="en-US" smtClean="0"/>
              <a:t>‹#›</a:t>
            </a:fld>
            <a:endParaRPr lang="en-US" dirty="0"/>
          </a:p>
        </p:txBody>
      </p:sp>
    </p:spTree>
    <p:extLst>
      <p:ext uri="{BB962C8B-B14F-4D97-AF65-F5344CB8AC3E}">
        <p14:creationId xmlns:p14="http://schemas.microsoft.com/office/powerpoint/2010/main" val="367323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4CAA5-FB98-4317-B795-79E94777CF93}" type="datetimeFigureOut">
              <a:rPr lang="en-US" smtClean="0"/>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CE552-0F2F-47DD-82D2-8A2DF1279BB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16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54CAA5-FB98-4317-B795-79E94777CF93}" type="datetimeFigureOut">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4CE552-0F2F-47DD-82D2-8A2DF1279BB7}" type="slidenum">
              <a:rPr lang="en-US" smtClean="0"/>
              <a:t>‹#›</a:t>
            </a:fld>
            <a:endParaRPr lang="en-US" dirty="0"/>
          </a:p>
        </p:txBody>
      </p:sp>
    </p:spTree>
    <p:extLst>
      <p:ext uri="{BB962C8B-B14F-4D97-AF65-F5344CB8AC3E}">
        <p14:creationId xmlns:p14="http://schemas.microsoft.com/office/powerpoint/2010/main" val="277376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54CAA5-FB98-4317-B795-79E94777CF93}" type="datetimeFigureOut">
              <a:rPr lang="en-US" smtClean="0"/>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4CE552-0F2F-47DD-82D2-8A2DF1279BB7}" type="slidenum">
              <a:rPr lang="en-US" smtClean="0"/>
              <a:t>‹#›</a:t>
            </a:fld>
            <a:endParaRPr lang="en-US" dirty="0"/>
          </a:p>
        </p:txBody>
      </p:sp>
    </p:spTree>
    <p:extLst>
      <p:ext uri="{BB962C8B-B14F-4D97-AF65-F5344CB8AC3E}">
        <p14:creationId xmlns:p14="http://schemas.microsoft.com/office/powerpoint/2010/main" val="241184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54CAA5-FB98-4317-B795-79E94777CF93}" type="datetimeFigureOut">
              <a:rPr lang="en-US" smtClean="0"/>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4CE552-0F2F-47DD-82D2-8A2DF1279BB7}" type="slidenum">
              <a:rPr lang="en-US" smtClean="0"/>
              <a:t>‹#›</a:t>
            </a:fld>
            <a:endParaRPr lang="en-US" dirty="0"/>
          </a:p>
        </p:txBody>
      </p:sp>
    </p:spTree>
    <p:extLst>
      <p:ext uri="{BB962C8B-B14F-4D97-AF65-F5344CB8AC3E}">
        <p14:creationId xmlns:p14="http://schemas.microsoft.com/office/powerpoint/2010/main" val="138562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54CAA5-FB98-4317-B795-79E94777CF93}" type="datetimeFigureOut">
              <a:rPr lang="en-US" smtClean="0"/>
              <a:t>12/19/2022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4CE552-0F2F-47DD-82D2-8A2DF1279BB7}" type="slidenum">
              <a:rPr lang="en-US" smtClean="0"/>
              <a:t>‹#›</a:t>
            </a:fld>
            <a:endParaRPr lang="en-US" dirty="0"/>
          </a:p>
        </p:txBody>
      </p:sp>
    </p:spTree>
    <p:extLst>
      <p:ext uri="{BB962C8B-B14F-4D97-AF65-F5344CB8AC3E}">
        <p14:creationId xmlns:p14="http://schemas.microsoft.com/office/powerpoint/2010/main" val="195478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54CAA5-FB98-4317-B795-79E94777CF93}" type="datetimeFigureOut">
              <a:rPr lang="en-US" smtClean="0"/>
              <a:t>12/19/2022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4CE552-0F2F-47DD-82D2-8A2DF1279BB7}" type="slidenum">
              <a:rPr lang="en-US" smtClean="0"/>
              <a:t>‹#›</a:t>
            </a:fld>
            <a:endParaRPr lang="en-US" dirty="0"/>
          </a:p>
        </p:txBody>
      </p:sp>
    </p:spTree>
    <p:extLst>
      <p:ext uri="{BB962C8B-B14F-4D97-AF65-F5344CB8AC3E}">
        <p14:creationId xmlns:p14="http://schemas.microsoft.com/office/powerpoint/2010/main" val="32187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4CAA5-FB98-4317-B795-79E94777CF93}" type="datetimeFigureOut">
              <a:rPr lang="en-US" smtClean="0"/>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4CE552-0F2F-47DD-82D2-8A2DF1279BB7}" type="slidenum">
              <a:rPr lang="en-US" smtClean="0"/>
              <a:t>‹#›</a:t>
            </a:fld>
            <a:endParaRPr lang="en-US" dirty="0"/>
          </a:p>
        </p:txBody>
      </p:sp>
    </p:spTree>
    <p:extLst>
      <p:ext uri="{BB962C8B-B14F-4D97-AF65-F5344CB8AC3E}">
        <p14:creationId xmlns:p14="http://schemas.microsoft.com/office/powerpoint/2010/main" val="2292518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54CAA5-FB98-4317-B795-79E94777CF93}" type="datetimeFigureOut">
              <a:rPr lang="en-US" smtClean="0"/>
              <a:t>12/19/2022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4CE552-0F2F-47DD-82D2-8A2DF1279BB7}"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164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linkedin.com/in/hadiqamalik/" TargetMode="External"/><Relationship Id="rId1" Type="http://schemas.openxmlformats.org/officeDocument/2006/relationships/slideLayout" Target="../slideLayouts/slideLayout7.xml"/><Relationship Id="rId5" Type="http://schemas.openxmlformats.org/officeDocument/2006/relationships/hyperlink" Target="https://github.com/hadiqamalik"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98E1-43E7-5F41-1B36-394071B9AE1C}"/>
              </a:ext>
            </a:extLst>
          </p:cNvPr>
          <p:cNvSpPr>
            <a:spLocks noGrp="1"/>
          </p:cNvSpPr>
          <p:nvPr>
            <p:ph type="title"/>
          </p:nvPr>
        </p:nvSpPr>
        <p:spPr>
          <a:xfrm>
            <a:off x="1097280" y="5101424"/>
            <a:ext cx="10113264" cy="822960"/>
          </a:xfrm>
        </p:spPr>
        <p:txBody>
          <a:bodyPr/>
          <a:lstStyle/>
          <a:p>
            <a:r>
              <a:rPr lang="en-US" sz="4800" dirty="0"/>
              <a:t>Bella beat Case Study</a:t>
            </a:r>
          </a:p>
        </p:txBody>
      </p:sp>
      <p:sp>
        <p:nvSpPr>
          <p:cNvPr id="9" name="Text Placeholder 8">
            <a:extLst>
              <a:ext uri="{FF2B5EF4-FFF2-40B4-BE49-F238E27FC236}">
                <a16:creationId xmlns:a16="http://schemas.microsoft.com/office/drawing/2014/main" id="{2C623FC8-37ED-FC79-3109-DCA1337BD8EF}"/>
              </a:ext>
            </a:extLst>
          </p:cNvPr>
          <p:cNvSpPr>
            <a:spLocks noGrp="1"/>
          </p:cNvSpPr>
          <p:nvPr>
            <p:ph type="body" sz="half" idx="2"/>
          </p:nvPr>
        </p:nvSpPr>
        <p:spPr/>
        <p:txBody>
          <a:bodyPr>
            <a:normAutofit/>
          </a:bodyPr>
          <a:lstStyle/>
          <a:p>
            <a:r>
              <a:rPr lang="en-US" sz="2800" dirty="0"/>
              <a:t>User Lifestyle App Data </a:t>
            </a:r>
          </a:p>
        </p:txBody>
      </p:sp>
      <p:pic>
        <p:nvPicPr>
          <p:cNvPr id="1026" name="Picture 2" descr="B BELLABEAT - Bellabeat Inc. Trademark Registration">
            <a:extLst>
              <a:ext uri="{FF2B5EF4-FFF2-40B4-BE49-F238E27FC236}">
                <a16:creationId xmlns:a16="http://schemas.microsoft.com/office/drawing/2014/main" id="{EB5A2704-C41F-C7E2-CCEC-01C275887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760" y="2993666"/>
            <a:ext cx="4956884" cy="115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17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E5BCD1-8F75-8780-B929-F3163A1E40FD}"/>
              </a:ext>
            </a:extLst>
          </p:cNvPr>
          <p:cNvSpPr>
            <a:spLocks noGrp="1"/>
          </p:cNvSpPr>
          <p:nvPr>
            <p:ph type="title"/>
          </p:nvPr>
        </p:nvSpPr>
        <p:spPr>
          <a:xfrm>
            <a:off x="1097280" y="286603"/>
            <a:ext cx="4726745" cy="1450757"/>
          </a:xfrm>
        </p:spPr>
        <p:txBody>
          <a:bodyPr>
            <a:normAutofit/>
          </a:bodyPr>
          <a:lstStyle/>
          <a:p>
            <a:r>
              <a:rPr lang="en-US" sz="4000" dirty="0"/>
              <a:t>Relation between total and Inactive Minutes</a:t>
            </a:r>
          </a:p>
        </p:txBody>
      </p:sp>
      <p:pic>
        <p:nvPicPr>
          <p:cNvPr id="3" name="Picture 2">
            <a:extLst>
              <a:ext uri="{FF2B5EF4-FFF2-40B4-BE49-F238E27FC236}">
                <a16:creationId xmlns:a16="http://schemas.microsoft.com/office/drawing/2014/main" id="{4C792802-73FF-C8C7-744B-5414229921DE}"/>
              </a:ext>
            </a:extLst>
          </p:cNvPr>
          <p:cNvPicPr>
            <a:picLocks noChangeAspect="1"/>
          </p:cNvPicPr>
          <p:nvPr/>
        </p:nvPicPr>
        <p:blipFill>
          <a:blip r:embed="rId2"/>
          <a:stretch>
            <a:fillRect/>
          </a:stretch>
        </p:blipFill>
        <p:spPr>
          <a:xfrm>
            <a:off x="5387925" y="1304528"/>
            <a:ext cx="6804075" cy="4496843"/>
          </a:xfrm>
          <a:prstGeom prst="rect">
            <a:avLst/>
          </a:prstGeom>
        </p:spPr>
      </p:pic>
      <p:sp>
        <p:nvSpPr>
          <p:cNvPr id="5" name="TextBox 4">
            <a:extLst>
              <a:ext uri="{FF2B5EF4-FFF2-40B4-BE49-F238E27FC236}">
                <a16:creationId xmlns:a16="http://schemas.microsoft.com/office/drawing/2014/main" id="{C3627354-1D7D-9099-94CB-3CE521F6AB78}"/>
              </a:ext>
            </a:extLst>
          </p:cNvPr>
          <p:cNvSpPr txBox="1"/>
          <p:nvPr/>
        </p:nvSpPr>
        <p:spPr>
          <a:xfrm>
            <a:off x="1097280" y="2154922"/>
            <a:ext cx="3766268" cy="1477328"/>
          </a:xfrm>
          <a:prstGeom prst="rect">
            <a:avLst/>
          </a:prstGeom>
          <a:noFill/>
        </p:spPr>
        <p:txBody>
          <a:bodyPr wrap="square">
            <a:spAutoFit/>
          </a:bodyPr>
          <a:lstStyle/>
          <a:p>
            <a:pPr algn="just"/>
            <a:r>
              <a:rPr lang="en-US" dirty="0"/>
              <a:t>Mostly users spend their time remain inactive and doesn't engage in physical activities. Users may involve in activities that does not require physical movements.</a:t>
            </a:r>
          </a:p>
        </p:txBody>
      </p:sp>
      <p:sp>
        <p:nvSpPr>
          <p:cNvPr id="10" name="TextBox 9">
            <a:extLst>
              <a:ext uri="{FF2B5EF4-FFF2-40B4-BE49-F238E27FC236}">
                <a16:creationId xmlns:a16="http://schemas.microsoft.com/office/drawing/2014/main" id="{970E2AE3-5DE1-656B-3046-C74A25B10F70}"/>
              </a:ext>
            </a:extLst>
          </p:cNvPr>
          <p:cNvSpPr txBox="1"/>
          <p:nvPr/>
        </p:nvSpPr>
        <p:spPr>
          <a:xfrm>
            <a:off x="1067916" y="3662793"/>
            <a:ext cx="3766268" cy="1138773"/>
          </a:xfrm>
          <a:prstGeom prst="rect">
            <a:avLst/>
          </a:prstGeom>
          <a:noFill/>
        </p:spPr>
        <p:txBody>
          <a:bodyPr wrap="square">
            <a:spAutoFit/>
          </a:bodyPr>
          <a:lstStyle/>
          <a:p>
            <a:pPr algn="just"/>
            <a:r>
              <a:rPr lang="en-US" dirty="0"/>
              <a:t>Users spend approx. </a:t>
            </a:r>
            <a:r>
              <a:rPr lang="en-US" sz="3200" b="1" dirty="0">
                <a:solidFill>
                  <a:schemeClr val="accent1">
                    <a:lumMod val="50000"/>
                  </a:schemeClr>
                </a:solidFill>
              </a:rPr>
              <a:t>80%</a:t>
            </a:r>
            <a:r>
              <a:rPr lang="en-US" dirty="0">
                <a:solidFill>
                  <a:schemeClr val="accent1">
                    <a:lumMod val="50000"/>
                  </a:schemeClr>
                </a:solidFill>
              </a:rPr>
              <a:t> </a:t>
            </a:r>
            <a:r>
              <a:rPr lang="en-US" dirty="0"/>
              <a:t>of their time sedentary(Inactive) while wearing the fit bit bands</a:t>
            </a:r>
          </a:p>
        </p:txBody>
      </p:sp>
    </p:spTree>
    <p:extLst>
      <p:ext uri="{BB962C8B-B14F-4D97-AF65-F5344CB8AC3E}">
        <p14:creationId xmlns:p14="http://schemas.microsoft.com/office/powerpoint/2010/main" val="268760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56A92-ECBC-9EA0-D445-60C3386392A5}"/>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a:t>Total Calories and Steps </a:t>
            </a:r>
            <a:endParaRPr lang="en-US" dirty="0"/>
          </a:p>
        </p:txBody>
      </p:sp>
      <p:pic>
        <p:nvPicPr>
          <p:cNvPr id="12" name="Picture 11">
            <a:extLst>
              <a:ext uri="{FF2B5EF4-FFF2-40B4-BE49-F238E27FC236}">
                <a16:creationId xmlns:a16="http://schemas.microsoft.com/office/drawing/2014/main" id="{3485197F-7EF5-016F-469B-C89B8C3B9C35}"/>
              </a:ext>
            </a:extLst>
          </p:cNvPr>
          <p:cNvPicPr>
            <a:picLocks noChangeAspect="1"/>
          </p:cNvPicPr>
          <p:nvPr/>
        </p:nvPicPr>
        <p:blipFill rotWithShape="1">
          <a:blip r:embed="rId2"/>
          <a:srcRect l="-686" t="918" r="686" b="-918"/>
          <a:stretch/>
        </p:blipFill>
        <p:spPr>
          <a:xfrm>
            <a:off x="633999" y="887490"/>
            <a:ext cx="6909801" cy="4819587"/>
          </a:xfrm>
          <a:prstGeom prst="rect">
            <a:avLst/>
          </a:prstGeom>
        </p:spPr>
      </p:pic>
      <p:cxnSp>
        <p:nvCxnSpPr>
          <p:cNvPr id="19" name="Straight Connector 1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3759D2-8687-3968-C975-791C2B1E3320}"/>
              </a:ext>
            </a:extLst>
          </p:cNvPr>
          <p:cNvSpPr txBox="1"/>
          <p:nvPr/>
        </p:nvSpPr>
        <p:spPr>
          <a:xfrm>
            <a:off x="7859485" y="2198914"/>
            <a:ext cx="3690257" cy="3670180"/>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buChar char="•"/>
            </a:pPr>
            <a:r>
              <a:rPr lang="en-US" sz="1500" b="0" i="0" dirty="0">
                <a:solidFill>
                  <a:schemeClr val="tx1">
                    <a:lumMod val="75000"/>
                    <a:lumOff val="25000"/>
                  </a:schemeClr>
                </a:solidFill>
                <a:effectLst/>
              </a:rPr>
              <a:t>The higher total steps that users walk or run, more calories user burn</a:t>
            </a:r>
          </a:p>
          <a:p>
            <a:pPr algn="just" defTabSz="914400">
              <a:lnSpc>
                <a:spcPct val="90000"/>
              </a:lnSpc>
              <a:spcAft>
                <a:spcPts val="600"/>
              </a:spcAft>
              <a:buClr>
                <a:schemeClr val="accent1"/>
              </a:buClr>
              <a:buFont typeface="Calibri" panose="020F0502020204030204" pitchFamily="34" charset="0"/>
              <a:buChar char="•"/>
            </a:pPr>
            <a:endParaRPr lang="en-US" sz="1500" b="0" i="0" dirty="0">
              <a:solidFill>
                <a:schemeClr val="tx1">
                  <a:lumMod val="75000"/>
                  <a:lumOff val="25000"/>
                </a:schemeClr>
              </a:solidFill>
              <a:effectLst/>
            </a:endParaRPr>
          </a:p>
          <a:p>
            <a:pPr algn="just" defTabSz="914400">
              <a:lnSpc>
                <a:spcPct val="90000"/>
              </a:lnSpc>
              <a:spcAft>
                <a:spcPts val="600"/>
              </a:spcAft>
              <a:buClr>
                <a:schemeClr val="accent1"/>
              </a:buClr>
              <a:buFont typeface="Calibri" panose="020F0502020204030204" pitchFamily="34" charset="0"/>
              <a:buChar char="•"/>
            </a:pPr>
            <a:r>
              <a:rPr lang="en-US" sz="1500" b="0" i="0" dirty="0">
                <a:solidFill>
                  <a:schemeClr val="tx1">
                    <a:lumMod val="75000"/>
                    <a:lumOff val="25000"/>
                  </a:schemeClr>
                </a:solidFill>
                <a:effectLst/>
              </a:rPr>
              <a:t>There is an outlier which show maximum steps 35,000. It could be an error in recording steps.</a:t>
            </a:r>
          </a:p>
          <a:p>
            <a:pPr algn="just" defTabSz="914400">
              <a:lnSpc>
                <a:spcPct val="90000"/>
              </a:lnSpc>
              <a:spcAft>
                <a:spcPts val="600"/>
              </a:spcAft>
              <a:buClr>
                <a:schemeClr val="accent1"/>
              </a:buClr>
              <a:buFont typeface="Calibri" panose="020F0502020204030204" pitchFamily="34" charset="0"/>
              <a:buChar char="•"/>
            </a:pPr>
            <a:endParaRPr lang="en-US" sz="1500" b="0" i="0" dirty="0">
              <a:solidFill>
                <a:schemeClr val="tx1">
                  <a:lumMod val="75000"/>
                  <a:lumOff val="25000"/>
                </a:schemeClr>
              </a:solidFill>
              <a:effectLst/>
            </a:endParaRPr>
          </a:p>
          <a:p>
            <a:pPr algn="just" defTabSz="914400">
              <a:lnSpc>
                <a:spcPct val="90000"/>
              </a:lnSpc>
              <a:spcAft>
                <a:spcPts val="600"/>
              </a:spcAft>
              <a:buClr>
                <a:schemeClr val="accent1"/>
              </a:buClr>
              <a:buFont typeface="Calibri" panose="020F0502020204030204" pitchFamily="34" charset="0"/>
              <a:buChar char="•"/>
            </a:pPr>
            <a:r>
              <a:rPr lang="en-US" sz="1500" b="0" i="0" dirty="0">
                <a:solidFill>
                  <a:schemeClr val="tx1">
                    <a:lumMod val="75000"/>
                    <a:lumOff val="25000"/>
                  </a:schemeClr>
                </a:solidFill>
                <a:effectLst/>
              </a:rPr>
              <a:t>On average, the users are burning approx. 2,000 calories but the result varies. If we analyze 15,000 steps, the calories burning amount range from 2,000 to 4,000. This variety in burning calories occur due to Very Active, Fairly Active and Lightly Active User.</a:t>
            </a:r>
          </a:p>
          <a:p>
            <a:pPr algn="just" defTabSz="914400">
              <a:lnSpc>
                <a:spcPct val="90000"/>
              </a:lnSpc>
              <a:spcAft>
                <a:spcPts val="600"/>
              </a:spcAft>
              <a:buClr>
                <a:schemeClr val="accent1"/>
              </a:buClr>
              <a:buFont typeface="Calibri" panose="020F0502020204030204" pitchFamily="34" charset="0"/>
            </a:pPr>
            <a:endParaRPr lang="en-US" sz="15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46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2A9F-538F-CA72-9C1E-59EA922FEB02}"/>
              </a:ext>
            </a:extLst>
          </p:cNvPr>
          <p:cNvSpPr>
            <a:spLocks noGrp="1"/>
          </p:cNvSpPr>
          <p:nvPr>
            <p:ph type="title"/>
          </p:nvPr>
        </p:nvSpPr>
        <p:spPr>
          <a:xfrm>
            <a:off x="1097280" y="286603"/>
            <a:ext cx="4839694" cy="1450757"/>
          </a:xfrm>
        </p:spPr>
        <p:txBody>
          <a:bodyPr>
            <a:noAutofit/>
          </a:bodyPr>
          <a:lstStyle/>
          <a:p>
            <a:r>
              <a:rPr lang="en-US" sz="2800" dirty="0"/>
              <a:t>Does High Sedentary time lead to low number of steps?</a:t>
            </a:r>
          </a:p>
        </p:txBody>
      </p:sp>
      <p:sp>
        <p:nvSpPr>
          <p:cNvPr id="7" name="TextBox 6">
            <a:extLst>
              <a:ext uri="{FF2B5EF4-FFF2-40B4-BE49-F238E27FC236}">
                <a16:creationId xmlns:a16="http://schemas.microsoft.com/office/drawing/2014/main" id="{73D26071-DC1D-497C-CA24-E756E80C1EFE}"/>
              </a:ext>
            </a:extLst>
          </p:cNvPr>
          <p:cNvSpPr txBox="1"/>
          <p:nvPr/>
        </p:nvSpPr>
        <p:spPr>
          <a:xfrm>
            <a:off x="956603" y="1962168"/>
            <a:ext cx="4206240" cy="2800767"/>
          </a:xfrm>
          <a:prstGeom prst="rect">
            <a:avLst/>
          </a:prstGeom>
          <a:noFill/>
        </p:spPr>
        <p:txBody>
          <a:bodyPr wrap="square">
            <a:spAutoFit/>
          </a:bodyPr>
          <a:lstStyle/>
          <a:p>
            <a:pPr algn="just">
              <a:buFont typeface="Arial" panose="020B0604020202020204" pitchFamily="34" charset="0"/>
              <a:buChar char="•"/>
            </a:pPr>
            <a:r>
              <a:rPr lang="en-US" sz="1600" b="0" i="0" dirty="0">
                <a:solidFill>
                  <a:srgbClr val="000000"/>
                </a:solidFill>
                <a:effectLst/>
                <a:latin typeface="Helvetica Neue"/>
              </a:rPr>
              <a:t> Sedentary Minutes and Total Steps does not have a linear relationship.</a:t>
            </a:r>
          </a:p>
          <a:p>
            <a:pPr algn="just">
              <a:buFont typeface="Arial" panose="020B0604020202020204" pitchFamily="34" charset="0"/>
              <a:buChar char="•"/>
            </a:pPr>
            <a:endParaRPr lang="en-US" sz="1600" b="0" i="0" dirty="0">
              <a:solidFill>
                <a:srgbClr val="000000"/>
              </a:solidFill>
              <a:effectLst/>
              <a:latin typeface="Helvetica Neue"/>
            </a:endParaRPr>
          </a:p>
          <a:p>
            <a:pPr algn="just">
              <a:buFont typeface="Arial" panose="020B0604020202020204" pitchFamily="34" charset="0"/>
              <a:buChar char="•"/>
            </a:pPr>
            <a:r>
              <a:rPr lang="en-US" sz="1600" b="0" i="0" dirty="0">
                <a:solidFill>
                  <a:srgbClr val="000000"/>
                </a:solidFill>
                <a:effectLst/>
                <a:latin typeface="Helvetica Neue"/>
              </a:rPr>
              <a:t> It can be observed that number of steps will increase when sedentary minutes are from 0-500 mins, and number of steps will reduce when sedentary minutes are from 1000-1500. This is interesting, because we can recommend users who have sedentary time more than 1000 minutes should start exercising more.</a:t>
            </a:r>
          </a:p>
        </p:txBody>
      </p:sp>
      <p:pic>
        <p:nvPicPr>
          <p:cNvPr id="11" name="Picture 10">
            <a:extLst>
              <a:ext uri="{FF2B5EF4-FFF2-40B4-BE49-F238E27FC236}">
                <a16:creationId xmlns:a16="http://schemas.microsoft.com/office/drawing/2014/main" id="{7B0A1F56-A249-3ADD-B265-C1813FBE8090}"/>
              </a:ext>
            </a:extLst>
          </p:cNvPr>
          <p:cNvPicPr>
            <a:picLocks noChangeAspect="1"/>
          </p:cNvPicPr>
          <p:nvPr/>
        </p:nvPicPr>
        <p:blipFill>
          <a:blip r:embed="rId2"/>
          <a:stretch>
            <a:fillRect/>
          </a:stretch>
        </p:blipFill>
        <p:spPr>
          <a:xfrm>
            <a:off x="5299648" y="1466221"/>
            <a:ext cx="6892352" cy="4453830"/>
          </a:xfrm>
          <a:prstGeom prst="rect">
            <a:avLst/>
          </a:prstGeom>
        </p:spPr>
      </p:pic>
    </p:spTree>
    <p:extLst>
      <p:ext uri="{BB962C8B-B14F-4D97-AF65-F5344CB8AC3E}">
        <p14:creationId xmlns:p14="http://schemas.microsoft.com/office/powerpoint/2010/main" val="355941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E688F-00F4-16ED-F969-55CCA31D18C5}"/>
              </a:ext>
            </a:extLst>
          </p:cNvPr>
          <p:cNvSpPr>
            <a:spLocks noGrp="1"/>
          </p:cNvSpPr>
          <p:nvPr>
            <p:ph type="title"/>
          </p:nvPr>
        </p:nvSpPr>
        <p:spPr>
          <a:xfrm>
            <a:off x="7859485" y="634946"/>
            <a:ext cx="3690257" cy="1450757"/>
          </a:xfrm>
        </p:spPr>
        <p:txBody>
          <a:bodyPr>
            <a:normAutofit/>
          </a:bodyPr>
          <a:lstStyle/>
          <a:p>
            <a:r>
              <a:rPr lang="en-US" dirty="0"/>
              <a:t>Sleep Duration</a:t>
            </a:r>
          </a:p>
        </p:txBody>
      </p:sp>
      <p:pic>
        <p:nvPicPr>
          <p:cNvPr id="4" name="Picture 3">
            <a:extLst>
              <a:ext uri="{FF2B5EF4-FFF2-40B4-BE49-F238E27FC236}">
                <a16:creationId xmlns:a16="http://schemas.microsoft.com/office/drawing/2014/main" id="{380E7F96-BC3C-312B-B6EC-6677D49E94F7}"/>
              </a:ext>
            </a:extLst>
          </p:cNvPr>
          <p:cNvPicPr>
            <a:picLocks noChangeAspect="1"/>
          </p:cNvPicPr>
          <p:nvPr/>
        </p:nvPicPr>
        <p:blipFill>
          <a:blip r:embed="rId2"/>
          <a:stretch>
            <a:fillRect/>
          </a:stretch>
        </p:blipFill>
        <p:spPr>
          <a:xfrm>
            <a:off x="491171" y="1796560"/>
            <a:ext cx="6909801" cy="3264880"/>
          </a:xfrm>
          <a:prstGeom prst="rect">
            <a:avLst/>
          </a:prstGeom>
        </p:spPr>
      </p:pic>
      <p:cxnSp>
        <p:nvCxnSpPr>
          <p:cNvPr id="29" name="Straight Connector 2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9A691F-9A53-BAB6-1954-25A815FA4990}"/>
              </a:ext>
            </a:extLst>
          </p:cNvPr>
          <p:cNvSpPr>
            <a:spLocks noGrp="1"/>
          </p:cNvSpPr>
          <p:nvPr>
            <p:ph idx="1"/>
          </p:nvPr>
        </p:nvSpPr>
        <p:spPr>
          <a:xfrm>
            <a:off x="7859485" y="2552874"/>
            <a:ext cx="3690257" cy="3670180"/>
          </a:xfrm>
        </p:spPr>
        <p:txBody>
          <a:bodyPr>
            <a:normAutofit/>
          </a:bodyPr>
          <a:lstStyle/>
          <a:p>
            <a:pPr algn="just"/>
            <a:r>
              <a:rPr lang="en-US" dirty="0"/>
              <a:t>On average, users take 7.0 hours of sleep and spent approx. 39.0  minutes in bed before sleeping on daily basis.</a:t>
            </a:r>
          </a:p>
          <a:p>
            <a:pPr algn="just"/>
            <a:r>
              <a:rPr lang="en-US" dirty="0"/>
              <a:t> On Sunday, people take 8 hours sleep which is high as compared to other days.</a:t>
            </a:r>
          </a:p>
        </p:txBody>
      </p:sp>
      <p:sp>
        <p:nvSpPr>
          <p:cNvPr id="30" name="Rectangle 2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723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2731-970A-F716-481A-153FE01E0607}"/>
              </a:ext>
            </a:extLst>
          </p:cNvPr>
          <p:cNvSpPr>
            <a:spLocks noGrp="1"/>
          </p:cNvSpPr>
          <p:nvPr>
            <p:ph type="title"/>
          </p:nvPr>
        </p:nvSpPr>
        <p:spPr>
          <a:xfrm>
            <a:off x="1097280" y="263527"/>
            <a:ext cx="10058400" cy="1450757"/>
          </a:xfrm>
        </p:spPr>
        <p:txBody>
          <a:bodyPr/>
          <a:lstStyle/>
          <a:p>
            <a:r>
              <a:rPr lang="en-US" dirty="0"/>
              <a:t>Insights</a:t>
            </a:r>
          </a:p>
        </p:txBody>
      </p:sp>
      <p:sp>
        <p:nvSpPr>
          <p:cNvPr id="3" name="Content Placeholder 2">
            <a:extLst>
              <a:ext uri="{FF2B5EF4-FFF2-40B4-BE49-F238E27FC236}">
                <a16:creationId xmlns:a16="http://schemas.microsoft.com/office/drawing/2014/main" id="{524590A4-D1C7-3C5D-148F-6E9E317751EB}"/>
              </a:ext>
            </a:extLst>
          </p:cNvPr>
          <p:cNvSpPr>
            <a:spLocks noGrp="1"/>
          </p:cNvSpPr>
          <p:nvPr>
            <p:ph idx="1"/>
          </p:nvPr>
        </p:nvSpPr>
        <p:spPr>
          <a:xfrm>
            <a:off x="1097280" y="1782647"/>
            <a:ext cx="6443002" cy="4854087"/>
          </a:xfrm>
        </p:spPr>
        <p:txBody>
          <a:bodyPr>
            <a:normAutofit/>
          </a:bodyPr>
          <a:lstStyle/>
          <a:p>
            <a:pPr marL="342900" marR="0" lvl="0" indent="-342900" algn="just" rtl="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Majority (80%) of users engage in sedentary activities like working in a sitting arrangement or doing nothing.</a:t>
            </a:r>
          </a:p>
          <a:p>
            <a:pPr marL="0" marR="0" lvl="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Most users are active on Saturday followed by Tuesday. These 2 days are also the days that users burnt the highest calories in the entire week.</a:t>
            </a:r>
          </a:p>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On average, users take 7.0 hours of sleep and spent approx. 39.0 minutes in bed before sleeping daily. On Sunday, people take 8 hours of sleep which is high as compared to other days.</a:t>
            </a:r>
          </a:p>
          <a:p>
            <a:pPr marL="342900" marR="0" lvl="0" indent="-342900" algn="just">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People are not using lifestyle products but are not consistent with following good healthy habits and making proper steps, sleeping, and spending their time more actively.</a:t>
            </a:r>
          </a:p>
        </p:txBody>
      </p:sp>
      <p:pic>
        <p:nvPicPr>
          <p:cNvPr id="6" name="Picture 5" descr="Graphical user interface, application&#10;&#10;Description automatically generated">
            <a:extLst>
              <a:ext uri="{FF2B5EF4-FFF2-40B4-BE49-F238E27FC236}">
                <a16:creationId xmlns:a16="http://schemas.microsoft.com/office/drawing/2014/main" id="{6F29A1A9-80C7-AAA5-F78F-557EF0E2846A}"/>
              </a:ext>
            </a:extLst>
          </p:cNvPr>
          <p:cNvPicPr>
            <a:picLocks noChangeAspect="1"/>
          </p:cNvPicPr>
          <p:nvPr/>
        </p:nvPicPr>
        <p:blipFill rotWithShape="1">
          <a:blip r:embed="rId2">
            <a:extLst>
              <a:ext uri="{28A0092B-C50C-407E-A947-70E740481C1C}">
                <a14:useLocalDpi xmlns:a14="http://schemas.microsoft.com/office/drawing/2010/main" val="0"/>
              </a:ext>
            </a:extLst>
          </a:blip>
          <a:srcRect r="25132"/>
          <a:stretch/>
        </p:blipFill>
        <p:spPr>
          <a:xfrm>
            <a:off x="7540282" y="1001956"/>
            <a:ext cx="4651718" cy="4854087"/>
          </a:xfrm>
          <a:prstGeom prst="rect">
            <a:avLst/>
          </a:prstGeom>
        </p:spPr>
      </p:pic>
    </p:spTree>
    <p:extLst>
      <p:ext uri="{BB962C8B-B14F-4D97-AF65-F5344CB8AC3E}">
        <p14:creationId xmlns:p14="http://schemas.microsoft.com/office/powerpoint/2010/main" val="203508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8B37364E-CF78-DC12-37A3-F4036ED57806}"/>
              </a:ext>
            </a:extLst>
          </p:cNvPr>
          <p:cNvGrpSpPr/>
          <p:nvPr/>
        </p:nvGrpSpPr>
        <p:grpSpPr>
          <a:xfrm>
            <a:off x="345652" y="172227"/>
            <a:ext cx="11500696" cy="6063376"/>
            <a:chOff x="-10843" y="200649"/>
            <a:chExt cx="12273156" cy="6470634"/>
          </a:xfrm>
        </p:grpSpPr>
        <p:sp>
          <p:nvSpPr>
            <p:cNvPr id="4" name="Google Shape;725;p59">
              <a:extLst>
                <a:ext uri="{FF2B5EF4-FFF2-40B4-BE49-F238E27FC236}">
                  <a16:creationId xmlns:a16="http://schemas.microsoft.com/office/drawing/2014/main" id="{94F14AC3-56E8-E7EB-6EAA-6FDF8C1BAEE0}"/>
                </a:ext>
              </a:extLst>
            </p:cNvPr>
            <p:cNvSpPr txBox="1">
              <a:spLocks/>
            </p:cNvSpPr>
            <p:nvPr/>
          </p:nvSpPr>
          <p:spPr>
            <a:xfrm>
              <a:off x="-10843" y="2149531"/>
              <a:ext cx="4015491" cy="10160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chemeClr val="tx1">
                      <a:lumMod val="75000"/>
                      <a:lumOff val="25000"/>
                    </a:schemeClr>
                  </a:solidFill>
                  <a:latin typeface="Helvetica" pitchFamily="2" charset="0"/>
                </a:rPr>
                <a:t>Social Media Campaign</a:t>
              </a:r>
            </a:p>
            <a:p>
              <a:pPr marL="0" indent="0" algn="ctr">
                <a:buFont typeface="Arial" panose="020B0604020202020204" pitchFamily="34" charset="0"/>
                <a:buNone/>
              </a:pPr>
              <a:r>
                <a:rPr lang="en-US" sz="1600" dirty="0"/>
                <a:t>Spread awareness about heathy lifestyle</a:t>
              </a:r>
            </a:p>
          </p:txBody>
        </p:sp>
        <p:sp>
          <p:nvSpPr>
            <p:cNvPr id="5" name="Google Shape;767;p59">
              <a:extLst>
                <a:ext uri="{FF2B5EF4-FFF2-40B4-BE49-F238E27FC236}">
                  <a16:creationId xmlns:a16="http://schemas.microsoft.com/office/drawing/2014/main" id="{40589D25-94BA-2745-64A9-64E5B8D3CD35}"/>
                </a:ext>
              </a:extLst>
            </p:cNvPr>
            <p:cNvSpPr/>
            <p:nvPr/>
          </p:nvSpPr>
          <p:spPr>
            <a:xfrm>
              <a:off x="9662377" y="1302088"/>
              <a:ext cx="1016607" cy="1016050"/>
            </a:xfrm>
            <a:prstGeom prst="ellipse">
              <a:avLst/>
            </a:prstGeom>
            <a:noFill/>
            <a:ln w="28575" cap="flat" cmpd="sng">
              <a:solidFill>
                <a:srgbClr val="E7E6E6">
                  <a:lumMod val="25000"/>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6" name="Google Shape;768;p59">
              <a:extLst>
                <a:ext uri="{FF2B5EF4-FFF2-40B4-BE49-F238E27FC236}">
                  <a16:creationId xmlns:a16="http://schemas.microsoft.com/office/drawing/2014/main" id="{41874C63-AB5F-F82F-DBB6-A352D9F987D7}"/>
                </a:ext>
              </a:extLst>
            </p:cNvPr>
            <p:cNvSpPr/>
            <p:nvPr/>
          </p:nvSpPr>
          <p:spPr>
            <a:xfrm>
              <a:off x="1424108" y="1208607"/>
              <a:ext cx="1016607" cy="1016607"/>
            </a:xfrm>
            <a:prstGeom prst="ellipse">
              <a:avLst/>
            </a:prstGeom>
            <a:noFill/>
            <a:ln w="28575" cap="flat" cmpd="sng">
              <a:solidFill>
                <a:srgbClr val="E7E6E6">
                  <a:lumMod val="25000"/>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grpSp>
          <p:nvGrpSpPr>
            <p:cNvPr id="7" name="Google Shape;757;p59">
              <a:extLst>
                <a:ext uri="{FF2B5EF4-FFF2-40B4-BE49-F238E27FC236}">
                  <a16:creationId xmlns:a16="http://schemas.microsoft.com/office/drawing/2014/main" id="{013BED0C-961E-301A-DFBC-3B58F9FC500B}"/>
                </a:ext>
              </a:extLst>
            </p:cNvPr>
            <p:cNvGrpSpPr/>
            <p:nvPr/>
          </p:nvGrpSpPr>
          <p:grpSpPr>
            <a:xfrm>
              <a:off x="1638828" y="1405995"/>
              <a:ext cx="587165" cy="590092"/>
              <a:chOff x="-62150375" y="2664925"/>
              <a:chExt cx="316650" cy="318225"/>
            </a:xfrm>
            <a:solidFill>
              <a:srgbClr val="1CA68F"/>
            </a:solidFill>
          </p:grpSpPr>
          <p:sp>
            <p:nvSpPr>
              <p:cNvPr id="8" name="Google Shape;758;p59">
                <a:extLst>
                  <a:ext uri="{FF2B5EF4-FFF2-40B4-BE49-F238E27FC236}">
                    <a16:creationId xmlns:a16="http://schemas.microsoft.com/office/drawing/2014/main" id="{AC8A03F5-7604-099D-006F-33B9F85CE74E}"/>
                  </a:ext>
                </a:extLst>
              </p:cNvPr>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9" name="Google Shape;759;p59">
                <a:extLst>
                  <a:ext uri="{FF2B5EF4-FFF2-40B4-BE49-F238E27FC236}">
                    <a16:creationId xmlns:a16="http://schemas.microsoft.com/office/drawing/2014/main" id="{46DE7D78-54A9-5802-CD8B-9DEE0F3BE736}"/>
                  </a:ext>
                </a:extLst>
              </p:cNvPr>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10" name="Google Shape;760;p59">
                <a:extLst>
                  <a:ext uri="{FF2B5EF4-FFF2-40B4-BE49-F238E27FC236}">
                    <a16:creationId xmlns:a16="http://schemas.microsoft.com/office/drawing/2014/main" id="{3370A5AF-3E3B-10BE-6A7E-68CBB9832EF4}"/>
                  </a:ext>
                </a:extLst>
              </p:cNvPr>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11" name="Google Shape;761;p59">
                <a:extLst>
                  <a:ext uri="{FF2B5EF4-FFF2-40B4-BE49-F238E27FC236}">
                    <a16:creationId xmlns:a16="http://schemas.microsoft.com/office/drawing/2014/main" id="{9B339C08-A5E0-117F-83DE-60E920D32C3E}"/>
                  </a:ext>
                </a:extLst>
              </p:cNvPr>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grpSp>
        <p:sp>
          <p:nvSpPr>
            <p:cNvPr id="12" name="Google Shape;771;p59">
              <a:extLst>
                <a:ext uri="{FF2B5EF4-FFF2-40B4-BE49-F238E27FC236}">
                  <a16:creationId xmlns:a16="http://schemas.microsoft.com/office/drawing/2014/main" id="{C2DCFADB-AF4A-2AC6-168D-789B7E4036A4}"/>
                </a:ext>
              </a:extLst>
            </p:cNvPr>
            <p:cNvSpPr/>
            <p:nvPr/>
          </p:nvSpPr>
          <p:spPr>
            <a:xfrm>
              <a:off x="5543242" y="1208886"/>
              <a:ext cx="1016607" cy="1016050"/>
            </a:xfrm>
            <a:prstGeom prst="ellipse">
              <a:avLst/>
            </a:prstGeom>
            <a:noFill/>
            <a:ln w="28575" cap="flat" cmpd="sng">
              <a:solidFill>
                <a:srgbClr val="E7E6E6">
                  <a:lumMod val="25000"/>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13" name="Google Shape;725;p59">
              <a:extLst>
                <a:ext uri="{FF2B5EF4-FFF2-40B4-BE49-F238E27FC236}">
                  <a16:creationId xmlns:a16="http://schemas.microsoft.com/office/drawing/2014/main" id="{48C0CF73-463C-2735-0B19-9737EF49C198}"/>
                </a:ext>
              </a:extLst>
            </p:cNvPr>
            <p:cNvSpPr txBox="1">
              <a:spLocks/>
            </p:cNvSpPr>
            <p:nvPr/>
          </p:nvSpPr>
          <p:spPr>
            <a:xfrm>
              <a:off x="4108291" y="2149531"/>
              <a:ext cx="4015491" cy="10160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chemeClr val="tx1">
                      <a:lumMod val="75000"/>
                      <a:lumOff val="25000"/>
                    </a:schemeClr>
                  </a:solidFill>
                  <a:latin typeface="Helvetica" pitchFamily="2" charset="0"/>
                </a:rPr>
                <a:t>Social Media Campaign</a:t>
              </a:r>
            </a:p>
            <a:p>
              <a:pPr marL="0" indent="0" algn="ctr">
                <a:buFont typeface="Arial" panose="020B0604020202020204" pitchFamily="34" charset="0"/>
                <a:buNone/>
              </a:pPr>
              <a:r>
                <a:rPr lang="en-US" sz="1600" dirty="0"/>
                <a:t>Incorporation of Bella beat app and device to improve lifestyle</a:t>
              </a:r>
            </a:p>
          </p:txBody>
        </p:sp>
        <p:sp>
          <p:nvSpPr>
            <p:cNvPr id="14" name="Google Shape;725;p59">
              <a:extLst>
                <a:ext uri="{FF2B5EF4-FFF2-40B4-BE49-F238E27FC236}">
                  <a16:creationId xmlns:a16="http://schemas.microsoft.com/office/drawing/2014/main" id="{C34C1BD6-44E5-F500-1F24-EBCC39A17D18}"/>
                </a:ext>
              </a:extLst>
            </p:cNvPr>
            <p:cNvSpPr txBox="1">
              <a:spLocks/>
            </p:cNvSpPr>
            <p:nvPr/>
          </p:nvSpPr>
          <p:spPr>
            <a:xfrm>
              <a:off x="8227425" y="2252714"/>
              <a:ext cx="4015491" cy="10160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Helvetica" pitchFamily="2" charset="0"/>
                  <a:ea typeface="+mn-ea"/>
                  <a:cs typeface="+mn-cs"/>
                </a:rPr>
                <a:t>Social Media Campaign</a:t>
              </a: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Calibri"/>
                  <a:ea typeface="+mn-ea"/>
                  <a:cs typeface="+mn-cs"/>
                </a:rPr>
                <a:t>Positioning of their brand as a lifestyle product with trendy products and </a:t>
              </a:r>
            </a:p>
          </p:txBody>
        </p:sp>
        <p:sp>
          <p:nvSpPr>
            <p:cNvPr id="15" name="Google Shape;725;p59">
              <a:extLst>
                <a:ext uri="{FF2B5EF4-FFF2-40B4-BE49-F238E27FC236}">
                  <a16:creationId xmlns:a16="http://schemas.microsoft.com/office/drawing/2014/main" id="{0A2C6C66-9AD1-271A-68E1-7CC2D7A68E93}"/>
                </a:ext>
              </a:extLst>
            </p:cNvPr>
            <p:cNvSpPr txBox="1">
              <a:spLocks/>
            </p:cNvSpPr>
            <p:nvPr/>
          </p:nvSpPr>
          <p:spPr>
            <a:xfrm>
              <a:off x="8553" y="5025939"/>
              <a:ext cx="4015491" cy="164534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chemeClr val="tx1">
                      <a:lumMod val="75000"/>
                      <a:lumOff val="25000"/>
                    </a:schemeClr>
                  </a:solidFill>
                  <a:latin typeface="Helvetica" pitchFamily="2" charset="0"/>
                </a:rPr>
                <a:t>Blog Post</a:t>
              </a:r>
            </a:p>
            <a:p>
              <a:pPr marL="0" indent="0" algn="ctr">
                <a:buFont typeface="Arial" panose="020B0604020202020204" pitchFamily="34" charset="0"/>
                <a:buNone/>
              </a:pPr>
              <a:r>
                <a:rPr lang="en-US" sz="1600" dirty="0"/>
                <a:t>Post daily short articles and blogs to share harmful effects of unhealthy lifestyle</a:t>
              </a:r>
            </a:p>
          </p:txBody>
        </p:sp>
        <p:sp>
          <p:nvSpPr>
            <p:cNvPr id="16" name="Google Shape;767;p59">
              <a:extLst>
                <a:ext uri="{FF2B5EF4-FFF2-40B4-BE49-F238E27FC236}">
                  <a16:creationId xmlns:a16="http://schemas.microsoft.com/office/drawing/2014/main" id="{0DD54CFA-ED00-0823-483B-D6E4934200C5}"/>
                </a:ext>
              </a:extLst>
            </p:cNvPr>
            <p:cNvSpPr/>
            <p:nvPr/>
          </p:nvSpPr>
          <p:spPr>
            <a:xfrm>
              <a:off x="9681772" y="4045497"/>
              <a:ext cx="1016607" cy="1016050"/>
            </a:xfrm>
            <a:prstGeom prst="ellipse">
              <a:avLst/>
            </a:prstGeom>
            <a:noFill/>
            <a:ln w="28575" cap="flat" cmpd="sng">
              <a:solidFill>
                <a:srgbClr val="E7E6E6">
                  <a:lumMod val="25000"/>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grpSp>
          <p:nvGrpSpPr>
            <p:cNvPr id="17" name="Google Shape;747;p59">
              <a:extLst>
                <a:ext uri="{FF2B5EF4-FFF2-40B4-BE49-F238E27FC236}">
                  <a16:creationId xmlns:a16="http://schemas.microsoft.com/office/drawing/2014/main" id="{1D6DFA37-715A-5528-6961-56E607D201D7}"/>
                </a:ext>
              </a:extLst>
            </p:cNvPr>
            <p:cNvGrpSpPr/>
            <p:nvPr/>
          </p:nvGrpSpPr>
          <p:grpSpPr>
            <a:xfrm>
              <a:off x="1658166" y="4171699"/>
              <a:ext cx="587284" cy="577082"/>
              <a:chOff x="-60988625" y="2310475"/>
              <a:chExt cx="316650" cy="311150"/>
            </a:xfrm>
            <a:solidFill>
              <a:srgbClr val="1CA68F"/>
            </a:solidFill>
          </p:grpSpPr>
          <p:sp>
            <p:nvSpPr>
              <p:cNvPr id="18" name="Google Shape;748;p59">
                <a:extLst>
                  <a:ext uri="{FF2B5EF4-FFF2-40B4-BE49-F238E27FC236}">
                    <a16:creationId xmlns:a16="http://schemas.microsoft.com/office/drawing/2014/main" id="{05C318DC-4CCD-1258-404E-33E56B9B1BA0}"/>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19" name="Google Shape;749;p59">
                <a:extLst>
                  <a:ext uri="{FF2B5EF4-FFF2-40B4-BE49-F238E27FC236}">
                    <a16:creationId xmlns:a16="http://schemas.microsoft.com/office/drawing/2014/main" id="{05A410A6-54DD-6CA9-5147-7D3814FDC306}"/>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20" name="Google Shape;750;p59">
                <a:extLst>
                  <a:ext uri="{FF2B5EF4-FFF2-40B4-BE49-F238E27FC236}">
                    <a16:creationId xmlns:a16="http://schemas.microsoft.com/office/drawing/2014/main" id="{857586CA-FA23-A050-53CE-430BBCEC0358}"/>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21" name="Google Shape;751;p59">
                <a:extLst>
                  <a:ext uri="{FF2B5EF4-FFF2-40B4-BE49-F238E27FC236}">
                    <a16:creationId xmlns:a16="http://schemas.microsoft.com/office/drawing/2014/main" id="{58075680-A1D9-5DD6-A58D-C5DCDC170EB1}"/>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22" name="Google Shape;752;p59">
                <a:extLst>
                  <a:ext uri="{FF2B5EF4-FFF2-40B4-BE49-F238E27FC236}">
                    <a16:creationId xmlns:a16="http://schemas.microsoft.com/office/drawing/2014/main" id="{7E83BAE0-B1B0-0A41-9FE6-9269AE925EBD}"/>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23" name="Google Shape;753;p59">
                <a:extLst>
                  <a:ext uri="{FF2B5EF4-FFF2-40B4-BE49-F238E27FC236}">
                    <a16:creationId xmlns:a16="http://schemas.microsoft.com/office/drawing/2014/main" id="{75103934-669F-B3BE-F805-2342CA25D430}"/>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grpSp>
        <p:sp>
          <p:nvSpPr>
            <p:cNvPr id="24" name="Google Shape;768;p59">
              <a:extLst>
                <a:ext uri="{FF2B5EF4-FFF2-40B4-BE49-F238E27FC236}">
                  <a16:creationId xmlns:a16="http://schemas.microsoft.com/office/drawing/2014/main" id="{56354D8F-E56A-EC91-E67D-A81BF075A32A}"/>
                </a:ext>
              </a:extLst>
            </p:cNvPr>
            <p:cNvSpPr/>
            <p:nvPr/>
          </p:nvSpPr>
          <p:spPr>
            <a:xfrm>
              <a:off x="1443504" y="3952016"/>
              <a:ext cx="1016607" cy="1016608"/>
            </a:xfrm>
            <a:prstGeom prst="ellipse">
              <a:avLst/>
            </a:prstGeom>
            <a:noFill/>
            <a:ln w="28575" cap="flat" cmpd="sng">
              <a:solidFill>
                <a:srgbClr val="E7E6E6">
                  <a:lumMod val="25000"/>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25" name="Google Shape;771;p59">
              <a:extLst>
                <a:ext uri="{FF2B5EF4-FFF2-40B4-BE49-F238E27FC236}">
                  <a16:creationId xmlns:a16="http://schemas.microsoft.com/office/drawing/2014/main" id="{48B1CBFD-6E50-0058-940C-A76993CD0E18}"/>
                </a:ext>
              </a:extLst>
            </p:cNvPr>
            <p:cNvSpPr/>
            <p:nvPr/>
          </p:nvSpPr>
          <p:spPr>
            <a:xfrm>
              <a:off x="5562638" y="3952295"/>
              <a:ext cx="1016607" cy="1016050"/>
            </a:xfrm>
            <a:prstGeom prst="ellipse">
              <a:avLst/>
            </a:prstGeom>
            <a:noFill/>
            <a:ln w="28575" cap="flat" cmpd="sng">
              <a:solidFill>
                <a:srgbClr val="E7E6E6">
                  <a:lumMod val="25000"/>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26" name="Google Shape;725;p59">
              <a:extLst>
                <a:ext uri="{FF2B5EF4-FFF2-40B4-BE49-F238E27FC236}">
                  <a16:creationId xmlns:a16="http://schemas.microsoft.com/office/drawing/2014/main" id="{DEEA1024-996B-3EC8-FBB9-69C01BD14A31}"/>
                </a:ext>
              </a:extLst>
            </p:cNvPr>
            <p:cNvSpPr txBox="1">
              <a:spLocks/>
            </p:cNvSpPr>
            <p:nvPr/>
          </p:nvSpPr>
          <p:spPr>
            <a:xfrm>
              <a:off x="4127687" y="5025940"/>
              <a:ext cx="4015491" cy="10160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chemeClr val="tx1">
                      <a:lumMod val="75000"/>
                      <a:lumOff val="25000"/>
                    </a:schemeClr>
                  </a:solidFill>
                  <a:latin typeface="Helvetica" pitchFamily="2" charset="0"/>
                </a:rPr>
                <a:t>Notification Alert</a:t>
              </a:r>
            </a:p>
            <a:p>
              <a:pPr marL="0" marR="0" indent="0" algn="ctr">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Arial" panose="020B0604020202020204" pitchFamily="34" charset="0"/>
                </a:rPr>
                <a:t>Should be displayed to remind them if they are inactive or their bedtime to  make them consistent and remindful about following healthy habits.</a:t>
              </a:r>
            </a:p>
          </p:txBody>
        </p:sp>
        <p:sp>
          <p:nvSpPr>
            <p:cNvPr id="27" name="Google Shape;725;p59">
              <a:extLst>
                <a:ext uri="{FF2B5EF4-FFF2-40B4-BE49-F238E27FC236}">
                  <a16:creationId xmlns:a16="http://schemas.microsoft.com/office/drawing/2014/main" id="{E2476A9F-2E41-3BC7-BC85-3809C1821C15}"/>
                </a:ext>
              </a:extLst>
            </p:cNvPr>
            <p:cNvSpPr txBox="1">
              <a:spLocks/>
            </p:cNvSpPr>
            <p:nvPr/>
          </p:nvSpPr>
          <p:spPr>
            <a:xfrm>
              <a:off x="8246822" y="5028971"/>
              <a:ext cx="4015491" cy="10160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chemeClr val="tx1">
                      <a:lumMod val="75000"/>
                      <a:lumOff val="25000"/>
                    </a:schemeClr>
                  </a:solidFill>
                  <a:latin typeface="Helvetica" pitchFamily="2" charset="0"/>
                </a:rPr>
                <a:t>Goal Setting Calculator</a:t>
              </a:r>
            </a:p>
            <a:p>
              <a:pPr marL="0" marR="0" indent="0" algn="ctr">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Arial" panose="020B0604020202020204" pitchFamily="34" charset="0"/>
                </a:rPr>
                <a:t>Design a matrix where users </a:t>
              </a:r>
              <a:r>
                <a:rPr lang="en-US" sz="1600" dirty="0">
                  <a:latin typeface="Calibri" panose="020F0502020204030204" pitchFamily="34" charset="0"/>
                  <a:ea typeface="Calibri" panose="020F0502020204030204" pitchFamily="34" charset="0"/>
                  <a:cs typeface="Arial" panose="020B0604020202020204" pitchFamily="34" charset="0"/>
                </a:rPr>
                <a:t>get </a:t>
              </a:r>
              <a:r>
                <a:rPr lang="en-US" sz="1600" dirty="0">
                  <a:effectLst/>
                  <a:latin typeface="Calibri" panose="020F0502020204030204" pitchFamily="34" charset="0"/>
                  <a:ea typeface="Calibri" panose="020F0502020204030204" pitchFamily="34" charset="0"/>
                  <a:cs typeface="Arial" panose="020B0604020202020204" pitchFamily="34" charset="0"/>
                </a:rPr>
                <a:t>recommended physical activities according to his/her biological traits which should be adopted by them. </a:t>
              </a:r>
            </a:p>
          </p:txBody>
        </p:sp>
        <p:sp>
          <p:nvSpPr>
            <p:cNvPr id="30" name="Oval 29">
              <a:extLst>
                <a:ext uri="{FF2B5EF4-FFF2-40B4-BE49-F238E27FC236}">
                  <a16:creationId xmlns:a16="http://schemas.microsoft.com/office/drawing/2014/main" id="{9E74EB92-A493-E208-C690-30C9E7782F12}"/>
                </a:ext>
              </a:extLst>
            </p:cNvPr>
            <p:cNvSpPr/>
            <p:nvPr/>
          </p:nvSpPr>
          <p:spPr>
            <a:xfrm rot="10800000">
              <a:off x="697594" y="280433"/>
              <a:ext cx="410171" cy="410635"/>
            </a:xfrm>
            <a:prstGeom prst="ellipse">
              <a:avLst/>
            </a:prstGeom>
            <a:solidFill>
              <a:srgbClr val="F1BD9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Title 1">
              <a:extLst>
                <a:ext uri="{FF2B5EF4-FFF2-40B4-BE49-F238E27FC236}">
                  <a16:creationId xmlns:a16="http://schemas.microsoft.com/office/drawing/2014/main" id="{1A4CA19C-1788-C37C-BDE8-106B26A13D3C}"/>
                </a:ext>
              </a:extLst>
            </p:cNvPr>
            <p:cNvSpPr txBox="1">
              <a:spLocks/>
            </p:cNvSpPr>
            <p:nvPr/>
          </p:nvSpPr>
          <p:spPr>
            <a:xfrm>
              <a:off x="838200" y="200649"/>
              <a:ext cx="10515600" cy="928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E7E6E6">
                      <a:lumMod val="25000"/>
                    </a:srgbClr>
                  </a:solidFill>
                  <a:effectLst/>
                  <a:uLnTx/>
                  <a:uFillTx/>
                  <a:latin typeface="Times New Roman" panose="02020603050405020304" pitchFamily="18" charset="0"/>
                  <a:ea typeface="+mj-ea"/>
                  <a:cs typeface="Times New Roman" panose="02020603050405020304" pitchFamily="18" charset="0"/>
                </a:rPr>
                <a:t>Recommendations:</a:t>
              </a:r>
            </a:p>
          </p:txBody>
        </p:sp>
        <p:grpSp>
          <p:nvGrpSpPr>
            <p:cNvPr id="32" name="Google Shape;9906;p79">
              <a:extLst>
                <a:ext uri="{FF2B5EF4-FFF2-40B4-BE49-F238E27FC236}">
                  <a16:creationId xmlns:a16="http://schemas.microsoft.com/office/drawing/2014/main" id="{26076ECF-7D98-2350-98BF-BC8E99117934}"/>
                </a:ext>
              </a:extLst>
            </p:cNvPr>
            <p:cNvGrpSpPr/>
            <p:nvPr/>
          </p:nvGrpSpPr>
          <p:grpSpPr>
            <a:xfrm>
              <a:off x="5711328" y="1345699"/>
              <a:ext cx="672326" cy="667019"/>
              <a:chOff x="2519532" y="2329015"/>
              <a:chExt cx="267942" cy="265827"/>
            </a:xfrm>
          </p:grpSpPr>
          <p:sp>
            <p:nvSpPr>
              <p:cNvPr id="33" name="Google Shape;9907;p79">
                <a:extLst>
                  <a:ext uri="{FF2B5EF4-FFF2-40B4-BE49-F238E27FC236}">
                    <a16:creationId xmlns:a16="http://schemas.microsoft.com/office/drawing/2014/main" id="{1C0B7B69-6A86-4E0B-ED6E-507222FD9AD8}"/>
                  </a:ext>
                </a:extLst>
              </p:cNvPr>
              <p:cNvSpPr/>
              <p:nvPr/>
            </p:nvSpPr>
            <p:spPr>
              <a:xfrm>
                <a:off x="2519532" y="2329015"/>
                <a:ext cx="267942" cy="265827"/>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34" name="Google Shape;9908;p79">
                <a:extLst>
                  <a:ext uri="{FF2B5EF4-FFF2-40B4-BE49-F238E27FC236}">
                    <a16:creationId xmlns:a16="http://schemas.microsoft.com/office/drawing/2014/main" id="{E081F9DB-3E6D-E2BE-9130-FFB8467D467A}"/>
                  </a:ext>
                </a:extLst>
              </p:cNvPr>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grpSp>
        <p:grpSp>
          <p:nvGrpSpPr>
            <p:cNvPr id="35" name="Google Shape;10021;p79">
              <a:extLst>
                <a:ext uri="{FF2B5EF4-FFF2-40B4-BE49-F238E27FC236}">
                  <a16:creationId xmlns:a16="http://schemas.microsoft.com/office/drawing/2014/main" id="{6FD9ABF4-E588-8FAA-387A-AA70844E4E5A}"/>
                </a:ext>
              </a:extLst>
            </p:cNvPr>
            <p:cNvGrpSpPr/>
            <p:nvPr/>
          </p:nvGrpSpPr>
          <p:grpSpPr>
            <a:xfrm>
              <a:off x="5693557" y="4132829"/>
              <a:ext cx="804830" cy="608416"/>
              <a:chOff x="3962775" y="1990704"/>
              <a:chExt cx="296975" cy="224500"/>
            </a:xfrm>
            <a:solidFill>
              <a:srgbClr val="1CA68F"/>
            </a:solidFill>
          </p:grpSpPr>
          <p:sp>
            <p:nvSpPr>
              <p:cNvPr id="36" name="Google Shape;10022;p79">
                <a:extLst>
                  <a:ext uri="{FF2B5EF4-FFF2-40B4-BE49-F238E27FC236}">
                    <a16:creationId xmlns:a16="http://schemas.microsoft.com/office/drawing/2014/main" id="{2042D3BF-9757-958C-5862-943B2BB5A820}"/>
                  </a:ext>
                </a:extLst>
              </p:cNvPr>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37" name="Google Shape;10023;p79">
                <a:extLst>
                  <a:ext uri="{FF2B5EF4-FFF2-40B4-BE49-F238E27FC236}">
                    <a16:creationId xmlns:a16="http://schemas.microsoft.com/office/drawing/2014/main" id="{CB4DAB24-7A01-3FCF-C008-2EBFCCE43903}"/>
                  </a:ext>
                </a:extLst>
              </p:cNvPr>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38" name="Google Shape;10024;p79">
                <a:extLst>
                  <a:ext uri="{FF2B5EF4-FFF2-40B4-BE49-F238E27FC236}">
                    <a16:creationId xmlns:a16="http://schemas.microsoft.com/office/drawing/2014/main" id="{2DA044D6-0CCA-E060-761E-45483CCC201E}"/>
                  </a:ext>
                </a:extLst>
              </p:cNvPr>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39" name="Google Shape;10025;p79">
                <a:extLst>
                  <a:ext uri="{FF2B5EF4-FFF2-40B4-BE49-F238E27FC236}">
                    <a16:creationId xmlns:a16="http://schemas.microsoft.com/office/drawing/2014/main" id="{19CDA65B-1B78-9679-F11D-1C127CA921F8}"/>
                  </a:ext>
                </a:extLst>
              </p:cNvPr>
              <p:cNvSpPr/>
              <p:nvPr/>
            </p:nvSpPr>
            <p:spPr>
              <a:xfrm>
                <a:off x="3962775" y="1990704"/>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grpSp>
        <p:grpSp>
          <p:nvGrpSpPr>
            <p:cNvPr id="40" name="Google Shape;9893;p79">
              <a:extLst>
                <a:ext uri="{FF2B5EF4-FFF2-40B4-BE49-F238E27FC236}">
                  <a16:creationId xmlns:a16="http://schemas.microsoft.com/office/drawing/2014/main" id="{36B24838-DC88-8F7C-1618-08A465024F41}"/>
                </a:ext>
              </a:extLst>
            </p:cNvPr>
            <p:cNvGrpSpPr/>
            <p:nvPr/>
          </p:nvGrpSpPr>
          <p:grpSpPr>
            <a:xfrm>
              <a:off x="9905958" y="4250440"/>
              <a:ext cx="582793" cy="573580"/>
              <a:chOff x="683125" y="1955289"/>
              <a:chExt cx="299325" cy="294595"/>
            </a:xfrm>
            <a:solidFill>
              <a:srgbClr val="1CA68F"/>
            </a:solidFill>
          </p:grpSpPr>
          <p:sp>
            <p:nvSpPr>
              <p:cNvPr id="41" name="Google Shape;9894;p79">
                <a:extLst>
                  <a:ext uri="{FF2B5EF4-FFF2-40B4-BE49-F238E27FC236}">
                    <a16:creationId xmlns:a16="http://schemas.microsoft.com/office/drawing/2014/main" id="{00E1E5E0-C102-BB67-1DBB-DDFBC325D8F0}"/>
                  </a:ext>
                </a:extLst>
              </p:cNvPr>
              <p:cNvSpPr/>
              <p:nvPr/>
            </p:nvSpPr>
            <p:spPr>
              <a:xfrm>
                <a:off x="876875" y="1989925"/>
                <a:ext cx="52800" cy="63825"/>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42" name="Google Shape;9895;p79">
                <a:extLst>
                  <a:ext uri="{FF2B5EF4-FFF2-40B4-BE49-F238E27FC236}">
                    <a16:creationId xmlns:a16="http://schemas.microsoft.com/office/drawing/2014/main" id="{73ED79D4-00DC-315C-6C8E-A3B3FFB5D301}"/>
                  </a:ext>
                </a:extLst>
              </p:cNvPr>
              <p:cNvSpPr/>
              <p:nvPr/>
            </p:nvSpPr>
            <p:spPr>
              <a:xfrm>
                <a:off x="683125" y="2058459"/>
                <a:ext cx="159900" cy="191425"/>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43" name="Google Shape;9896;p79">
                <a:extLst>
                  <a:ext uri="{FF2B5EF4-FFF2-40B4-BE49-F238E27FC236}">
                    <a16:creationId xmlns:a16="http://schemas.microsoft.com/office/drawing/2014/main" id="{EC6065F6-68C4-29CA-505F-95A614301443}"/>
                  </a:ext>
                </a:extLst>
              </p:cNvPr>
              <p:cNvSpPr/>
              <p:nvPr/>
            </p:nvSpPr>
            <p:spPr>
              <a:xfrm>
                <a:off x="824900" y="1955289"/>
                <a:ext cx="157550" cy="15597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44" name="Google Shape;9897;p79">
                <a:extLst>
                  <a:ext uri="{FF2B5EF4-FFF2-40B4-BE49-F238E27FC236}">
                    <a16:creationId xmlns:a16="http://schemas.microsoft.com/office/drawing/2014/main" id="{3449B0C3-2C80-B1EB-02EE-673A8AA0A3AE}"/>
                  </a:ext>
                </a:extLst>
              </p:cNvPr>
              <p:cNvSpPr/>
              <p:nvPr/>
            </p:nvSpPr>
            <p:spPr>
              <a:xfrm>
                <a:off x="895000" y="2058450"/>
                <a:ext cx="17350" cy="18125"/>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grpSp>
        <p:grpSp>
          <p:nvGrpSpPr>
            <p:cNvPr id="45" name="Google Shape;10008;p79">
              <a:extLst>
                <a:ext uri="{FF2B5EF4-FFF2-40B4-BE49-F238E27FC236}">
                  <a16:creationId xmlns:a16="http://schemas.microsoft.com/office/drawing/2014/main" id="{2554B626-5C06-13B6-4E80-F9099386A1B4}"/>
                </a:ext>
              </a:extLst>
            </p:cNvPr>
            <p:cNvGrpSpPr/>
            <p:nvPr/>
          </p:nvGrpSpPr>
          <p:grpSpPr>
            <a:xfrm>
              <a:off x="9838106" y="1487574"/>
              <a:ext cx="638580" cy="636861"/>
              <a:chOff x="2141000" y="1954475"/>
              <a:chExt cx="296975" cy="296175"/>
            </a:xfrm>
            <a:solidFill>
              <a:srgbClr val="1CA68F"/>
            </a:solidFill>
          </p:grpSpPr>
          <p:sp>
            <p:nvSpPr>
              <p:cNvPr id="46" name="Google Shape;10009;p79">
                <a:extLst>
                  <a:ext uri="{FF2B5EF4-FFF2-40B4-BE49-F238E27FC236}">
                    <a16:creationId xmlns:a16="http://schemas.microsoft.com/office/drawing/2014/main" id="{FE3DFBE5-8D3B-ADDE-5FD9-1FAE175F2438}"/>
                  </a:ext>
                </a:extLst>
              </p:cNvPr>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47" name="Google Shape;10010;p79">
                <a:extLst>
                  <a:ext uri="{FF2B5EF4-FFF2-40B4-BE49-F238E27FC236}">
                    <a16:creationId xmlns:a16="http://schemas.microsoft.com/office/drawing/2014/main" id="{0C07B3D7-F2BF-7BD9-27B3-92C01AAA2300}"/>
                  </a:ext>
                </a:extLst>
              </p:cNvPr>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48" name="Google Shape;10011;p79">
                <a:extLst>
                  <a:ext uri="{FF2B5EF4-FFF2-40B4-BE49-F238E27FC236}">
                    <a16:creationId xmlns:a16="http://schemas.microsoft.com/office/drawing/2014/main" id="{C9A8880E-1E65-DCB1-0DA1-6276897FE7AD}"/>
                  </a:ext>
                </a:extLst>
              </p:cNvPr>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sp>
            <p:nvSpPr>
              <p:cNvPr id="49" name="Google Shape;10012;p79">
                <a:extLst>
                  <a:ext uri="{FF2B5EF4-FFF2-40B4-BE49-F238E27FC236}">
                    <a16:creationId xmlns:a16="http://schemas.microsoft.com/office/drawing/2014/main" id="{A0D22FC2-41FA-9680-6762-C9C5AEF98801}"/>
                  </a:ext>
                </a:extLst>
              </p:cNvPr>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black"/>
                  </a:solidFill>
                  <a:effectLst/>
                  <a:uLnTx/>
                  <a:uFillTx/>
                </a:endParaRPr>
              </a:p>
            </p:txBody>
          </p:sp>
        </p:grpSp>
      </p:grpSp>
    </p:spTree>
    <p:extLst>
      <p:ext uri="{BB962C8B-B14F-4D97-AF65-F5344CB8AC3E}">
        <p14:creationId xmlns:p14="http://schemas.microsoft.com/office/powerpoint/2010/main" val="2094376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C1FED4AA-AFD8-6868-13C6-20BEFED7A71C}"/>
              </a:ext>
            </a:extLst>
          </p:cNvPr>
          <p:cNvGrpSpPr/>
          <p:nvPr/>
        </p:nvGrpSpPr>
        <p:grpSpPr>
          <a:xfrm>
            <a:off x="7698492" y="2615227"/>
            <a:ext cx="5222378" cy="3372259"/>
            <a:chOff x="8046719" y="2041082"/>
            <a:chExt cx="6096001" cy="3936386"/>
          </a:xfrm>
        </p:grpSpPr>
        <p:sp>
          <p:nvSpPr>
            <p:cNvPr id="37" name="Title 1">
              <a:extLst>
                <a:ext uri="{FF2B5EF4-FFF2-40B4-BE49-F238E27FC236}">
                  <a16:creationId xmlns:a16="http://schemas.microsoft.com/office/drawing/2014/main" id="{7070472B-C6E0-6C57-A431-0930A7989C91}"/>
                </a:ext>
              </a:extLst>
            </p:cNvPr>
            <p:cNvSpPr txBox="1">
              <a:spLocks/>
            </p:cNvSpPr>
            <p:nvPr/>
          </p:nvSpPr>
          <p:spPr>
            <a:xfrm>
              <a:off x="8046719" y="2041082"/>
              <a:ext cx="6096001" cy="2166723"/>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65000"/>
                      <a:lumOff val="35000"/>
                    </a:schemeClr>
                  </a:solidFill>
                  <a:latin typeface="Times New Roman" panose="02020603050405020304" pitchFamily="18" charset="0"/>
                  <a:cs typeface="Times New Roman" panose="02020603050405020304" pitchFamily="18" charset="0"/>
                </a:rPr>
                <a:t>Thank</a:t>
              </a:r>
            </a:p>
            <a:p>
              <a:r>
                <a:rPr lang="en-US" sz="6600" b="1" dirty="0">
                  <a:solidFill>
                    <a:schemeClr val="tx1">
                      <a:lumMod val="65000"/>
                      <a:lumOff val="35000"/>
                    </a:schemeClr>
                  </a:solidFill>
                  <a:latin typeface="Times New Roman" panose="02020603050405020304" pitchFamily="18" charset="0"/>
                  <a:cs typeface="Times New Roman" panose="02020603050405020304" pitchFamily="18" charset="0"/>
                </a:rPr>
                <a:t>You!</a:t>
              </a:r>
            </a:p>
          </p:txBody>
        </p:sp>
        <p:sp>
          <p:nvSpPr>
            <p:cNvPr id="38" name="Subtitle 2">
              <a:extLst>
                <a:ext uri="{FF2B5EF4-FFF2-40B4-BE49-F238E27FC236}">
                  <a16:creationId xmlns:a16="http://schemas.microsoft.com/office/drawing/2014/main" id="{617E119C-328D-A498-461D-72B59DC0E80F}"/>
                </a:ext>
              </a:extLst>
            </p:cNvPr>
            <p:cNvSpPr txBox="1">
              <a:spLocks/>
            </p:cNvSpPr>
            <p:nvPr/>
          </p:nvSpPr>
          <p:spPr>
            <a:xfrm>
              <a:off x="8541479" y="5001632"/>
              <a:ext cx="4588042" cy="407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85000"/>
                      <a:lumOff val="15000"/>
                    </a:schemeClr>
                  </a:solidFill>
                  <a:latin typeface="Helvetica" pitchFamily="2" charset="0"/>
                  <a:hlinkClick r:id="rId2">
                    <a:extLst>
                      <a:ext uri="{A12FA001-AC4F-418D-AE19-62706E023703}">
                        <ahyp:hlinkClr xmlns:ahyp="http://schemas.microsoft.com/office/drawing/2018/hyperlinkcolor" val="tx"/>
                      </a:ext>
                    </a:extLst>
                  </a:hlinkClick>
                </a:rPr>
                <a:t>/hadiqamalik</a:t>
              </a:r>
              <a:endParaRPr lang="en-US" sz="1800" dirty="0">
                <a:solidFill>
                  <a:schemeClr val="tx1">
                    <a:lumMod val="85000"/>
                    <a:lumOff val="15000"/>
                  </a:schemeClr>
                </a:solidFill>
                <a:latin typeface="Helvetica" pitchFamily="2" charset="0"/>
              </a:endParaRPr>
            </a:p>
          </p:txBody>
        </p:sp>
        <p:cxnSp>
          <p:nvCxnSpPr>
            <p:cNvPr id="39" name="Straight Connector 38">
              <a:extLst>
                <a:ext uri="{FF2B5EF4-FFF2-40B4-BE49-F238E27FC236}">
                  <a16:creationId xmlns:a16="http://schemas.microsoft.com/office/drawing/2014/main" id="{E6D72061-AFDE-CD56-4CB5-6D52E051B7DE}"/>
                </a:ext>
              </a:extLst>
            </p:cNvPr>
            <p:cNvCxnSpPr>
              <a:cxnSpLocks/>
            </p:cNvCxnSpPr>
            <p:nvPr/>
          </p:nvCxnSpPr>
          <p:spPr>
            <a:xfrm>
              <a:off x="8046719" y="4388125"/>
              <a:ext cx="386861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0" name="Google Shape;11237;p83">
              <a:extLst>
                <a:ext uri="{FF2B5EF4-FFF2-40B4-BE49-F238E27FC236}">
                  <a16:creationId xmlns:a16="http://schemas.microsoft.com/office/drawing/2014/main" id="{BFEA5955-6318-142A-742A-391CABBE194A}"/>
                </a:ext>
              </a:extLst>
            </p:cNvPr>
            <p:cNvGrpSpPr/>
            <p:nvPr/>
          </p:nvGrpSpPr>
          <p:grpSpPr>
            <a:xfrm>
              <a:off x="8055148" y="5001632"/>
              <a:ext cx="393986" cy="393986"/>
              <a:chOff x="1323129" y="2571761"/>
              <a:chExt cx="417024" cy="417024"/>
            </a:xfrm>
            <a:solidFill>
              <a:schemeClr val="bg2">
                <a:lumMod val="25000"/>
              </a:schemeClr>
            </a:solidFill>
          </p:grpSpPr>
          <p:sp>
            <p:nvSpPr>
              <p:cNvPr id="45" name="Google Shape;11238;p83">
                <a:extLst>
                  <a:ext uri="{FF2B5EF4-FFF2-40B4-BE49-F238E27FC236}">
                    <a16:creationId xmlns:a16="http://schemas.microsoft.com/office/drawing/2014/main" id="{5376932E-30A3-565B-84BE-4AF4861B88EB}"/>
                  </a:ext>
                </a:extLst>
              </p:cNvPr>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endParaRPr dirty="0">
                  <a:solidFill>
                    <a:schemeClr val="tx1">
                      <a:lumMod val="65000"/>
                      <a:lumOff val="35000"/>
                    </a:schemeClr>
                  </a:solidFill>
                </a:endParaRPr>
              </a:p>
            </p:txBody>
          </p:sp>
          <p:sp>
            <p:nvSpPr>
              <p:cNvPr id="46" name="Google Shape;11239;p83">
                <a:extLst>
                  <a:ext uri="{FF2B5EF4-FFF2-40B4-BE49-F238E27FC236}">
                    <a16:creationId xmlns:a16="http://schemas.microsoft.com/office/drawing/2014/main" id="{2D3454C4-3550-A002-F6F4-AB3322D5BED9}"/>
                  </a:ext>
                </a:extLst>
              </p:cNvPr>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endParaRPr dirty="0"/>
              </a:p>
            </p:txBody>
          </p:sp>
          <p:sp>
            <p:nvSpPr>
              <p:cNvPr id="47" name="Google Shape;11240;p83">
                <a:extLst>
                  <a:ext uri="{FF2B5EF4-FFF2-40B4-BE49-F238E27FC236}">
                    <a16:creationId xmlns:a16="http://schemas.microsoft.com/office/drawing/2014/main" id="{10B43B06-41F9-69C6-FDBF-50D7C763540A}"/>
                  </a:ext>
                </a:extLst>
              </p:cNvPr>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endParaRPr dirty="0"/>
              </a:p>
            </p:txBody>
          </p:sp>
          <p:sp>
            <p:nvSpPr>
              <p:cNvPr id="48" name="Google Shape;11241;p83">
                <a:extLst>
                  <a:ext uri="{FF2B5EF4-FFF2-40B4-BE49-F238E27FC236}">
                    <a16:creationId xmlns:a16="http://schemas.microsoft.com/office/drawing/2014/main" id="{23F0554A-2428-123F-BF48-FC39DFC50873}"/>
                  </a:ext>
                </a:extLst>
              </p:cNvPr>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endParaRPr dirty="0">
                  <a:solidFill>
                    <a:schemeClr val="tx1">
                      <a:lumMod val="65000"/>
                      <a:lumOff val="35000"/>
                    </a:schemeClr>
                  </a:solidFill>
                </a:endParaRPr>
              </a:p>
            </p:txBody>
          </p:sp>
        </p:grpSp>
        <p:sp>
          <p:nvSpPr>
            <p:cNvPr id="41" name="Google Shape;11039;p83">
              <a:extLst>
                <a:ext uri="{FF2B5EF4-FFF2-40B4-BE49-F238E27FC236}">
                  <a16:creationId xmlns:a16="http://schemas.microsoft.com/office/drawing/2014/main" id="{49AEFC77-4284-CB22-1AD7-EACF54972850}"/>
                </a:ext>
              </a:extLst>
            </p:cNvPr>
            <p:cNvSpPr/>
            <p:nvPr/>
          </p:nvSpPr>
          <p:spPr>
            <a:xfrm>
              <a:off x="8055148" y="4507865"/>
              <a:ext cx="420796" cy="295691"/>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endParaRPr dirty="0"/>
            </a:p>
          </p:txBody>
        </p:sp>
        <p:pic>
          <p:nvPicPr>
            <p:cNvPr id="42" name="Picture 41">
              <a:extLst>
                <a:ext uri="{FF2B5EF4-FFF2-40B4-BE49-F238E27FC236}">
                  <a16:creationId xmlns:a16="http://schemas.microsoft.com/office/drawing/2014/main" id="{397EB33D-21D8-3E72-F11A-D6160F839388}"/>
                </a:ext>
              </a:extLst>
            </p:cNvPr>
            <p:cNvPicPr>
              <a:picLocks noChangeAspect="1"/>
            </p:cNvPicPr>
            <p:nvPr/>
          </p:nvPicPr>
          <p:blipFill>
            <a:blip r:embed="rId3">
              <a:alphaModFix/>
              <a:duotone>
                <a:schemeClr val="accent6">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saturation sat="0"/>
                      </a14:imgEffect>
                      <a14:imgEffect>
                        <a14:brightnessContrast bright="-100000" contrast="-39000"/>
                      </a14:imgEffect>
                    </a14:imgLayer>
                  </a14:imgProps>
                </a:ext>
              </a:extLst>
            </a:blip>
            <a:stretch>
              <a:fillRect/>
            </a:stretch>
          </p:blipFill>
          <p:spPr>
            <a:xfrm>
              <a:off x="8055148" y="5560141"/>
              <a:ext cx="407391" cy="417327"/>
            </a:xfrm>
            <a:prstGeom prst="rect">
              <a:avLst/>
            </a:prstGeom>
          </p:spPr>
        </p:pic>
        <p:sp>
          <p:nvSpPr>
            <p:cNvPr id="43" name="Subtitle 2">
              <a:hlinkClick r:id="rId5"/>
              <a:extLst>
                <a:ext uri="{FF2B5EF4-FFF2-40B4-BE49-F238E27FC236}">
                  <a16:creationId xmlns:a16="http://schemas.microsoft.com/office/drawing/2014/main" id="{922016E5-ABB5-DBB4-E4A0-67FBC389DA23}"/>
                </a:ext>
              </a:extLst>
            </p:cNvPr>
            <p:cNvSpPr txBox="1">
              <a:spLocks/>
            </p:cNvSpPr>
            <p:nvPr/>
          </p:nvSpPr>
          <p:spPr>
            <a:xfrm>
              <a:off x="8541479" y="5560141"/>
              <a:ext cx="4588042" cy="407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85000"/>
                      <a:lumOff val="15000"/>
                    </a:schemeClr>
                  </a:solidFill>
                  <a:latin typeface="Helvetica" pitchFamily="2" charset="0"/>
                </a:rPr>
                <a:t>/hadiqamalik</a:t>
              </a:r>
            </a:p>
          </p:txBody>
        </p:sp>
        <p:sp>
          <p:nvSpPr>
            <p:cNvPr id="44" name="Subtitle 2">
              <a:extLst>
                <a:ext uri="{FF2B5EF4-FFF2-40B4-BE49-F238E27FC236}">
                  <a16:creationId xmlns:a16="http://schemas.microsoft.com/office/drawing/2014/main" id="{BB07E569-19CF-5FFE-EE60-56F3726E51E9}"/>
                </a:ext>
              </a:extLst>
            </p:cNvPr>
            <p:cNvSpPr txBox="1">
              <a:spLocks/>
            </p:cNvSpPr>
            <p:nvPr/>
          </p:nvSpPr>
          <p:spPr>
            <a:xfrm>
              <a:off x="8541479" y="4507865"/>
              <a:ext cx="4588042" cy="407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85000"/>
                      <a:lumOff val="15000"/>
                    </a:schemeClr>
                  </a:solidFill>
                  <a:latin typeface="Helvetica" pitchFamily="2" charset="0"/>
                </a:rPr>
                <a:t>mhadiqa7998@gmail.com</a:t>
              </a:r>
            </a:p>
          </p:txBody>
        </p:sp>
      </p:grpSp>
      <p:sp>
        <p:nvSpPr>
          <p:cNvPr id="57" name="Rectangle 56">
            <a:extLst>
              <a:ext uri="{FF2B5EF4-FFF2-40B4-BE49-F238E27FC236}">
                <a16:creationId xmlns:a16="http://schemas.microsoft.com/office/drawing/2014/main" id="{D54BD2AF-FFA9-655C-DC85-056099E34171}"/>
              </a:ext>
            </a:extLst>
          </p:cNvPr>
          <p:cNvSpPr/>
          <p:nvPr/>
        </p:nvSpPr>
        <p:spPr>
          <a:xfrm rot="10800000">
            <a:off x="0" y="0"/>
            <a:ext cx="282678" cy="4192172"/>
          </a:xfrm>
          <a:prstGeom prst="rect">
            <a:avLst/>
          </a:prstGeom>
          <a:solidFill>
            <a:srgbClr val="E297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F943ECA2-C879-066E-855D-5EF03198E59D}"/>
              </a:ext>
            </a:extLst>
          </p:cNvPr>
          <p:cNvSpPr/>
          <p:nvPr/>
        </p:nvSpPr>
        <p:spPr>
          <a:xfrm rot="10800000">
            <a:off x="468004" y="0"/>
            <a:ext cx="114887" cy="2968283"/>
          </a:xfrm>
          <a:prstGeom prst="rect">
            <a:avLst/>
          </a:prstGeom>
          <a:solidFill>
            <a:srgbClr val="E297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390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6751ED-0D2F-0016-D7FC-419CCD996C82}"/>
              </a:ext>
            </a:extLst>
          </p:cNvPr>
          <p:cNvSpPr>
            <a:spLocks noGrp="1"/>
          </p:cNvSpPr>
          <p:nvPr>
            <p:ph type="title"/>
          </p:nvPr>
        </p:nvSpPr>
        <p:spPr>
          <a:xfrm>
            <a:off x="8177212" y="634946"/>
            <a:ext cx="3372529" cy="5055904"/>
          </a:xfrm>
        </p:spPr>
        <p:txBody>
          <a:bodyPr anchor="ctr">
            <a:normAutofit/>
          </a:bodyPr>
          <a:lstStyle/>
          <a:p>
            <a:r>
              <a:rPr lang="en-US" dirty="0">
                <a:latin typeface="Times New Roman" panose="02020603050405020304" pitchFamily="18" charset="0"/>
                <a:cs typeface="Times New Roman" panose="02020603050405020304" pitchFamily="18" charset="0"/>
              </a:rPr>
              <a:t>Business Question</a:t>
            </a:r>
          </a:p>
        </p:txBody>
      </p:sp>
      <p:cxnSp>
        <p:nvCxnSpPr>
          <p:cNvPr id="12" name="Straight Connector 11">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9294AAB-1EBE-14E1-F771-EF3E65BC67DF}"/>
              </a:ext>
            </a:extLst>
          </p:cNvPr>
          <p:cNvGraphicFramePr>
            <a:graphicFrameLocks noGrp="1"/>
          </p:cNvGraphicFramePr>
          <p:nvPr>
            <p:ph idx="1"/>
            <p:extLst>
              <p:ext uri="{D42A27DB-BD31-4B8C-83A1-F6EECF244321}">
                <p14:modId xmlns:p14="http://schemas.microsoft.com/office/powerpoint/2010/main" val="2589648130"/>
              </p:ext>
            </p:extLst>
          </p:nvPr>
        </p:nvGraphicFramePr>
        <p:xfrm>
          <a:off x="177916" y="539653"/>
          <a:ext cx="7357036" cy="5353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833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AD63-C482-991A-C7A6-EE7E8AA0641E}"/>
              </a:ext>
            </a:extLst>
          </p:cNvPr>
          <p:cNvSpPr>
            <a:spLocks noGrp="1"/>
          </p:cNvSpPr>
          <p:nvPr>
            <p:ph type="title"/>
          </p:nvPr>
        </p:nvSpPr>
        <p:spPr>
          <a:xfrm>
            <a:off x="1097280" y="286603"/>
            <a:ext cx="10058400" cy="1450757"/>
          </a:xfrm>
        </p:spPr>
        <p:txBody>
          <a:bodyPr>
            <a:normAutofit/>
          </a:bodyPr>
          <a:lstStyle/>
          <a:p>
            <a:r>
              <a:rPr lang="en-US" dirty="0"/>
              <a:t>Table of Contents</a:t>
            </a:r>
          </a:p>
        </p:txBody>
      </p:sp>
      <p:grpSp>
        <p:nvGrpSpPr>
          <p:cNvPr id="37" name="Group 36">
            <a:extLst>
              <a:ext uri="{FF2B5EF4-FFF2-40B4-BE49-F238E27FC236}">
                <a16:creationId xmlns:a16="http://schemas.microsoft.com/office/drawing/2014/main" id="{CC683760-A504-8EB5-E568-0FBE7E92A691}"/>
              </a:ext>
            </a:extLst>
          </p:cNvPr>
          <p:cNvGrpSpPr/>
          <p:nvPr/>
        </p:nvGrpSpPr>
        <p:grpSpPr>
          <a:xfrm>
            <a:off x="1416037" y="2014107"/>
            <a:ext cx="9359926" cy="4091272"/>
            <a:chOff x="2071722" y="2017499"/>
            <a:chExt cx="7704150" cy="3367879"/>
          </a:xfrm>
        </p:grpSpPr>
        <p:sp>
          <p:nvSpPr>
            <p:cNvPr id="19" name="Google Shape;269;p35">
              <a:extLst>
                <a:ext uri="{FF2B5EF4-FFF2-40B4-BE49-F238E27FC236}">
                  <a16:creationId xmlns:a16="http://schemas.microsoft.com/office/drawing/2014/main" id="{B6D18BD0-1940-97FE-F61F-849582A42D30}"/>
                </a:ext>
              </a:extLst>
            </p:cNvPr>
            <p:cNvSpPr txBox="1">
              <a:spLocks/>
            </p:cNvSpPr>
            <p:nvPr/>
          </p:nvSpPr>
          <p:spPr>
            <a:xfrm>
              <a:off x="2192172" y="2534474"/>
              <a:ext cx="2336400" cy="527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90000"/>
                </a:lnSpc>
                <a:spcBef>
                  <a:spcPts val="0"/>
                </a:spcBef>
                <a:spcAft>
                  <a:spcPts val="600"/>
                </a:spcAft>
                <a:buClr>
                  <a:srgbClr val="272625"/>
                </a:buClr>
                <a:buSzPts val="2400"/>
                <a:buFont typeface="Abril Fatface"/>
                <a:buNone/>
                <a:tabLst/>
                <a:defRPr/>
              </a:pPr>
              <a:r>
                <a:rPr kumimoji="0" lang="en-US" sz="2000" b="1" i="0" u="none" strike="noStrike" kern="0" cap="none" spc="0" normalizeH="0" baseline="0" noProof="0" dirty="0">
                  <a:ln>
                    <a:noFill/>
                  </a:ln>
                  <a:solidFill>
                    <a:schemeClr val="tx1">
                      <a:lumMod val="75000"/>
                      <a:lumOff val="25000"/>
                    </a:schemeClr>
                  </a:solidFill>
                  <a:effectLst/>
                  <a:uLnTx/>
                  <a:uFillTx/>
                  <a:latin typeface="+mj-lt"/>
                  <a:sym typeface="Abril Fatface"/>
                </a:rPr>
                <a:t>Objectives </a:t>
              </a:r>
            </a:p>
          </p:txBody>
        </p:sp>
        <p:sp>
          <p:nvSpPr>
            <p:cNvPr id="20" name="Google Shape;270;p35">
              <a:extLst>
                <a:ext uri="{FF2B5EF4-FFF2-40B4-BE49-F238E27FC236}">
                  <a16:creationId xmlns:a16="http://schemas.microsoft.com/office/drawing/2014/main" id="{2C577CEC-E70D-0B4D-B362-13132BF7A98F}"/>
                </a:ext>
              </a:extLst>
            </p:cNvPr>
            <p:cNvSpPr txBox="1">
              <a:spLocks/>
            </p:cNvSpPr>
            <p:nvPr/>
          </p:nvSpPr>
          <p:spPr>
            <a:xfrm>
              <a:off x="2722722" y="2017499"/>
              <a:ext cx="1275300" cy="5934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90000"/>
                </a:lnSpc>
                <a:spcBef>
                  <a:spcPts val="0"/>
                </a:spcBef>
                <a:spcAft>
                  <a:spcPts val="600"/>
                </a:spcAft>
                <a:buClr>
                  <a:srgbClr val="272625"/>
                </a:buClr>
                <a:buSzPts val="3000"/>
                <a:buFont typeface="Abril Fatface"/>
                <a:buNone/>
                <a:tabLst/>
                <a:defRPr/>
              </a:pPr>
              <a:r>
                <a:rPr kumimoji="0" lang="de" sz="2800" b="1" i="0" u="none" strike="noStrike" kern="0" cap="none" spc="0" normalizeH="0" baseline="0" noProof="0">
                  <a:ln>
                    <a:noFill/>
                  </a:ln>
                  <a:solidFill>
                    <a:schemeClr val="tx1">
                      <a:lumMod val="75000"/>
                      <a:lumOff val="25000"/>
                    </a:schemeClr>
                  </a:solidFill>
                  <a:effectLst/>
                  <a:uLnTx/>
                  <a:uFillTx/>
                  <a:latin typeface="+mj-lt"/>
                  <a:sym typeface="Abril Fatface"/>
                </a:rPr>
                <a:t>01</a:t>
              </a:r>
            </a:p>
          </p:txBody>
        </p:sp>
        <p:sp>
          <p:nvSpPr>
            <p:cNvPr id="21" name="Google Shape;271;p35">
              <a:extLst>
                <a:ext uri="{FF2B5EF4-FFF2-40B4-BE49-F238E27FC236}">
                  <a16:creationId xmlns:a16="http://schemas.microsoft.com/office/drawing/2014/main" id="{7D50D558-7172-8795-44F6-0EE02D669AAB}"/>
                </a:ext>
              </a:extLst>
            </p:cNvPr>
            <p:cNvSpPr txBox="1">
              <a:spLocks/>
            </p:cNvSpPr>
            <p:nvPr/>
          </p:nvSpPr>
          <p:spPr>
            <a:xfrm>
              <a:off x="2071722" y="3004978"/>
              <a:ext cx="25773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2pPr>
              <a:lvl3pPr marL="1371600" marR="0" lvl="2"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3pPr>
              <a:lvl4pPr marL="1828800" marR="0" lvl="3"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4pPr>
              <a:lvl5pPr marL="2286000" marR="0" lvl="4"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5pPr>
              <a:lvl6pPr marL="2743200" marR="0" lvl="5"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6pPr>
              <a:lvl7pPr marL="3200400" marR="0" lvl="6"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7pPr>
              <a:lvl8pPr marL="3657600" marR="0" lvl="7"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8pPr>
              <a:lvl9pPr marL="4114800" marR="0" lvl="8"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9pPr>
            </a:lstStyle>
            <a:p>
              <a:pPr marL="0" marR="0" lvl="0" indent="0" algn="ctr" defTabSz="914400" rtl="0" eaLnBrk="1" fontAlgn="auto" latinLnBrk="0" hangingPunct="1">
                <a:lnSpc>
                  <a:spcPct val="90000"/>
                </a:lnSpc>
                <a:spcBef>
                  <a:spcPts val="0"/>
                </a:spcBef>
                <a:spcAft>
                  <a:spcPts val="600"/>
                </a:spcAft>
                <a:buClr>
                  <a:srgbClr val="272625"/>
                </a:buClr>
                <a:buSzPts val="1400"/>
                <a:buFont typeface="Fira Sans"/>
                <a:buNone/>
                <a:tabLst/>
                <a:defRPr/>
              </a:pPr>
              <a:r>
                <a:rPr kumimoji="0" lang="de-DE" sz="2000" b="0" i="0" u="none" strike="noStrike" kern="0" cap="none" spc="0" normalizeH="0" baseline="0" noProof="0">
                  <a:ln>
                    <a:noFill/>
                  </a:ln>
                  <a:solidFill>
                    <a:srgbClr val="272625"/>
                  </a:solidFill>
                  <a:effectLst/>
                  <a:uLnTx/>
                  <a:uFillTx/>
                  <a:latin typeface="+mn-lt"/>
                  <a:sym typeface="Fira Sans"/>
                </a:rPr>
                <a:t>State the purpose of the project</a:t>
              </a:r>
            </a:p>
          </p:txBody>
        </p:sp>
        <p:sp>
          <p:nvSpPr>
            <p:cNvPr id="22" name="Google Shape;272;p35">
              <a:extLst>
                <a:ext uri="{FF2B5EF4-FFF2-40B4-BE49-F238E27FC236}">
                  <a16:creationId xmlns:a16="http://schemas.microsoft.com/office/drawing/2014/main" id="{BAF9D1EA-EF68-B48B-9C6E-7033A7AE3298}"/>
                </a:ext>
              </a:extLst>
            </p:cNvPr>
            <p:cNvSpPr txBox="1">
              <a:spLocks/>
            </p:cNvSpPr>
            <p:nvPr/>
          </p:nvSpPr>
          <p:spPr>
            <a:xfrm>
              <a:off x="4762497" y="2534474"/>
              <a:ext cx="2336400" cy="527700"/>
            </a:xfrm>
            <a:prstGeom prst="rect">
              <a:avLst/>
            </a:prstGeom>
            <a:noFill/>
            <a:ln>
              <a:noFill/>
            </a:ln>
          </p:spPr>
          <p:txBody>
            <a:bodyPr spcFirstLastPara="1" wrap="square" lIns="91425" tIns="91425" rIns="91425" bIns="91425" anchor="ctr" anchorCtr="0">
              <a:normAutofit fontScale="92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90000"/>
                </a:lnSpc>
                <a:spcBef>
                  <a:spcPts val="0"/>
                </a:spcBef>
                <a:spcAft>
                  <a:spcPts val="600"/>
                </a:spcAft>
                <a:buClr>
                  <a:srgbClr val="272625"/>
                </a:buClr>
                <a:buSzPts val="2400"/>
                <a:buFont typeface="Abril Fatface"/>
                <a:buNone/>
                <a:tabLst/>
                <a:defRPr/>
              </a:pPr>
              <a:r>
                <a:rPr kumimoji="0" lang="en-US" b="1" i="0" u="none" strike="noStrike" kern="0" cap="none" spc="0" normalizeH="0" baseline="0" noProof="0" dirty="0">
                  <a:ln>
                    <a:noFill/>
                  </a:ln>
                  <a:solidFill>
                    <a:schemeClr val="tx1">
                      <a:lumMod val="75000"/>
                      <a:lumOff val="25000"/>
                    </a:schemeClr>
                  </a:solidFill>
                  <a:effectLst/>
                  <a:uLnTx/>
                  <a:uFillTx/>
                  <a:latin typeface="+mj-lt"/>
                  <a:sym typeface="Abril Fatface"/>
                </a:rPr>
                <a:t>Data Analysis Process</a:t>
              </a:r>
            </a:p>
          </p:txBody>
        </p:sp>
        <p:sp>
          <p:nvSpPr>
            <p:cNvPr id="23" name="Google Shape;273;p35">
              <a:extLst>
                <a:ext uri="{FF2B5EF4-FFF2-40B4-BE49-F238E27FC236}">
                  <a16:creationId xmlns:a16="http://schemas.microsoft.com/office/drawing/2014/main" id="{F9E3AC1A-CF76-4071-E44B-30F979679B1E}"/>
                </a:ext>
              </a:extLst>
            </p:cNvPr>
            <p:cNvSpPr txBox="1">
              <a:spLocks/>
            </p:cNvSpPr>
            <p:nvPr/>
          </p:nvSpPr>
          <p:spPr>
            <a:xfrm>
              <a:off x="5293047" y="2017499"/>
              <a:ext cx="1275300" cy="5934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90000"/>
                </a:lnSpc>
                <a:spcBef>
                  <a:spcPts val="0"/>
                </a:spcBef>
                <a:spcAft>
                  <a:spcPts val="600"/>
                </a:spcAft>
                <a:buClr>
                  <a:srgbClr val="272625"/>
                </a:buClr>
                <a:buSzPts val="3000"/>
                <a:buFont typeface="Abril Fatface"/>
                <a:buNone/>
                <a:tabLst/>
                <a:defRPr/>
              </a:pPr>
              <a:r>
                <a:rPr kumimoji="0" lang="de" sz="2800" b="1" i="0" u="none" strike="noStrike" kern="0" cap="none" spc="0" normalizeH="0" baseline="0" noProof="0">
                  <a:ln>
                    <a:noFill/>
                  </a:ln>
                  <a:solidFill>
                    <a:schemeClr val="tx1">
                      <a:lumMod val="75000"/>
                      <a:lumOff val="25000"/>
                    </a:schemeClr>
                  </a:solidFill>
                  <a:effectLst/>
                  <a:uLnTx/>
                  <a:uFillTx/>
                  <a:latin typeface="+mj-lt"/>
                  <a:sym typeface="Abril Fatface"/>
                </a:rPr>
                <a:t>02</a:t>
              </a:r>
            </a:p>
          </p:txBody>
        </p:sp>
        <p:sp>
          <p:nvSpPr>
            <p:cNvPr id="24" name="Google Shape;274;p35">
              <a:extLst>
                <a:ext uri="{FF2B5EF4-FFF2-40B4-BE49-F238E27FC236}">
                  <a16:creationId xmlns:a16="http://schemas.microsoft.com/office/drawing/2014/main" id="{D4BCF595-96EC-724F-3140-DF042E3D0E61}"/>
                </a:ext>
              </a:extLst>
            </p:cNvPr>
            <p:cNvSpPr txBox="1">
              <a:spLocks/>
            </p:cNvSpPr>
            <p:nvPr/>
          </p:nvSpPr>
          <p:spPr>
            <a:xfrm>
              <a:off x="4688697" y="3004978"/>
              <a:ext cx="24840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2pPr>
              <a:lvl3pPr marL="1371600" marR="0" lvl="2"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3pPr>
              <a:lvl4pPr marL="1828800" marR="0" lvl="3"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4pPr>
              <a:lvl5pPr marL="2286000" marR="0" lvl="4"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5pPr>
              <a:lvl6pPr marL="2743200" marR="0" lvl="5"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6pPr>
              <a:lvl7pPr marL="3200400" marR="0" lvl="6"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7pPr>
              <a:lvl8pPr marL="3657600" marR="0" lvl="7"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8pPr>
              <a:lvl9pPr marL="4114800" marR="0" lvl="8"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9pPr>
            </a:lstStyle>
            <a:p>
              <a:pPr marL="0" marR="0" lvl="0" indent="0" algn="ctr" defTabSz="914400" rtl="0" eaLnBrk="1" fontAlgn="auto" latinLnBrk="0" hangingPunct="1">
                <a:lnSpc>
                  <a:spcPct val="90000"/>
                </a:lnSpc>
                <a:spcBef>
                  <a:spcPts val="0"/>
                </a:spcBef>
                <a:spcAft>
                  <a:spcPts val="600"/>
                </a:spcAft>
                <a:buClr>
                  <a:srgbClr val="272625"/>
                </a:buClr>
                <a:buSzPts val="1400"/>
                <a:buFont typeface="Fira Sans"/>
                <a:buNone/>
                <a:tabLst/>
                <a:defRPr/>
              </a:pPr>
              <a:r>
                <a:rPr kumimoji="0" lang="de-DE" sz="2000" b="0" i="0" u="none" strike="noStrike" kern="0" cap="none" spc="0" normalizeH="0" baseline="0" noProof="0" dirty="0">
                  <a:ln>
                    <a:noFill/>
                  </a:ln>
                  <a:solidFill>
                    <a:srgbClr val="272625"/>
                  </a:solidFill>
                  <a:effectLst/>
                  <a:uLnTx/>
                  <a:uFillTx/>
                  <a:latin typeface="+mn-lt"/>
                  <a:sym typeface="Fira Sans"/>
                </a:rPr>
                <a:t>Process followed in this project</a:t>
              </a:r>
            </a:p>
          </p:txBody>
        </p:sp>
        <p:sp>
          <p:nvSpPr>
            <p:cNvPr id="25" name="Google Shape;275;p35">
              <a:extLst>
                <a:ext uri="{FF2B5EF4-FFF2-40B4-BE49-F238E27FC236}">
                  <a16:creationId xmlns:a16="http://schemas.microsoft.com/office/drawing/2014/main" id="{0E3ECAD0-B620-C026-E294-040AE77385E5}"/>
                </a:ext>
              </a:extLst>
            </p:cNvPr>
            <p:cNvSpPr txBox="1">
              <a:spLocks/>
            </p:cNvSpPr>
            <p:nvPr/>
          </p:nvSpPr>
          <p:spPr>
            <a:xfrm>
              <a:off x="7325922" y="2534474"/>
              <a:ext cx="2336400" cy="527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90000"/>
                </a:lnSpc>
                <a:spcBef>
                  <a:spcPts val="0"/>
                </a:spcBef>
                <a:spcAft>
                  <a:spcPts val="600"/>
                </a:spcAft>
                <a:buClr>
                  <a:srgbClr val="272625"/>
                </a:buClr>
                <a:buSzPts val="2400"/>
                <a:buFont typeface="Abril Fatface"/>
                <a:buNone/>
                <a:tabLst/>
                <a:defRPr/>
              </a:pPr>
              <a:r>
                <a:rPr kumimoji="0" lang="en-US" sz="2000" b="1" i="0" u="none" strike="noStrike" kern="0" cap="none" spc="0" normalizeH="0" baseline="0" noProof="0" dirty="0">
                  <a:ln>
                    <a:noFill/>
                  </a:ln>
                  <a:solidFill>
                    <a:schemeClr val="tx1">
                      <a:lumMod val="75000"/>
                      <a:lumOff val="25000"/>
                    </a:schemeClr>
                  </a:solidFill>
                  <a:effectLst/>
                  <a:uLnTx/>
                  <a:uFillTx/>
                  <a:latin typeface="+mj-lt"/>
                  <a:sym typeface="Abril Fatface"/>
                </a:rPr>
                <a:t>Analysis</a:t>
              </a:r>
            </a:p>
          </p:txBody>
        </p:sp>
        <p:sp>
          <p:nvSpPr>
            <p:cNvPr id="26" name="Google Shape;276;p35">
              <a:extLst>
                <a:ext uri="{FF2B5EF4-FFF2-40B4-BE49-F238E27FC236}">
                  <a16:creationId xmlns:a16="http://schemas.microsoft.com/office/drawing/2014/main" id="{1B334F84-C72E-EB00-CCD1-368D0D3320D8}"/>
                </a:ext>
              </a:extLst>
            </p:cNvPr>
            <p:cNvSpPr txBox="1">
              <a:spLocks/>
            </p:cNvSpPr>
            <p:nvPr/>
          </p:nvSpPr>
          <p:spPr>
            <a:xfrm>
              <a:off x="7856472" y="2017499"/>
              <a:ext cx="1275300" cy="5934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90000"/>
                </a:lnSpc>
                <a:spcBef>
                  <a:spcPts val="0"/>
                </a:spcBef>
                <a:spcAft>
                  <a:spcPts val="600"/>
                </a:spcAft>
                <a:buClr>
                  <a:srgbClr val="272625"/>
                </a:buClr>
                <a:buSzPts val="3000"/>
                <a:buFont typeface="Abril Fatface"/>
                <a:buNone/>
                <a:tabLst/>
                <a:defRPr/>
              </a:pPr>
              <a:r>
                <a:rPr kumimoji="0" lang="de" sz="2800" b="1" i="0" u="none" strike="noStrike" kern="0" cap="none" spc="0" normalizeH="0" baseline="0" noProof="0">
                  <a:ln>
                    <a:noFill/>
                  </a:ln>
                  <a:solidFill>
                    <a:schemeClr val="tx1">
                      <a:lumMod val="75000"/>
                      <a:lumOff val="25000"/>
                    </a:schemeClr>
                  </a:solidFill>
                  <a:effectLst/>
                  <a:uLnTx/>
                  <a:uFillTx/>
                  <a:latin typeface="+mj-lt"/>
                  <a:sym typeface="Abril Fatface"/>
                </a:rPr>
                <a:t>03</a:t>
              </a:r>
            </a:p>
          </p:txBody>
        </p:sp>
        <p:sp>
          <p:nvSpPr>
            <p:cNvPr id="27" name="Google Shape;277;p35">
              <a:extLst>
                <a:ext uri="{FF2B5EF4-FFF2-40B4-BE49-F238E27FC236}">
                  <a16:creationId xmlns:a16="http://schemas.microsoft.com/office/drawing/2014/main" id="{D9C43529-1404-0E8C-8CFF-A8E19C71C330}"/>
                </a:ext>
              </a:extLst>
            </p:cNvPr>
            <p:cNvSpPr txBox="1">
              <a:spLocks/>
            </p:cNvSpPr>
            <p:nvPr/>
          </p:nvSpPr>
          <p:spPr>
            <a:xfrm>
              <a:off x="7212372" y="3004978"/>
              <a:ext cx="25635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2pPr>
              <a:lvl3pPr marL="1371600" marR="0" lvl="2"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3pPr>
              <a:lvl4pPr marL="1828800" marR="0" lvl="3"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4pPr>
              <a:lvl5pPr marL="2286000" marR="0" lvl="4"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5pPr>
              <a:lvl6pPr marL="2743200" marR="0" lvl="5"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6pPr>
              <a:lvl7pPr marL="3200400" marR="0" lvl="6"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7pPr>
              <a:lvl8pPr marL="3657600" marR="0" lvl="7"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8pPr>
              <a:lvl9pPr marL="4114800" marR="0" lvl="8"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9pPr>
            </a:lstStyle>
            <a:p>
              <a:pPr marL="0" marR="0" lvl="0" indent="0" algn="ctr" defTabSz="914400" rtl="0" eaLnBrk="1" fontAlgn="auto" latinLnBrk="0" hangingPunct="1">
                <a:lnSpc>
                  <a:spcPct val="90000"/>
                </a:lnSpc>
                <a:spcBef>
                  <a:spcPts val="0"/>
                </a:spcBef>
                <a:spcAft>
                  <a:spcPts val="600"/>
                </a:spcAft>
                <a:buClr>
                  <a:srgbClr val="272625"/>
                </a:buClr>
                <a:buSzPts val="1400"/>
                <a:buFont typeface="Fira Sans"/>
                <a:buNone/>
                <a:tabLst/>
                <a:defRPr/>
              </a:pPr>
              <a:r>
                <a:rPr kumimoji="0" lang="de-DE" sz="2000" b="0" i="0" u="none" strike="noStrike" kern="0" cap="none" spc="0" normalizeH="0" baseline="0" noProof="0">
                  <a:ln>
                    <a:noFill/>
                  </a:ln>
                  <a:solidFill>
                    <a:srgbClr val="272625"/>
                  </a:solidFill>
                  <a:effectLst/>
                  <a:uLnTx/>
                  <a:uFillTx/>
                  <a:latin typeface="+mn-lt"/>
                  <a:sym typeface="Fira Sans"/>
                </a:rPr>
                <a:t>Visualize the findings from the data</a:t>
              </a:r>
            </a:p>
          </p:txBody>
        </p:sp>
        <p:sp>
          <p:nvSpPr>
            <p:cNvPr id="28" name="Google Shape;278;p35">
              <a:extLst>
                <a:ext uri="{FF2B5EF4-FFF2-40B4-BE49-F238E27FC236}">
                  <a16:creationId xmlns:a16="http://schemas.microsoft.com/office/drawing/2014/main" id="{5A0F9F63-87EB-C5C0-DE31-4C2C09F93CDE}"/>
                </a:ext>
              </a:extLst>
            </p:cNvPr>
            <p:cNvSpPr txBox="1">
              <a:spLocks/>
            </p:cNvSpPr>
            <p:nvPr/>
          </p:nvSpPr>
          <p:spPr>
            <a:xfrm>
              <a:off x="3657158" y="4430074"/>
              <a:ext cx="2336400" cy="527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90000"/>
                </a:lnSpc>
                <a:spcBef>
                  <a:spcPts val="0"/>
                </a:spcBef>
                <a:spcAft>
                  <a:spcPts val="600"/>
                </a:spcAft>
                <a:buClr>
                  <a:srgbClr val="272625"/>
                </a:buClr>
                <a:buSzPts val="2400"/>
                <a:buFont typeface="Abril Fatface"/>
                <a:buNone/>
                <a:tabLst/>
                <a:defRPr/>
              </a:pPr>
              <a:r>
                <a:rPr kumimoji="0" lang="en-US" sz="2000" b="1" i="0" u="none" strike="noStrike" kern="0" cap="none" spc="0" normalizeH="0" baseline="0" noProof="0" dirty="0">
                  <a:ln>
                    <a:noFill/>
                  </a:ln>
                  <a:solidFill>
                    <a:schemeClr val="tx1">
                      <a:lumMod val="75000"/>
                      <a:lumOff val="25000"/>
                    </a:schemeClr>
                  </a:solidFill>
                  <a:effectLst/>
                  <a:uLnTx/>
                  <a:uFillTx/>
                  <a:latin typeface="+mj-lt"/>
                  <a:sym typeface="Abril Fatface"/>
                </a:rPr>
                <a:t>Insights </a:t>
              </a:r>
            </a:p>
          </p:txBody>
        </p:sp>
        <p:sp>
          <p:nvSpPr>
            <p:cNvPr id="29" name="Google Shape;279;p35">
              <a:extLst>
                <a:ext uri="{FF2B5EF4-FFF2-40B4-BE49-F238E27FC236}">
                  <a16:creationId xmlns:a16="http://schemas.microsoft.com/office/drawing/2014/main" id="{12E8FEF5-97EB-CE71-D221-0DCC441EE9F9}"/>
                </a:ext>
              </a:extLst>
            </p:cNvPr>
            <p:cNvSpPr txBox="1">
              <a:spLocks/>
            </p:cNvSpPr>
            <p:nvPr/>
          </p:nvSpPr>
          <p:spPr>
            <a:xfrm>
              <a:off x="4187708" y="3913099"/>
              <a:ext cx="1275300" cy="5934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90000"/>
                </a:lnSpc>
                <a:spcBef>
                  <a:spcPts val="0"/>
                </a:spcBef>
                <a:spcAft>
                  <a:spcPts val="600"/>
                </a:spcAft>
                <a:buClr>
                  <a:srgbClr val="272625"/>
                </a:buClr>
                <a:buSzPts val="3000"/>
                <a:buFont typeface="Abril Fatface"/>
                <a:buNone/>
                <a:tabLst/>
                <a:defRPr/>
              </a:pPr>
              <a:r>
                <a:rPr kumimoji="0" lang="de" sz="2800" b="1" i="0" u="none" strike="noStrike" kern="0" cap="none" spc="0" normalizeH="0" baseline="0" noProof="0">
                  <a:ln>
                    <a:noFill/>
                  </a:ln>
                  <a:solidFill>
                    <a:schemeClr val="tx1">
                      <a:lumMod val="75000"/>
                      <a:lumOff val="25000"/>
                    </a:schemeClr>
                  </a:solidFill>
                  <a:effectLst/>
                  <a:uLnTx/>
                  <a:uFillTx/>
                  <a:latin typeface="+mj-lt"/>
                  <a:sym typeface="Abril Fatface"/>
                </a:rPr>
                <a:t>04</a:t>
              </a:r>
            </a:p>
          </p:txBody>
        </p:sp>
        <p:sp>
          <p:nvSpPr>
            <p:cNvPr id="30" name="Google Shape;280;p35">
              <a:extLst>
                <a:ext uri="{FF2B5EF4-FFF2-40B4-BE49-F238E27FC236}">
                  <a16:creationId xmlns:a16="http://schemas.microsoft.com/office/drawing/2014/main" id="{4DE5DDC1-64BF-6DB6-07C5-7B552F4A07B8}"/>
                </a:ext>
              </a:extLst>
            </p:cNvPr>
            <p:cNvSpPr txBox="1">
              <a:spLocks/>
            </p:cNvSpPr>
            <p:nvPr/>
          </p:nvSpPr>
          <p:spPr>
            <a:xfrm>
              <a:off x="3536709" y="4900578"/>
              <a:ext cx="2577300" cy="484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2pPr>
              <a:lvl3pPr marL="1371600" marR="0" lvl="2"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3pPr>
              <a:lvl4pPr marL="1828800" marR="0" lvl="3"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4pPr>
              <a:lvl5pPr marL="2286000" marR="0" lvl="4"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5pPr>
              <a:lvl6pPr marL="2743200" marR="0" lvl="5"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6pPr>
              <a:lvl7pPr marL="3200400" marR="0" lvl="6"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7pPr>
              <a:lvl8pPr marL="3657600" marR="0" lvl="7"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8pPr>
              <a:lvl9pPr marL="4114800" marR="0" lvl="8"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9pPr>
            </a:lstStyle>
            <a:p>
              <a:pPr marL="0" marR="0" lvl="0" indent="0" algn="ctr" defTabSz="914400" rtl="0" eaLnBrk="1" fontAlgn="auto" latinLnBrk="0" hangingPunct="1">
                <a:lnSpc>
                  <a:spcPct val="90000"/>
                </a:lnSpc>
                <a:spcBef>
                  <a:spcPts val="0"/>
                </a:spcBef>
                <a:spcAft>
                  <a:spcPts val="600"/>
                </a:spcAft>
                <a:buClr>
                  <a:srgbClr val="272625"/>
                </a:buClr>
                <a:buSzPts val="1400"/>
                <a:buFont typeface="Fira Sans"/>
                <a:buNone/>
                <a:tabLst/>
                <a:defRPr/>
              </a:pPr>
              <a:r>
                <a:rPr kumimoji="0" lang="de-DE" sz="2000" b="0" i="0" u="none" strike="noStrike" kern="0" cap="none" spc="0" normalizeH="0" baseline="0" noProof="0">
                  <a:ln>
                    <a:noFill/>
                  </a:ln>
                  <a:solidFill>
                    <a:srgbClr val="272625"/>
                  </a:solidFill>
                  <a:effectLst/>
                  <a:uLnTx/>
                  <a:uFillTx/>
                  <a:latin typeface="+mn-lt"/>
                  <a:sym typeface="Fira Sans"/>
                </a:rPr>
                <a:t>Summarize the findings</a:t>
              </a:r>
            </a:p>
          </p:txBody>
        </p:sp>
        <p:sp>
          <p:nvSpPr>
            <p:cNvPr id="31" name="Google Shape;281;p35">
              <a:extLst>
                <a:ext uri="{FF2B5EF4-FFF2-40B4-BE49-F238E27FC236}">
                  <a16:creationId xmlns:a16="http://schemas.microsoft.com/office/drawing/2014/main" id="{2C47CB5E-B597-C6B9-4F59-E960B9170886}"/>
                </a:ext>
              </a:extLst>
            </p:cNvPr>
            <p:cNvSpPr txBox="1">
              <a:spLocks/>
            </p:cNvSpPr>
            <p:nvPr/>
          </p:nvSpPr>
          <p:spPr>
            <a:xfrm>
              <a:off x="6227481" y="4430074"/>
              <a:ext cx="2484000" cy="527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90000"/>
                </a:lnSpc>
                <a:spcBef>
                  <a:spcPts val="0"/>
                </a:spcBef>
                <a:spcAft>
                  <a:spcPts val="600"/>
                </a:spcAft>
                <a:buClr>
                  <a:srgbClr val="272625"/>
                </a:buClr>
                <a:buSzPts val="2400"/>
                <a:buFont typeface="Abril Fatface"/>
                <a:buNone/>
                <a:tabLst/>
                <a:defRPr/>
              </a:pPr>
              <a:r>
                <a:rPr kumimoji="0" lang="en-US" sz="2000" b="1" i="0" u="none" strike="noStrike" kern="0" cap="none" spc="0" normalizeH="0" baseline="0" noProof="0" dirty="0">
                  <a:ln>
                    <a:noFill/>
                  </a:ln>
                  <a:solidFill>
                    <a:schemeClr val="tx1">
                      <a:lumMod val="75000"/>
                      <a:lumOff val="25000"/>
                    </a:schemeClr>
                  </a:solidFill>
                  <a:effectLst/>
                  <a:uLnTx/>
                  <a:uFillTx/>
                  <a:latin typeface="+mj-lt"/>
                  <a:sym typeface="Abril Fatface"/>
                </a:rPr>
                <a:t>Recommendations</a:t>
              </a:r>
            </a:p>
          </p:txBody>
        </p:sp>
        <p:sp>
          <p:nvSpPr>
            <p:cNvPr id="32" name="Google Shape;282;p35">
              <a:extLst>
                <a:ext uri="{FF2B5EF4-FFF2-40B4-BE49-F238E27FC236}">
                  <a16:creationId xmlns:a16="http://schemas.microsoft.com/office/drawing/2014/main" id="{5B7D83A6-15F5-CAE0-A9CE-35DD5B64312B}"/>
                </a:ext>
              </a:extLst>
            </p:cNvPr>
            <p:cNvSpPr txBox="1">
              <a:spLocks/>
            </p:cNvSpPr>
            <p:nvPr/>
          </p:nvSpPr>
          <p:spPr>
            <a:xfrm>
              <a:off x="6758032" y="3913099"/>
              <a:ext cx="1275300" cy="5934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3000"/>
                <a:buFont typeface="Abril Fatface"/>
                <a:buNone/>
                <a:defRPr sz="30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90000"/>
                </a:lnSpc>
                <a:spcBef>
                  <a:spcPts val="0"/>
                </a:spcBef>
                <a:spcAft>
                  <a:spcPts val="600"/>
                </a:spcAft>
                <a:buClr>
                  <a:srgbClr val="272625"/>
                </a:buClr>
                <a:buSzPts val="3000"/>
                <a:buFont typeface="Abril Fatface"/>
                <a:buNone/>
                <a:tabLst/>
                <a:defRPr/>
              </a:pPr>
              <a:r>
                <a:rPr kumimoji="0" lang="de" sz="2800" b="1" i="0" u="none" strike="noStrike" kern="0" cap="none" spc="0" normalizeH="0" baseline="0" noProof="0">
                  <a:ln>
                    <a:noFill/>
                  </a:ln>
                  <a:solidFill>
                    <a:schemeClr val="tx1">
                      <a:lumMod val="75000"/>
                      <a:lumOff val="25000"/>
                    </a:schemeClr>
                  </a:solidFill>
                  <a:effectLst/>
                  <a:uLnTx/>
                  <a:uFillTx/>
                  <a:latin typeface="+mj-lt"/>
                  <a:sym typeface="Abril Fatface"/>
                </a:rPr>
                <a:t>05</a:t>
              </a:r>
            </a:p>
          </p:txBody>
        </p:sp>
        <p:sp>
          <p:nvSpPr>
            <p:cNvPr id="33" name="Google Shape;283;p35">
              <a:extLst>
                <a:ext uri="{FF2B5EF4-FFF2-40B4-BE49-F238E27FC236}">
                  <a16:creationId xmlns:a16="http://schemas.microsoft.com/office/drawing/2014/main" id="{7DD077E6-D612-6E45-6327-FB7785E39EB4}"/>
                </a:ext>
              </a:extLst>
            </p:cNvPr>
            <p:cNvSpPr txBox="1">
              <a:spLocks/>
            </p:cNvSpPr>
            <p:nvPr/>
          </p:nvSpPr>
          <p:spPr>
            <a:xfrm>
              <a:off x="6153681" y="4900578"/>
              <a:ext cx="24840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2pPr>
              <a:lvl3pPr marL="1371600" marR="0" lvl="2"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3pPr>
              <a:lvl4pPr marL="1828800" marR="0" lvl="3"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4pPr>
              <a:lvl5pPr marL="2286000" marR="0" lvl="4"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5pPr>
              <a:lvl6pPr marL="2743200" marR="0" lvl="5"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6pPr>
              <a:lvl7pPr marL="3200400" marR="0" lvl="6"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7pPr>
              <a:lvl8pPr marL="3657600" marR="0" lvl="7"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8pPr>
              <a:lvl9pPr marL="4114800" marR="0" lvl="8" indent="-317500" algn="l"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9pPr>
            </a:lstStyle>
            <a:p>
              <a:pPr marL="0" marR="0" lvl="0" indent="0" algn="ctr" defTabSz="914400" rtl="0" eaLnBrk="1" fontAlgn="auto" latinLnBrk="0" hangingPunct="1">
                <a:lnSpc>
                  <a:spcPct val="90000"/>
                </a:lnSpc>
                <a:spcBef>
                  <a:spcPts val="0"/>
                </a:spcBef>
                <a:spcAft>
                  <a:spcPts val="600"/>
                </a:spcAft>
                <a:buClr>
                  <a:srgbClr val="272625"/>
                </a:buClr>
                <a:buSzPts val="1400"/>
                <a:buFont typeface="Fira Sans"/>
                <a:buNone/>
                <a:tabLst/>
                <a:defRPr/>
              </a:pPr>
              <a:r>
                <a:rPr kumimoji="0" lang="de-DE" sz="2000" b="0" i="0" u="none" strike="noStrike" kern="0" cap="none" spc="0" normalizeH="0" baseline="0" noProof="0" dirty="0">
                  <a:ln>
                    <a:noFill/>
                  </a:ln>
                  <a:solidFill>
                    <a:srgbClr val="272625"/>
                  </a:solidFill>
                  <a:effectLst/>
                  <a:uLnTx/>
                  <a:uFillTx/>
                  <a:latin typeface="+mn-lt"/>
                  <a:sym typeface="Fira Sans"/>
                </a:rPr>
                <a:t>Gave recommendations based on insights</a:t>
              </a:r>
            </a:p>
          </p:txBody>
        </p:sp>
      </p:grpSp>
      <p:cxnSp>
        <p:nvCxnSpPr>
          <p:cNvPr id="4" name="Straight Connector 3">
            <a:extLst>
              <a:ext uri="{FF2B5EF4-FFF2-40B4-BE49-F238E27FC236}">
                <a16:creationId xmlns:a16="http://schemas.microsoft.com/office/drawing/2014/main" id="{EDA63D8A-4091-37F0-F803-8E884780433C}"/>
              </a:ext>
            </a:extLst>
          </p:cNvPr>
          <p:cNvCxnSpPr/>
          <p:nvPr/>
        </p:nvCxnSpPr>
        <p:spPr>
          <a:xfrm>
            <a:off x="2043772" y="3094892"/>
            <a:ext cx="19430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99157D1-42B3-227D-70D7-BEBD5C0D8A4B}"/>
              </a:ext>
            </a:extLst>
          </p:cNvPr>
          <p:cNvCxnSpPr/>
          <p:nvPr/>
        </p:nvCxnSpPr>
        <p:spPr>
          <a:xfrm>
            <a:off x="5188957" y="3094892"/>
            <a:ext cx="19430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3359955-FF83-86A5-9A53-471C7F91957D}"/>
              </a:ext>
            </a:extLst>
          </p:cNvPr>
          <p:cNvCxnSpPr/>
          <p:nvPr/>
        </p:nvCxnSpPr>
        <p:spPr>
          <a:xfrm>
            <a:off x="8264847" y="3094892"/>
            <a:ext cx="19430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D1E57D-D093-4DC4-5B0A-C58AA5FA90FD}"/>
              </a:ext>
            </a:extLst>
          </p:cNvPr>
          <p:cNvCxnSpPr/>
          <p:nvPr/>
        </p:nvCxnSpPr>
        <p:spPr>
          <a:xfrm>
            <a:off x="3756337" y="5503705"/>
            <a:ext cx="19430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603AA4-659E-9FC6-CCC8-52386533D79A}"/>
              </a:ext>
            </a:extLst>
          </p:cNvPr>
          <p:cNvCxnSpPr/>
          <p:nvPr/>
        </p:nvCxnSpPr>
        <p:spPr>
          <a:xfrm>
            <a:off x="7011505" y="5487880"/>
            <a:ext cx="19430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8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DE6-CB8E-D0BA-2CC3-BE9109486967}"/>
              </a:ext>
            </a:extLst>
          </p:cNvPr>
          <p:cNvSpPr>
            <a:spLocks noGrp="1"/>
          </p:cNvSpPr>
          <p:nvPr>
            <p:ph type="title"/>
          </p:nvPr>
        </p:nvSpPr>
        <p:spPr/>
        <p:txBody>
          <a:bodyPr>
            <a:normAutofit/>
          </a:bodyPr>
          <a:lstStyle/>
          <a:p>
            <a:r>
              <a:rPr lang="en-US" sz="4000" dirty="0"/>
              <a:t>Company Background</a:t>
            </a:r>
          </a:p>
        </p:txBody>
      </p:sp>
      <p:sp>
        <p:nvSpPr>
          <p:cNvPr id="3" name="Content Placeholder 2">
            <a:extLst>
              <a:ext uri="{FF2B5EF4-FFF2-40B4-BE49-F238E27FC236}">
                <a16:creationId xmlns:a16="http://schemas.microsoft.com/office/drawing/2014/main" id="{EA5F8661-452E-6FFD-49AC-50C7D306B345}"/>
              </a:ext>
            </a:extLst>
          </p:cNvPr>
          <p:cNvSpPr>
            <a:spLocks noGrp="1"/>
          </p:cNvSpPr>
          <p:nvPr>
            <p:ph idx="1"/>
          </p:nvPr>
        </p:nvSpPr>
        <p:spPr>
          <a:xfrm>
            <a:off x="1097281" y="1845734"/>
            <a:ext cx="5739618" cy="856523"/>
          </a:xfrm>
        </p:spPr>
        <p:txBody>
          <a:bodyPr>
            <a:normAutofit lnSpcReduction="10000"/>
          </a:bodyPr>
          <a:lstStyle/>
          <a:p>
            <a:r>
              <a:rPr lang="en-US" dirty="0">
                <a:solidFill>
                  <a:schemeClr val="tx1">
                    <a:lumMod val="85000"/>
                    <a:lumOff val="15000"/>
                  </a:schemeClr>
                </a:solidFill>
              </a:rPr>
              <a:t>High-tech manufacturer of health-focused products for women and develop wearables and accompanying products that monitor biometric and lifestyle data.</a:t>
            </a:r>
          </a:p>
          <a:p>
            <a:endParaRPr lang="en-US" dirty="0"/>
          </a:p>
        </p:txBody>
      </p:sp>
      <p:sp>
        <p:nvSpPr>
          <p:cNvPr id="5" name="TextBox 4">
            <a:extLst>
              <a:ext uri="{FF2B5EF4-FFF2-40B4-BE49-F238E27FC236}">
                <a16:creationId xmlns:a16="http://schemas.microsoft.com/office/drawing/2014/main" id="{F793ADC2-9460-F7E7-3E11-D8C608C18F0F}"/>
              </a:ext>
            </a:extLst>
          </p:cNvPr>
          <p:cNvSpPr txBox="1"/>
          <p:nvPr/>
        </p:nvSpPr>
        <p:spPr>
          <a:xfrm>
            <a:off x="1097280" y="2702257"/>
            <a:ext cx="5739618" cy="3156826"/>
          </a:xfrm>
          <a:prstGeom prst="rect">
            <a:avLst/>
          </a:prstGeom>
          <a:noFill/>
        </p:spPr>
        <p:txBody>
          <a:bodyPr wrap="square">
            <a:spAutoFit/>
          </a:bodyPr>
          <a:lstStyle/>
          <a:p>
            <a:pPr marL="0" marR="0" algn="just">
              <a:lnSpc>
                <a:spcPct val="107000"/>
              </a:lnSpc>
              <a:spcBef>
                <a:spcPts val="0"/>
              </a:spcBef>
              <a:spcAft>
                <a:spcPts val="0"/>
              </a:spcAft>
            </a:pPr>
            <a:r>
              <a:rPr lang="en-US" dirty="0"/>
              <a:t> </a:t>
            </a:r>
          </a:p>
          <a:p>
            <a:pPr marL="0" marR="0" algn="just">
              <a:lnSpc>
                <a:spcPct val="107000"/>
              </a:lnSpc>
              <a:spcBef>
                <a:spcPts val="0"/>
              </a:spcBef>
              <a:spcAft>
                <a:spcPts val="0"/>
              </a:spcAft>
            </a:pPr>
            <a:r>
              <a:rPr lang="en-US" b="1" dirty="0">
                <a:solidFill>
                  <a:schemeClr val="tx1">
                    <a:lumMod val="75000"/>
                    <a:lumOff val="25000"/>
                  </a:schemeClr>
                </a:solidFill>
              </a:rPr>
              <a:t>Product Offerings:</a:t>
            </a:r>
          </a:p>
          <a:p>
            <a:pPr marL="0" marR="0" algn="just">
              <a:lnSpc>
                <a:spcPct val="107000"/>
              </a:lnSpc>
              <a:spcBef>
                <a:spcPts val="0"/>
              </a:spcBef>
              <a:spcAft>
                <a:spcPts val="0"/>
              </a:spcAft>
            </a:pPr>
            <a:r>
              <a:rPr lang="en-US" dirty="0">
                <a:solidFill>
                  <a:schemeClr val="tx1">
                    <a:lumMod val="85000"/>
                    <a:lumOff val="15000"/>
                  </a:schemeClr>
                </a:solidFill>
              </a:rPr>
              <a:t>They offer the following products:</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lumMod val="85000"/>
                    <a:lumOff val="15000"/>
                  </a:schemeClr>
                </a:solidFill>
              </a:rPr>
              <a:t>Bellabeat app: </a:t>
            </a:r>
            <a:r>
              <a:rPr lang="en-US" dirty="0">
                <a:solidFill>
                  <a:schemeClr val="tx1">
                    <a:lumMod val="85000"/>
                    <a:lumOff val="15000"/>
                  </a:schemeClr>
                </a:solidFill>
              </a:rPr>
              <a:t>Daily lifestyle app</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lumMod val="85000"/>
                    <a:lumOff val="15000"/>
                  </a:schemeClr>
                </a:solidFill>
              </a:rPr>
              <a:t>Leaf: </a:t>
            </a:r>
            <a:r>
              <a:rPr lang="en-US" dirty="0">
                <a:solidFill>
                  <a:schemeClr val="tx1">
                    <a:lumMod val="85000"/>
                    <a:lumOff val="15000"/>
                  </a:schemeClr>
                </a:solidFill>
              </a:rPr>
              <a:t>Bellabeat’s classic wellness tracker </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lumMod val="85000"/>
                    <a:lumOff val="15000"/>
                  </a:schemeClr>
                </a:solidFill>
              </a:rPr>
              <a:t>Time:  </a:t>
            </a:r>
            <a:r>
              <a:rPr lang="en-US" dirty="0">
                <a:solidFill>
                  <a:schemeClr val="tx1">
                    <a:lumMod val="85000"/>
                    <a:lumOff val="15000"/>
                  </a:schemeClr>
                </a:solidFill>
              </a:rPr>
              <a:t>wellness watch</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lumMod val="85000"/>
                    <a:lumOff val="15000"/>
                  </a:schemeClr>
                </a:solidFill>
              </a:rPr>
              <a:t>Spring: </a:t>
            </a:r>
            <a:r>
              <a:rPr lang="en-US" dirty="0">
                <a:solidFill>
                  <a:schemeClr val="tx1">
                    <a:lumMod val="85000"/>
                    <a:lumOff val="15000"/>
                  </a:schemeClr>
                </a:solidFill>
              </a:rPr>
              <a:t>Water bottle that tracks daily water intake </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dirty="0">
                <a:solidFill>
                  <a:schemeClr val="tx1">
                    <a:lumMod val="85000"/>
                    <a:lumOff val="15000"/>
                  </a:schemeClr>
                </a:solidFill>
              </a:rPr>
              <a:t>Bellabeat membership: </a:t>
            </a:r>
            <a:r>
              <a:rPr lang="en-US" dirty="0">
                <a:solidFill>
                  <a:schemeClr val="tx1">
                    <a:lumMod val="85000"/>
                    <a:lumOff val="15000"/>
                  </a:schemeClr>
                </a:solidFill>
              </a:rPr>
              <a:t>Offers a subscription-based membership program for users. </a:t>
            </a:r>
          </a:p>
        </p:txBody>
      </p:sp>
      <p:pic>
        <p:nvPicPr>
          <p:cNvPr id="6" name="Picture 5" descr="A picture containing chain, key, attached&#10;&#10;Description automatically generated">
            <a:extLst>
              <a:ext uri="{FF2B5EF4-FFF2-40B4-BE49-F238E27FC236}">
                <a16:creationId xmlns:a16="http://schemas.microsoft.com/office/drawing/2014/main" id="{415BB96A-26D7-7D2F-DA9F-8E62763E6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898" y="3203790"/>
            <a:ext cx="3059137" cy="3059137"/>
          </a:xfrm>
          <a:prstGeom prst="rect">
            <a:avLst/>
          </a:prstGeom>
        </p:spPr>
      </p:pic>
      <p:pic>
        <p:nvPicPr>
          <p:cNvPr id="8" name="Picture 7" descr="A picture containing person, outdoor, person, cellphone&#10;&#10;Description automatically generated">
            <a:extLst>
              <a:ext uri="{FF2B5EF4-FFF2-40B4-BE49-F238E27FC236}">
                <a16:creationId xmlns:a16="http://schemas.microsoft.com/office/drawing/2014/main" id="{6247552B-E7A2-4A44-76D9-9D0F78176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4234" y="1177984"/>
            <a:ext cx="4107766" cy="2083649"/>
          </a:xfrm>
          <a:prstGeom prst="rect">
            <a:avLst/>
          </a:prstGeom>
        </p:spPr>
      </p:pic>
    </p:spTree>
    <p:extLst>
      <p:ext uri="{BB962C8B-B14F-4D97-AF65-F5344CB8AC3E}">
        <p14:creationId xmlns:p14="http://schemas.microsoft.com/office/powerpoint/2010/main" val="174403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E5C1B-7C10-82DE-A2AF-CE747403DE57}"/>
              </a:ext>
            </a:extLst>
          </p:cNvPr>
          <p:cNvSpPr>
            <a:spLocks noGrp="1"/>
          </p:cNvSpPr>
          <p:nvPr>
            <p:ph type="title"/>
          </p:nvPr>
        </p:nvSpPr>
        <p:spPr>
          <a:xfrm>
            <a:off x="4974771" y="634946"/>
            <a:ext cx="6574972" cy="1450757"/>
          </a:xfrm>
        </p:spPr>
        <p:txBody>
          <a:bodyPr>
            <a:normAutofit/>
          </a:bodyPr>
          <a:lstStyle/>
          <a:p>
            <a:r>
              <a:rPr lang="en-US" b="1" dirty="0"/>
              <a:t>Objectives</a:t>
            </a:r>
          </a:p>
        </p:txBody>
      </p:sp>
      <p:pic>
        <p:nvPicPr>
          <p:cNvPr id="5" name="Picture 4" descr="Graphical user interface, text, application&#10;&#10;Description automatically generated">
            <a:extLst>
              <a:ext uri="{FF2B5EF4-FFF2-40B4-BE49-F238E27FC236}">
                <a16:creationId xmlns:a16="http://schemas.microsoft.com/office/drawing/2014/main" id="{2A2EAA47-0F7A-F716-D6BA-AAA10DA812A8}"/>
              </a:ext>
            </a:extLst>
          </p:cNvPr>
          <p:cNvPicPr>
            <a:picLocks noChangeAspect="1"/>
          </p:cNvPicPr>
          <p:nvPr/>
        </p:nvPicPr>
        <p:blipFill rotWithShape="1">
          <a:blip r:embed="rId2">
            <a:extLst>
              <a:ext uri="{28A0092B-C50C-407E-A947-70E740481C1C}">
                <a14:useLocalDpi xmlns:a14="http://schemas.microsoft.com/office/drawing/2010/main" val="0"/>
              </a:ext>
            </a:extLst>
          </a:blip>
          <a:srcRect t="6408" b="18551"/>
          <a:stretch/>
        </p:blipFill>
        <p:spPr>
          <a:xfrm>
            <a:off x="633999" y="640081"/>
            <a:ext cx="4001315" cy="5314406"/>
          </a:xfrm>
          <a:prstGeom prst="rect">
            <a:avLst/>
          </a:prstGeom>
        </p:spPr>
      </p:pic>
      <p:cxnSp>
        <p:nvCxnSpPr>
          <p:cNvPr id="12" name="Straight Connector 11">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322503-79F6-1569-4626-2183BC596A55}"/>
              </a:ext>
            </a:extLst>
          </p:cNvPr>
          <p:cNvSpPr>
            <a:spLocks noGrp="1"/>
          </p:cNvSpPr>
          <p:nvPr>
            <p:ph idx="1"/>
          </p:nvPr>
        </p:nvSpPr>
        <p:spPr>
          <a:xfrm>
            <a:off x="4974769" y="2198914"/>
            <a:ext cx="6574973" cy="3670180"/>
          </a:xfrm>
        </p:spPr>
        <p:txBody>
          <a:bodyPr>
            <a:normAutofit/>
          </a:bodyPr>
          <a:lstStyle/>
          <a:p>
            <a:r>
              <a:rPr lang="en-US" sz="2400" dirty="0">
                <a:effectLst/>
                <a:ea typeface="Times New Roman" panose="02020603050405020304" pitchFamily="18" charset="0"/>
                <a:cs typeface="Arial" panose="020B0604020202020204" pitchFamily="34" charset="0"/>
              </a:rPr>
              <a:t>The purpose of this study is to analyze the trends and relations between different physical activities that are a part of users’ lifestyle and draw conclusions from it. </a:t>
            </a:r>
          </a:p>
          <a:p>
            <a:r>
              <a:rPr lang="en-US" sz="2400" dirty="0">
                <a:effectLst/>
                <a:ea typeface="Times New Roman" panose="02020603050405020304" pitchFamily="18" charset="0"/>
                <a:cs typeface="Arial" panose="020B0604020202020204" pitchFamily="34" charset="0"/>
              </a:rPr>
              <a:t>These results help the company to come up with more innovative ideas to help user.</a:t>
            </a:r>
            <a:endParaRPr lang="en-US" sz="2400" dirty="0">
              <a:effectLst/>
              <a:ea typeface="Calibri" panose="020F0502020204030204" pitchFamily="34" charset="0"/>
              <a:cs typeface="Arial" panose="020B0604020202020204" pitchFamily="34" charset="0"/>
            </a:endParaRPr>
          </a:p>
          <a:p>
            <a:endParaRPr lang="en-US" sz="2400" dirty="0"/>
          </a:p>
        </p:txBody>
      </p:sp>
      <p:sp>
        <p:nvSpPr>
          <p:cNvPr id="14" name="Rectangle 13">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920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1C75-D310-3CB0-7D64-22FA021EE04B}"/>
              </a:ext>
            </a:extLst>
          </p:cNvPr>
          <p:cNvSpPr>
            <a:spLocks noGrp="1"/>
          </p:cNvSpPr>
          <p:nvPr>
            <p:ph type="title"/>
          </p:nvPr>
        </p:nvSpPr>
        <p:spPr/>
        <p:txBody>
          <a:bodyPr/>
          <a:lstStyle/>
          <a:p>
            <a:r>
              <a:rPr lang="en-US" dirty="0"/>
              <a:t>Data Analysis Process</a:t>
            </a:r>
          </a:p>
        </p:txBody>
      </p:sp>
      <p:sp>
        <p:nvSpPr>
          <p:cNvPr id="4" name="Google Shape;507;p49">
            <a:extLst>
              <a:ext uri="{FF2B5EF4-FFF2-40B4-BE49-F238E27FC236}">
                <a16:creationId xmlns:a16="http://schemas.microsoft.com/office/drawing/2014/main" id="{16016C6D-1000-949D-E33B-986B24672973}"/>
              </a:ext>
            </a:extLst>
          </p:cNvPr>
          <p:cNvSpPr txBox="1"/>
          <p:nvPr/>
        </p:nvSpPr>
        <p:spPr>
          <a:xfrm>
            <a:off x="-315346" y="4353975"/>
            <a:ext cx="2648000" cy="703600"/>
          </a:xfrm>
          <a:prstGeom prst="rect">
            <a:avLst/>
          </a:prstGeom>
          <a:noFill/>
          <a:ln>
            <a:noFill/>
          </a:ln>
        </p:spPr>
        <p:txBody>
          <a:bodyPr spcFirstLastPara="1" wrap="square" lIns="121900" tIns="121900" rIns="121900" bIns="121900" anchor="ctr" anchorCtr="0">
            <a:noAutofit/>
          </a:bodyPr>
          <a:lstStyle/>
          <a:p>
            <a:pPr algn="ctr"/>
            <a:r>
              <a:rPr lang="de"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Ask</a:t>
            </a:r>
            <a:endParaRPr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sp>
        <p:nvSpPr>
          <p:cNvPr id="5" name="Google Shape;511;p49">
            <a:extLst>
              <a:ext uri="{FF2B5EF4-FFF2-40B4-BE49-F238E27FC236}">
                <a16:creationId xmlns:a16="http://schemas.microsoft.com/office/drawing/2014/main" id="{D0E81A3A-21E0-AA12-FD4C-5AC69511BA32}"/>
              </a:ext>
            </a:extLst>
          </p:cNvPr>
          <p:cNvSpPr txBox="1"/>
          <p:nvPr/>
        </p:nvSpPr>
        <p:spPr>
          <a:xfrm>
            <a:off x="1703050" y="2109157"/>
            <a:ext cx="2648000" cy="703600"/>
          </a:xfrm>
          <a:prstGeom prst="rect">
            <a:avLst/>
          </a:prstGeom>
          <a:noFill/>
          <a:ln>
            <a:noFill/>
          </a:ln>
        </p:spPr>
        <p:txBody>
          <a:bodyPr spcFirstLastPara="1" wrap="square" lIns="121900" tIns="121900" rIns="121900" bIns="121900" anchor="ctr" anchorCtr="0">
            <a:noAutofit/>
          </a:bodyPr>
          <a:lstStyle/>
          <a:p>
            <a:pPr algn="ctr"/>
            <a:r>
              <a:rPr lang="de"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Prepare</a:t>
            </a:r>
            <a:endParaRPr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grpSp>
        <p:nvGrpSpPr>
          <p:cNvPr id="6" name="Group 5">
            <a:extLst>
              <a:ext uri="{FF2B5EF4-FFF2-40B4-BE49-F238E27FC236}">
                <a16:creationId xmlns:a16="http://schemas.microsoft.com/office/drawing/2014/main" id="{C9D4B0E1-FD03-14F1-F92B-592CA6745DAB}"/>
              </a:ext>
            </a:extLst>
          </p:cNvPr>
          <p:cNvGrpSpPr/>
          <p:nvPr/>
        </p:nvGrpSpPr>
        <p:grpSpPr>
          <a:xfrm>
            <a:off x="514370" y="2914480"/>
            <a:ext cx="9165649" cy="1029040"/>
            <a:chOff x="1280935" y="2412128"/>
            <a:chExt cx="8516940" cy="956209"/>
          </a:xfrm>
        </p:grpSpPr>
        <p:sp>
          <p:nvSpPr>
            <p:cNvPr id="7" name="Google Shape;513;p49">
              <a:extLst>
                <a:ext uri="{FF2B5EF4-FFF2-40B4-BE49-F238E27FC236}">
                  <a16:creationId xmlns:a16="http://schemas.microsoft.com/office/drawing/2014/main" id="{56828302-A8F0-7C8E-F7B3-437CA5D03DA1}"/>
                </a:ext>
              </a:extLst>
            </p:cNvPr>
            <p:cNvSpPr/>
            <p:nvPr/>
          </p:nvSpPr>
          <p:spPr>
            <a:xfrm>
              <a:off x="1280935" y="2450037"/>
              <a:ext cx="918600" cy="91830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 name="Google Shape;514;p49">
              <a:extLst>
                <a:ext uri="{FF2B5EF4-FFF2-40B4-BE49-F238E27FC236}">
                  <a16:creationId xmlns:a16="http://schemas.microsoft.com/office/drawing/2014/main" id="{11E5E93D-AC21-AEBD-1FAC-FFCC35DCB407}"/>
                </a:ext>
              </a:extLst>
            </p:cNvPr>
            <p:cNvSpPr/>
            <p:nvPr/>
          </p:nvSpPr>
          <p:spPr>
            <a:xfrm>
              <a:off x="3156476" y="2450037"/>
              <a:ext cx="918600" cy="91830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9" name="Google Shape;515;p49">
              <a:extLst>
                <a:ext uri="{FF2B5EF4-FFF2-40B4-BE49-F238E27FC236}">
                  <a16:creationId xmlns:a16="http://schemas.microsoft.com/office/drawing/2014/main" id="{654C7CAA-FBD5-449E-93C4-ACF71106FB41}"/>
                </a:ext>
              </a:extLst>
            </p:cNvPr>
            <p:cNvSpPr/>
            <p:nvPr/>
          </p:nvSpPr>
          <p:spPr>
            <a:xfrm>
              <a:off x="5064053" y="2450037"/>
              <a:ext cx="918600" cy="91830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cxnSp>
          <p:nvCxnSpPr>
            <p:cNvPr id="10" name="Google Shape;516;p49">
              <a:extLst>
                <a:ext uri="{FF2B5EF4-FFF2-40B4-BE49-F238E27FC236}">
                  <a16:creationId xmlns:a16="http://schemas.microsoft.com/office/drawing/2014/main" id="{FF50603B-3FC7-8FC9-CDE2-5EDC5E79CC92}"/>
                </a:ext>
              </a:extLst>
            </p:cNvPr>
            <p:cNvCxnSpPr>
              <a:cxnSpLocks/>
              <a:stCxn id="7" idx="6"/>
              <a:endCxn id="8" idx="2"/>
            </p:cNvCxnSpPr>
            <p:nvPr/>
          </p:nvCxnSpPr>
          <p:spPr>
            <a:xfrm>
              <a:off x="2199535" y="2909187"/>
              <a:ext cx="956941" cy="0"/>
            </a:xfrm>
            <a:prstGeom prst="straightConnector1">
              <a:avLst/>
            </a:prstGeom>
            <a:noFill/>
            <a:ln w="28575" cap="flat" cmpd="sng">
              <a:solidFill>
                <a:schemeClr val="bg2">
                  <a:lumMod val="25000"/>
                </a:schemeClr>
              </a:solidFill>
              <a:prstDash val="solid"/>
              <a:round/>
              <a:headEnd type="none" w="med" len="med"/>
              <a:tailEnd type="none" w="med" len="med"/>
            </a:ln>
          </p:spPr>
        </p:cxnSp>
        <p:cxnSp>
          <p:nvCxnSpPr>
            <p:cNvPr id="11" name="Google Shape;517;p49">
              <a:extLst>
                <a:ext uri="{FF2B5EF4-FFF2-40B4-BE49-F238E27FC236}">
                  <a16:creationId xmlns:a16="http://schemas.microsoft.com/office/drawing/2014/main" id="{EAF3008D-4B70-B399-7901-A5AE0F69004C}"/>
                </a:ext>
              </a:extLst>
            </p:cNvPr>
            <p:cNvCxnSpPr>
              <a:stCxn id="8" idx="6"/>
              <a:endCxn id="9" idx="2"/>
            </p:cNvCxnSpPr>
            <p:nvPr/>
          </p:nvCxnSpPr>
          <p:spPr>
            <a:xfrm>
              <a:off x="4075076" y="2909187"/>
              <a:ext cx="989100" cy="0"/>
            </a:xfrm>
            <a:prstGeom prst="straightConnector1">
              <a:avLst/>
            </a:prstGeom>
            <a:noFill/>
            <a:ln w="28575" cap="flat" cmpd="sng">
              <a:solidFill>
                <a:schemeClr val="bg2">
                  <a:lumMod val="25000"/>
                </a:schemeClr>
              </a:solidFill>
              <a:prstDash val="solid"/>
              <a:round/>
              <a:headEnd type="none" w="med" len="med"/>
              <a:tailEnd type="none" w="med" len="med"/>
            </a:ln>
          </p:spPr>
        </p:cxnSp>
        <p:cxnSp>
          <p:nvCxnSpPr>
            <p:cNvPr id="12" name="Google Shape;518;p49">
              <a:extLst>
                <a:ext uri="{FF2B5EF4-FFF2-40B4-BE49-F238E27FC236}">
                  <a16:creationId xmlns:a16="http://schemas.microsoft.com/office/drawing/2014/main" id="{E9295AED-0236-F2DA-7911-26AB7A2C2792}"/>
                </a:ext>
              </a:extLst>
            </p:cNvPr>
            <p:cNvCxnSpPr>
              <a:stCxn id="9" idx="6"/>
              <a:endCxn id="13" idx="2"/>
            </p:cNvCxnSpPr>
            <p:nvPr/>
          </p:nvCxnSpPr>
          <p:spPr>
            <a:xfrm>
              <a:off x="5982653" y="2909187"/>
              <a:ext cx="989100" cy="0"/>
            </a:xfrm>
            <a:prstGeom prst="straightConnector1">
              <a:avLst/>
            </a:prstGeom>
            <a:noFill/>
            <a:ln w="28575" cap="flat" cmpd="sng">
              <a:solidFill>
                <a:schemeClr val="bg2">
                  <a:lumMod val="25000"/>
                </a:schemeClr>
              </a:solidFill>
              <a:prstDash val="solid"/>
              <a:round/>
              <a:headEnd type="none" w="med" len="med"/>
              <a:tailEnd type="none" w="med" len="med"/>
            </a:ln>
          </p:spPr>
        </p:cxnSp>
        <p:sp>
          <p:nvSpPr>
            <p:cNvPr id="13" name="Google Shape;519;p49">
              <a:extLst>
                <a:ext uri="{FF2B5EF4-FFF2-40B4-BE49-F238E27FC236}">
                  <a16:creationId xmlns:a16="http://schemas.microsoft.com/office/drawing/2014/main" id="{6B00A113-829C-DB98-B06E-AA1ED5EB4B6A}"/>
                </a:ext>
              </a:extLst>
            </p:cNvPr>
            <p:cNvSpPr/>
            <p:nvPr/>
          </p:nvSpPr>
          <p:spPr>
            <a:xfrm>
              <a:off x="6971698" y="2450037"/>
              <a:ext cx="918600" cy="91830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cxnSp>
          <p:nvCxnSpPr>
            <p:cNvPr id="14" name="Google Shape;518;p49">
              <a:extLst>
                <a:ext uri="{FF2B5EF4-FFF2-40B4-BE49-F238E27FC236}">
                  <a16:creationId xmlns:a16="http://schemas.microsoft.com/office/drawing/2014/main" id="{52CA44D0-B21A-11A6-ACC5-76F1226FD8D7}"/>
                </a:ext>
              </a:extLst>
            </p:cNvPr>
            <p:cNvCxnSpPr>
              <a:cxnSpLocks/>
              <a:endCxn id="15" idx="2"/>
            </p:cNvCxnSpPr>
            <p:nvPr/>
          </p:nvCxnSpPr>
          <p:spPr>
            <a:xfrm>
              <a:off x="7890230" y="2871278"/>
              <a:ext cx="989100" cy="0"/>
            </a:xfrm>
            <a:prstGeom prst="straightConnector1">
              <a:avLst/>
            </a:prstGeom>
            <a:noFill/>
            <a:ln w="28575" cap="flat" cmpd="sng">
              <a:solidFill>
                <a:schemeClr val="bg2">
                  <a:lumMod val="25000"/>
                </a:schemeClr>
              </a:solidFill>
              <a:prstDash val="solid"/>
              <a:round/>
              <a:headEnd type="none" w="med" len="med"/>
              <a:tailEnd type="none" w="med" len="med"/>
            </a:ln>
          </p:spPr>
        </p:cxnSp>
        <p:sp>
          <p:nvSpPr>
            <p:cNvPr id="15" name="Google Shape;519;p49">
              <a:extLst>
                <a:ext uri="{FF2B5EF4-FFF2-40B4-BE49-F238E27FC236}">
                  <a16:creationId xmlns:a16="http://schemas.microsoft.com/office/drawing/2014/main" id="{AC6FC40A-4803-20BF-E08B-4DCB2F326576}"/>
                </a:ext>
              </a:extLst>
            </p:cNvPr>
            <p:cNvSpPr/>
            <p:nvPr/>
          </p:nvSpPr>
          <p:spPr>
            <a:xfrm>
              <a:off x="8879275" y="2412128"/>
              <a:ext cx="918600" cy="91830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16" name="Google Shape;511;p49">
            <a:extLst>
              <a:ext uri="{FF2B5EF4-FFF2-40B4-BE49-F238E27FC236}">
                <a16:creationId xmlns:a16="http://schemas.microsoft.com/office/drawing/2014/main" id="{97D7E538-4D26-B9C9-6385-97CBD0A66137}"/>
              </a:ext>
            </a:extLst>
          </p:cNvPr>
          <p:cNvSpPr txBox="1"/>
          <p:nvPr/>
        </p:nvSpPr>
        <p:spPr>
          <a:xfrm>
            <a:off x="3809748" y="4353975"/>
            <a:ext cx="2648000" cy="703600"/>
          </a:xfrm>
          <a:prstGeom prst="rect">
            <a:avLst/>
          </a:prstGeom>
          <a:noFill/>
          <a:ln>
            <a:noFill/>
          </a:ln>
        </p:spPr>
        <p:txBody>
          <a:bodyPr spcFirstLastPara="1" wrap="square" lIns="121900" tIns="121900" rIns="121900" bIns="121900" anchor="ctr" anchorCtr="0">
            <a:noAutofit/>
          </a:bodyPr>
          <a:lstStyle/>
          <a:p>
            <a:pPr algn="ctr"/>
            <a:r>
              <a:rPr lang="de"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Process</a:t>
            </a:r>
            <a:endParaRPr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sp>
        <p:nvSpPr>
          <p:cNvPr id="17" name="Google Shape;511;p49">
            <a:extLst>
              <a:ext uri="{FF2B5EF4-FFF2-40B4-BE49-F238E27FC236}">
                <a16:creationId xmlns:a16="http://schemas.microsoft.com/office/drawing/2014/main" id="{9509B95F-1532-1D83-071E-3C138422E5E2}"/>
              </a:ext>
            </a:extLst>
          </p:cNvPr>
          <p:cNvSpPr txBox="1"/>
          <p:nvPr/>
        </p:nvSpPr>
        <p:spPr>
          <a:xfrm>
            <a:off x="5924315" y="2109157"/>
            <a:ext cx="2648000" cy="703600"/>
          </a:xfrm>
          <a:prstGeom prst="rect">
            <a:avLst/>
          </a:prstGeom>
          <a:noFill/>
          <a:ln>
            <a:noFill/>
          </a:ln>
        </p:spPr>
        <p:txBody>
          <a:bodyPr spcFirstLastPara="1" wrap="square" lIns="121900" tIns="121900" rIns="121900" bIns="121900" anchor="ctr" anchorCtr="0">
            <a:noAutofit/>
          </a:bodyPr>
          <a:lstStyle/>
          <a:p>
            <a:pPr algn="ctr"/>
            <a:r>
              <a:rPr lang="de"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Analyse</a:t>
            </a:r>
            <a:endParaRPr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sp>
        <p:nvSpPr>
          <p:cNvPr id="18" name="Google Shape;9859;p79">
            <a:extLst>
              <a:ext uri="{FF2B5EF4-FFF2-40B4-BE49-F238E27FC236}">
                <a16:creationId xmlns:a16="http://schemas.microsoft.com/office/drawing/2014/main" id="{4D38E22F-3FFE-2A3E-89D6-9941C124C032}"/>
              </a:ext>
            </a:extLst>
          </p:cNvPr>
          <p:cNvSpPr/>
          <p:nvPr/>
        </p:nvSpPr>
        <p:spPr>
          <a:xfrm>
            <a:off x="2702997" y="3132037"/>
            <a:ext cx="606773" cy="584607"/>
          </a:xfrm>
          <a:custGeom>
            <a:avLst/>
            <a:gdLst/>
            <a:ahLst/>
            <a:cxnLst/>
            <a:rect l="l" t="t" r="r" b="b"/>
            <a:pathLst>
              <a:path w="13138" h="12658" extrusionOk="0">
                <a:moveTo>
                  <a:pt x="8144" y="835"/>
                </a:moveTo>
                <a:cubicBezTo>
                  <a:pt x="9097" y="835"/>
                  <a:pt x="10050" y="1197"/>
                  <a:pt x="10775" y="1922"/>
                </a:cubicBezTo>
                <a:cubicBezTo>
                  <a:pt x="12256" y="3371"/>
                  <a:pt x="12256" y="5734"/>
                  <a:pt x="10775" y="7183"/>
                </a:cubicBezTo>
                <a:cubicBezTo>
                  <a:pt x="10050" y="7908"/>
                  <a:pt x="9097" y="8270"/>
                  <a:pt x="8144" y="8270"/>
                </a:cubicBezTo>
                <a:cubicBezTo>
                  <a:pt x="7191" y="8270"/>
                  <a:pt x="6238" y="7908"/>
                  <a:pt x="5513" y="7183"/>
                </a:cubicBezTo>
                <a:cubicBezTo>
                  <a:pt x="4064" y="5734"/>
                  <a:pt x="4064" y="3371"/>
                  <a:pt x="5513" y="1922"/>
                </a:cubicBezTo>
                <a:cubicBezTo>
                  <a:pt x="6238" y="1197"/>
                  <a:pt x="7191" y="835"/>
                  <a:pt x="8144" y="835"/>
                </a:cubicBezTo>
                <a:close/>
                <a:moveTo>
                  <a:pt x="3466" y="8632"/>
                </a:moveTo>
                <a:lnTo>
                  <a:pt x="4064" y="9231"/>
                </a:lnTo>
                <a:lnTo>
                  <a:pt x="1607" y="11688"/>
                </a:lnTo>
                <a:lnTo>
                  <a:pt x="1008" y="11090"/>
                </a:lnTo>
                <a:lnTo>
                  <a:pt x="3466" y="8632"/>
                </a:lnTo>
                <a:close/>
                <a:moveTo>
                  <a:pt x="8172" y="0"/>
                </a:moveTo>
                <a:cubicBezTo>
                  <a:pt x="7010" y="0"/>
                  <a:pt x="5844" y="441"/>
                  <a:pt x="4946" y="1323"/>
                </a:cubicBezTo>
                <a:cubicBezTo>
                  <a:pt x="3277" y="3024"/>
                  <a:pt x="3182" y="5671"/>
                  <a:pt x="4694" y="7467"/>
                </a:cubicBezTo>
                <a:lnTo>
                  <a:pt x="4096" y="8065"/>
                </a:lnTo>
                <a:lnTo>
                  <a:pt x="3214" y="7183"/>
                </a:lnTo>
                <a:cubicBezTo>
                  <a:pt x="3151" y="7104"/>
                  <a:pt x="3048" y="7065"/>
                  <a:pt x="2942" y="7065"/>
                </a:cubicBezTo>
                <a:cubicBezTo>
                  <a:pt x="2836" y="7065"/>
                  <a:pt x="2725" y="7104"/>
                  <a:pt x="2646" y="7183"/>
                </a:cubicBezTo>
                <a:cubicBezTo>
                  <a:pt x="2489" y="7341"/>
                  <a:pt x="2489" y="7624"/>
                  <a:pt x="2646" y="7782"/>
                </a:cubicBezTo>
                <a:lnTo>
                  <a:pt x="2899" y="8065"/>
                </a:lnTo>
                <a:lnTo>
                  <a:pt x="158" y="10806"/>
                </a:lnTo>
                <a:cubicBezTo>
                  <a:pt x="0" y="10964"/>
                  <a:pt x="0" y="11247"/>
                  <a:pt x="158" y="11405"/>
                </a:cubicBezTo>
                <a:lnTo>
                  <a:pt x="1292" y="12539"/>
                </a:lnTo>
                <a:cubicBezTo>
                  <a:pt x="1371" y="12618"/>
                  <a:pt x="1481" y="12657"/>
                  <a:pt x="1591" y="12657"/>
                </a:cubicBezTo>
                <a:cubicBezTo>
                  <a:pt x="1701" y="12657"/>
                  <a:pt x="1812" y="12618"/>
                  <a:pt x="1890" y="12539"/>
                </a:cubicBezTo>
                <a:lnTo>
                  <a:pt x="4631" y="9798"/>
                </a:lnTo>
                <a:lnTo>
                  <a:pt x="4915" y="10050"/>
                </a:lnTo>
                <a:cubicBezTo>
                  <a:pt x="4994" y="10129"/>
                  <a:pt x="5104" y="10168"/>
                  <a:pt x="5214" y="10168"/>
                </a:cubicBezTo>
                <a:cubicBezTo>
                  <a:pt x="5324" y="10168"/>
                  <a:pt x="5435" y="10129"/>
                  <a:pt x="5513" y="10050"/>
                </a:cubicBezTo>
                <a:cubicBezTo>
                  <a:pt x="5671" y="9893"/>
                  <a:pt x="5671" y="9640"/>
                  <a:pt x="5513" y="9483"/>
                </a:cubicBezTo>
                <a:lnTo>
                  <a:pt x="4631" y="8601"/>
                </a:lnTo>
                <a:lnTo>
                  <a:pt x="5230" y="8034"/>
                </a:lnTo>
                <a:cubicBezTo>
                  <a:pt x="6059" y="8730"/>
                  <a:pt x="7090" y="9078"/>
                  <a:pt x="8127" y="9078"/>
                </a:cubicBezTo>
                <a:cubicBezTo>
                  <a:pt x="9296" y="9078"/>
                  <a:pt x="10472" y="8635"/>
                  <a:pt x="11373" y="7750"/>
                </a:cubicBezTo>
                <a:cubicBezTo>
                  <a:pt x="13138" y="5986"/>
                  <a:pt x="13138" y="3087"/>
                  <a:pt x="11373" y="1323"/>
                </a:cubicBezTo>
                <a:cubicBezTo>
                  <a:pt x="10491" y="441"/>
                  <a:pt x="9333" y="0"/>
                  <a:pt x="8172"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9" name="Google Shape;9717;p79">
            <a:extLst>
              <a:ext uri="{FF2B5EF4-FFF2-40B4-BE49-F238E27FC236}">
                <a16:creationId xmlns:a16="http://schemas.microsoft.com/office/drawing/2014/main" id="{D9B617E4-CA96-C570-59B8-35C93F295462}"/>
              </a:ext>
            </a:extLst>
          </p:cNvPr>
          <p:cNvSpPr/>
          <p:nvPr/>
        </p:nvSpPr>
        <p:spPr>
          <a:xfrm>
            <a:off x="765740" y="3210639"/>
            <a:ext cx="496495" cy="490596"/>
          </a:xfrm>
          <a:custGeom>
            <a:avLst/>
            <a:gdLst/>
            <a:ahLst/>
            <a:cxnLst/>
            <a:rect l="l" t="t" r="r" b="b"/>
            <a:pathLst>
              <a:path w="12877" h="12724" extrusionOk="0">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grpSp>
        <p:nvGrpSpPr>
          <p:cNvPr id="20" name="Google Shape;9743;p79">
            <a:extLst>
              <a:ext uri="{FF2B5EF4-FFF2-40B4-BE49-F238E27FC236}">
                <a16:creationId xmlns:a16="http://schemas.microsoft.com/office/drawing/2014/main" id="{3EFC595F-D569-5516-B461-EA587147AE2F}"/>
              </a:ext>
            </a:extLst>
          </p:cNvPr>
          <p:cNvGrpSpPr/>
          <p:nvPr/>
        </p:nvGrpSpPr>
        <p:grpSpPr>
          <a:xfrm>
            <a:off x="6888685" y="3197712"/>
            <a:ext cx="488359" cy="493217"/>
            <a:chOff x="-64764500" y="2280550"/>
            <a:chExt cx="316650" cy="319800"/>
          </a:xfrm>
          <a:solidFill>
            <a:schemeClr val="accent2"/>
          </a:solidFill>
        </p:grpSpPr>
        <p:sp>
          <p:nvSpPr>
            <p:cNvPr id="21" name="Google Shape;9744;p79">
              <a:extLst>
                <a:ext uri="{FF2B5EF4-FFF2-40B4-BE49-F238E27FC236}">
                  <a16:creationId xmlns:a16="http://schemas.microsoft.com/office/drawing/2014/main" id="{FC40DB9A-E7F2-38C9-8D24-2EFAC6EE2E14}"/>
                </a:ext>
              </a:extLst>
            </p:cNvPr>
            <p:cNvSpPr/>
            <p:nvPr/>
          </p:nvSpPr>
          <p:spPr>
            <a:xfrm>
              <a:off x="-64764500" y="2280550"/>
              <a:ext cx="316650" cy="319800"/>
            </a:xfrm>
            <a:custGeom>
              <a:avLst/>
              <a:gdLst/>
              <a:ahLst/>
              <a:cxnLst/>
              <a:rect l="l" t="t" r="r" b="b"/>
              <a:pathLst>
                <a:path w="12666" h="12792" extrusionOk="0">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2" name="Google Shape;9745;p79">
              <a:extLst>
                <a:ext uri="{FF2B5EF4-FFF2-40B4-BE49-F238E27FC236}">
                  <a16:creationId xmlns:a16="http://schemas.microsoft.com/office/drawing/2014/main" id="{E649FE19-93CC-1F85-2229-35D07CB15787}"/>
                </a:ext>
              </a:extLst>
            </p:cNvPr>
            <p:cNvSpPr/>
            <p:nvPr/>
          </p:nvSpPr>
          <p:spPr>
            <a:xfrm>
              <a:off x="-64679425" y="2364825"/>
              <a:ext cx="146500" cy="102450"/>
            </a:xfrm>
            <a:custGeom>
              <a:avLst/>
              <a:gdLst/>
              <a:ahLst/>
              <a:cxnLst/>
              <a:rect l="l" t="t" r="r" b="b"/>
              <a:pathLst>
                <a:path w="5860" h="4098" extrusionOk="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grpFill/>
            <a:ln>
              <a:noFill/>
            </a:ln>
          </p:spPr>
          <p:txBody>
            <a:bodyPr spcFirstLastPara="1" wrap="square" lIns="121900" tIns="121900" rIns="121900" bIns="121900" anchor="ctr" anchorCtr="0">
              <a:noAutofit/>
            </a:bodyPr>
            <a:lstStyle/>
            <a:p>
              <a:endParaRPr sz="2400" dirty="0"/>
            </a:p>
          </p:txBody>
        </p:sp>
      </p:grpSp>
      <p:grpSp>
        <p:nvGrpSpPr>
          <p:cNvPr id="23" name="Google Shape;9758;p79">
            <a:extLst>
              <a:ext uri="{FF2B5EF4-FFF2-40B4-BE49-F238E27FC236}">
                <a16:creationId xmlns:a16="http://schemas.microsoft.com/office/drawing/2014/main" id="{3EE9905E-053D-A3FB-4949-9B04377800E2}"/>
              </a:ext>
            </a:extLst>
          </p:cNvPr>
          <p:cNvGrpSpPr/>
          <p:nvPr/>
        </p:nvGrpSpPr>
        <p:grpSpPr>
          <a:xfrm>
            <a:off x="8941588" y="3189229"/>
            <a:ext cx="488359" cy="479876"/>
            <a:chOff x="-60988625" y="2310475"/>
            <a:chExt cx="316650" cy="311150"/>
          </a:xfrm>
          <a:solidFill>
            <a:schemeClr val="accent2"/>
          </a:solidFill>
        </p:grpSpPr>
        <p:sp>
          <p:nvSpPr>
            <p:cNvPr id="24" name="Google Shape;9759;p79">
              <a:extLst>
                <a:ext uri="{FF2B5EF4-FFF2-40B4-BE49-F238E27FC236}">
                  <a16:creationId xmlns:a16="http://schemas.microsoft.com/office/drawing/2014/main" id="{EA19F13B-9F48-2FB9-9CDB-228D0273D2BB}"/>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5" name="Google Shape;9760;p79">
              <a:extLst>
                <a:ext uri="{FF2B5EF4-FFF2-40B4-BE49-F238E27FC236}">
                  <a16:creationId xmlns:a16="http://schemas.microsoft.com/office/drawing/2014/main" id="{D295F738-F2DA-FE98-F4C6-3A67428F8150}"/>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6" name="Google Shape;9761;p79">
              <a:extLst>
                <a:ext uri="{FF2B5EF4-FFF2-40B4-BE49-F238E27FC236}">
                  <a16:creationId xmlns:a16="http://schemas.microsoft.com/office/drawing/2014/main" id="{46E966AE-E82C-8F9E-9872-90D1C2E77D49}"/>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7" name="Google Shape;9762;p79">
              <a:extLst>
                <a:ext uri="{FF2B5EF4-FFF2-40B4-BE49-F238E27FC236}">
                  <a16:creationId xmlns:a16="http://schemas.microsoft.com/office/drawing/2014/main" id="{B6AC2DC0-8242-CC9F-9A29-D1D150521BA5}"/>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8" name="Google Shape;9763;p79">
              <a:extLst>
                <a:ext uri="{FF2B5EF4-FFF2-40B4-BE49-F238E27FC236}">
                  <a16:creationId xmlns:a16="http://schemas.microsoft.com/office/drawing/2014/main" id="{27FD4775-DDC7-D6C8-D6EF-1E6B585ABBD8}"/>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9" name="Google Shape;9764;p79">
              <a:extLst>
                <a:ext uri="{FF2B5EF4-FFF2-40B4-BE49-F238E27FC236}">
                  <a16:creationId xmlns:a16="http://schemas.microsoft.com/office/drawing/2014/main" id="{F14CB471-31CE-CFC0-DC24-323C335D235A}"/>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grpFill/>
            <a:ln>
              <a:noFill/>
            </a:ln>
          </p:spPr>
          <p:txBody>
            <a:bodyPr spcFirstLastPara="1" wrap="square" lIns="121900" tIns="121900" rIns="121900" bIns="121900" anchor="ctr" anchorCtr="0">
              <a:noAutofit/>
            </a:bodyPr>
            <a:lstStyle/>
            <a:p>
              <a:endParaRPr sz="2400" dirty="0"/>
            </a:p>
          </p:txBody>
        </p:sp>
      </p:grpSp>
      <p:grpSp>
        <p:nvGrpSpPr>
          <p:cNvPr id="30" name="Google Shape;9824;p79">
            <a:extLst>
              <a:ext uri="{FF2B5EF4-FFF2-40B4-BE49-F238E27FC236}">
                <a16:creationId xmlns:a16="http://schemas.microsoft.com/office/drawing/2014/main" id="{DF4B5C48-5E00-60A7-B89D-00BDDD98C013}"/>
              </a:ext>
            </a:extLst>
          </p:cNvPr>
          <p:cNvGrpSpPr/>
          <p:nvPr/>
        </p:nvGrpSpPr>
        <p:grpSpPr>
          <a:xfrm>
            <a:off x="2943393" y="3204338"/>
            <a:ext cx="243051" cy="244260"/>
            <a:chOff x="-62150375" y="2664925"/>
            <a:chExt cx="316650" cy="318225"/>
          </a:xfrm>
          <a:solidFill>
            <a:schemeClr val="accent2"/>
          </a:solidFill>
        </p:grpSpPr>
        <p:sp>
          <p:nvSpPr>
            <p:cNvPr id="31" name="Google Shape;9825;p79">
              <a:extLst>
                <a:ext uri="{FF2B5EF4-FFF2-40B4-BE49-F238E27FC236}">
                  <a16:creationId xmlns:a16="http://schemas.microsoft.com/office/drawing/2014/main" id="{B6C822AD-4FA0-5BEC-BC42-6E954BDD65F6}"/>
                </a:ext>
              </a:extLst>
            </p:cNvPr>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32" name="Google Shape;9826;p79">
              <a:extLst>
                <a:ext uri="{FF2B5EF4-FFF2-40B4-BE49-F238E27FC236}">
                  <a16:creationId xmlns:a16="http://schemas.microsoft.com/office/drawing/2014/main" id="{3FB28514-E92E-28EF-B945-457BBBA0D182}"/>
                </a:ext>
              </a:extLst>
            </p:cNvPr>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33" name="Google Shape;9827;p79">
              <a:extLst>
                <a:ext uri="{FF2B5EF4-FFF2-40B4-BE49-F238E27FC236}">
                  <a16:creationId xmlns:a16="http://schemas.microsoft.com/office/drawing/2014/main" id="{1D6A17D2-A0A5-44D8-B93A-078B2521C7F6}"/>
                </a:ext>
              </a:extLst>
            </p:cNvPr>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34" name="Google Shape;9828;p79">
              <a:extLst>
                <a:ext uri="{FF2B5EF4-FFF2-40B4-BE49-F238E27FC236}">
                  <a16:creationId xmlns:a16="http://schemas.microsoft.com/office/drawing/2014/main" id="{04C1AA87-1065-60EE-52D1-09C0AE1FC8A3}"/>
                </a:ext>
              </a:extLst>
            </p:cNvPr>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grpFill/>
            <a:ln>
              <a:noFill/>
            </a:ln>
          </p:spPr>
          <p:txBody>
            <a:bodyPr spcFirstLastPara="1" wrap="square" lIns="121900" tIns="121900" rIns="121900" bIns="121900" anchor="ctr" anchorCtr="0">
              <a:noAutofit/>
            </a:bodyPr>
            <a:lstStyle/>
            <a:p>
              <a:endParaRPr sz="2400" dirty="0"/>
            </a:p>
          </p:txBody>
        </p:sp>
      </p:grpSp>
      <p:grpSp>
        <p:nvGrpSpPr>
          <p:cNvPr id="35" name="Google Shape;9872;p79">
            <a:extLst>
              <a:ext uri="{FF2B5EF4-FFF2-40B4-BE49-F238E27FC236}">
                <a16:creationId xmlns:a16="http://schemas.microsoft.com/office/drawing/2014/main" id="{4FA10D79-A23D-F88F-BC08-3EFEB019DC97}"/>
              </a:ext>
            </a:extLst>
          </p:cNvPr>
          <p:cNvGrpSpPr/>
          <p:nvPr/>
        </p:nvGrpSpPr>
        <p:grpSpPr>
          <a:xfrm>
            <a:off x="4845928" y="3184822"/>
            <a:ext cx="488359" cy="488359"/>
            <a:chOff x="-61783350" y="2297100"/>
            <a:chExt cx="316650" cy="316650"/>
          </a:xfrm>
          <a:solidFill>
            <a:schemeClr val="accent2"/>
          </a:solidFill>
        </p:grpSpPr>
        <p:sp>
          <p:nvSpPr>
            <p:cNvPr id="36" name="Google Shape;9873;p79">
              <a:extLst>
                <a:ext uri="{FF2B5EF4-FFF2-40B4-BE49-F238E27FC236}">
                  <a16:creationId xmlns:a16="http://schemas.microsoft.com/office/drawing/2014/main" id="{1640E922-BE34-2DB2-FAE9-93C90A56A7F9}"/>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37" name="Google Shape;9874;p79">
              <a:extLst>
                <a:ext uri="{FF2B5EF4-FFF2-40B4-BE49-F238E27FC236}">
                  <a16:creationId xmlns:a16="http://schemas.microsoft.com/office/drawing/2014/main" id="{6C7BB95F-6FC7-A4F3-E3C4-1F6E6AD9B5AE}"/>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noFill/>
            </a:ln>
          </p:spPr>
          <p:txBody>
            <a:bodyPr spcFirstLastPara="1" wrap="square" lIns="121900" tIns="121900" rIns="121900" bIns="121900" anchor="ctr" anchorCtr="0">
              <a:noAutofit/>
            </a:bodyPr>
            <a:lstStyle/>
            <a:p>
              <a:endParaRPr sz="2400" dirty="0"/>
            </a:p>
          </p:txBody>
        </p:sp>
      </p:grpSp>
      <p:cxnSp>
        <p:nvCxnSpPr>
          <p:cNvPr id="38" name="Google Shape;518;p49">
            <a:extLst>
              <a:ext uri="{FF2B5EF4-FFF2-40B4-BE49-F238E27FC236}">
                <a16:creationId xmlns:a16="http://schemas.microsoft.com/office/drawing/2014/main" id="{DDD8044D-D642-0210-7F0B-D7B71274653A}"/>
              </a:ext>
            </a:extLst>
          </p:cNvPr>
          <p:cNvCxnSpPr>
            <a:cxnSpLocks/>
            <a:endCxn id="39" idx="2"/>
          </p:cNvCxnSpPr>
          <p:nvPr/>
        </p:nvCxnSpPr>
        <p:spPr>
          <a:xfrm>
            <a:off x="9662624" y="3408602"/>
            <a:ext cx="1064437" cy="0"/>
          </a:xfrm>
          <a:prstGeom prst="straightConnector1">
            <a:avLst/>
          </a:prstGeom>
          <a:noFill/>
          <a:ln w="28575" cap="flat" cmpd="sng">
            <a:solidFill>
              <a:schemeClr val="bg2">
                <a:lumMod val="25000"/>
              </a:schemeClr>
            </a:solidFill>
            <a:prstDash val="solid"/>
            <a:round/>
            <a:headEnd type="none" w="med" len="med"/>
            <a:tailEnd type="none" w="med" len="med"/>
          </a:ln>
        </p:spPr>
      </p:cxnSp>
      <p:sp>
        <p:nvSpPr>
          <p:cNvPr id="39" name="Google Shape;519;p49">
            <a:extLst>
              <a:ext uri="{FF2B5EF4-FFF2-40B4-BE49-F238E27FC236}">
                <a16:creationId xmlns:a16="http://schemas.microsoft.com/office/drawing/2014/main" id="{62C1DC09-F8FD-9A59-A6E2-670CAD25A13F}"/>
              </a:ext>
            </a:extLst>
          </p:cNvPr>
          <p:cNvSpPr/>
          <p:nvPr/>
        </p:nvSpPr>
        <p:spPr>
          <a:xfrm>
            <a:off x="10727001" y="2914480"/>
            <a:ext cx="988567" cy="988244"/>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40" name="Google Shape;511;p49">
            <a:extLst>
              <a:ext uri="{FF2B5EF4-FFF2-40B4-BE49-F238E27FC236}">
                <a16:creationId xmlns:a16="http://schemas.microsoft.com/office/drawing/2014/main" id="{3EEE603F-8ECC-B927-BA33-E89BEF6B33F9}"/>
              </a:ext>
            </a:extLst>
          </p:cNvPr>
          <p:cNvSpPr txBox="1"/>
          <p:nvPr/>
        </p:nvSpPr>
        <p:spPr>
          <a:xfrm>
            <a:off x="9831680" y="2109157"/>
            <a:ext cx="2648000" cy="703600"/>
          </a:xfrm>
          <a:prstGeom prst="rect">
            <a:avLst/>
          </a:prstGeom>
          <a:noFill/>
          <a:ln>
            <a:noFill/>
          </a:ln>
        </p:spPr>
        <p:txBody>
          <a:bodyPr spcFirstLastPara="1" wrap="square" lIns="121900" tIns="121900" rIns="121900" bIns="121900" anchor="ctr" anchorCtr="0">
            <a:noAutofit/>
          </a:bodyPr>
          <a:lstStyle/>
          <a:p>
            <a:pPr algn="ctr"/>
            <a:r>
              <a:rPr lang="de"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Act</a:t>
            </a:r>
            <a:endParaRPr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sp>
        <p:nvSpPr>
          <p:cNvPr id="41" name="Google Shape;511;p49">
            <a:extLst>
              <a:ext uri="{FF2B5EF4-FFF2-40B4-BE49-F238E27FC236}">
                <a16:creationId xmlns:a16="http://schemas.microsoft.com/office/drawing/2014/main" id="{51B740DF-DFF6-F1D7-450F-158A0A9CA1DF}"/>
              </a:ext>
            </a:extLst>
          </p:cNvPr>
          <p:cNvSpPr txBox="1"/>
          <p:nvPr/>
        </p:nvSpPr>
        <p:spPr>
          <a:xfrm>
            <a:off x="8000225" y="4353975"/>
            <a:ext cx="2648000" cy="703600"/>
          </a:xfrm>
          <a:prstGeom prst="rect">
            <a:avLst/>
          </a:prstGeom>
          <a:noFill/>
          <a:ln>
            <a:noFill/>
          </a:ln>
        </p:spPr>
        <p:txBody>
          <a:bodyPr spcFirstLastPara="1" wrap="square" lIns="121900" tIns="121900" rIns="121900" bIns="121900" anchor="ctr" anchorCtr="0">
            <a:noAutofit/>
          </a:bodyPr>
          <a:lstStyle/>
          <a:p>
            <a:pPr algn="ctr"/>
            <a:r>
              <a:rPr lang="de"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Share</a:t>
            </a:r>
            <a:endParaRPr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grpSp>
        <p:nvGrpSpPr>
          <p:cNvPr id="42" name="Google Shape;9714;p79">
            <a:extLst>
              <a:ext uri="{FF2B5EF4-FFF2-40B4-BE49-F238E27FC236}">
                <a16:creationId xmlns:a16="http://schemas.microsoft.com/office/drawing/2014/main" id="{D881A7E9-0AEF-2568-A85F-DE7540626CCA}"/>
              </a:ext>
            </a:extLst>
          </p:cNvPr>
          <p:cNvGrpSpPr/>
          <p:nvPr/>
        </p:nvGrpSpPr>
        <p:grpSpPr>
          <a:xfrm>
            <a:off x="10959738" y="3139877"/>
            <a:ext cx="568882" cy="568926"/>
            <a:chOff x="-63252250" y="1930850"/>
            <a:chExt cx="319000" cy="319025"/>
          </a:xfrm>
          <a:solidFill>
            <a:schemeClr val="accent2"/>
          </a:solidFill>
        </p:grpSpPr>
        <p:sp>
          <p:nvSpPr>
            <p:cNvPr id="43" name="Google Shape;9715;p79">
              <a:extLst>
                <a:ext uri="{FF2B5EF4-FFF2-40B4-BE49-F238E27FC236}">
                  <a16:creationId xmlns:a16="http://schemas.microsoft.com/office/drawing/2014/main" id="{303B3CAE-958C-028F-B58E-43D236610232}"/>
                </a:ext>
              </a:extLst>
            </p:cNvPr>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9716;p79">
              <a:extLst>
                <a:ext uri="{FF2B5EF4-FFF2-40B4-BE49-F238E27FC236}">
                  <a16:creationId xmlns:a16="http://schemas.microsoft.com/office/drawing/2014/main" id="{F7FAEBCC-3C03-D390-82C0-1F420E64C279}"/>
                </a:ext>
              </a:extLst>
            </p:cNvPr>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13888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F0577-97A9-AF60-AA19-D71238E01F84}"/>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dirty="0"/>
              <a:t>Data Overview</a:t>
            </a:r>
          </a:p>
        </p:txBody>
      </p:sp>
      <p:cxnSp>
        <p:nvCxnSpPr>
          <p:cNvPr id="19"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able 6">
            <a:extLst>
              <a:ext uri="{FF2B5EF4-FFF2-40B4-BE49-F238E27FC236}">
                <a16:creationId xmlns:a16="http://schemas.microsoft.com/office/drawing/2014/main" id="{A6771D67-E8FC-0D85-6F47-8BFA07C9844A}"/>
              </a:ext>
            </a:extLst>
          </p:cNvPr>
          <p:cNvGraphicFramePr>
            <a:graphicFrameLocks noGrp="1"/>
          </p:cNvGraphicFramePr>
          <p:nvPr>
            <p:ph idx="1"/>
            <p:extLst>
              <p:ext uri="{D42A27DB-BD31-4B8C-83A1-F6EECF244321}">
                <p14:modId xmlns:p14="http://schemas.microsoft.com/office/powerpoint/2010/main" val="1625003462"/>
              </p:ext>
            </p:extLst>
          </p:nvPr>
        </p:nvGraphicFramePr>
        <p:xfrm>
          <a:off x="1453994" y="719916"/>
          <a:ext cx="9279389" cy="3602741"/>
        </p:xfrm>
        <a:graphic>
          <a:graphicData uri="http://schemas.openxmlformats.org/drawingml/2006/table">
            <a:tbl>
              <a:tblPr firstRow="1" bandRow="1">
                <a:noFill/>
                <a:tableStyleId>{5C22544A-7EE6-4342-B048-85BDC9FD1C3A}</a:tableStyleId>
              </a:tblPr>
              <a:tblGrid>
                <a:gridCol w="5033632">
                  <a:extLst>
                    <a:ext uri="{9D8B030D-6E8A-4147-A177-3AD203B41FA5}">
                      <a16:colId xmlns:a16="http://schemas.microsoft.com/office/drawing/2014/main" val="2664907623"/>
                    </a:ext>
                  </a:extLst>
                </a:gridCol>
                <a:gridCol w="4245757">
                  <a:extLst>
                    <a:ext uri="{9D8B030D-6E8A-4147-A177-3AD203B41FA5}">
                      <a16:colId xmlns:a16="http://schemas.microsoft.com/office/drawing/2014/main" val="2967995179"/>
                    </a:ext>
                  </a:extLst>
                </a:gridCol>
              </a:tblGrid>
              <a:tr h="682323">
                <a:tc>
                  <a:txBody>
                    <a:bodyPr/>
                    <a:lstStyle/>
                    <a:p>
                      <a:r>
                        <a:rPr lang="en-US" sz="2600" b="0" cap="none" spc="0" dirty="0">
                          <a:solidFill>
                            <a:schemeClr val="tx1"/>
                          </a:solidFill>
                        </a:rPr>
                        <a:t>Datasets</a:t>
                      </a:r>
                    </a:p>
                  </a:txBody>
                  <a:tcPr marL="74707" marR="74707" marT="74707" marB="149414"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2600" b="0" cap="none" spc="0" dirty="0">
                          <a:solidFill>
                            <a:schemeClr val="tx1"/>
                          </a:solidFill>
                        </a:rPr>
                        <a:t>Number of Users</a:t>
                      </a:r>
                    </a:p>
                  </a:txBody>
                  <a:tcPr marL="74707" marR="74707" marT="74707" marB="149414"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52722397"/>
                  </a:ext>
                </a:extLst>
              </a:tr>
              <a:tr h="589562">
                <a:tc>
                  <a:txBody>
                    <a:bodyPr/>
                    <a:lstStyle/>
                    <a:p>
                      <a:pPr marL="0" marR="0" lvl="0" indent="0" rtl="0">
                        <a:lnSpc>
                          <a:spcPct val="107000"/>
                        </a:lnSpc>
                        <a:spcBef>
                          <a:spcPts val="0"/>
                        </a:spcBef>
                        <a:spcAft>
                          <a:spcPts val="0"/>
                        </a:spcAft>
                        <a:buFont typeface="Symbol" panose="05050102010706020507" pitchFamily="18" charset="2"/>
                        <a:buNone/>
                      </a:pPr>
                      <a:r>
                        <a:rPr lang="en-US" sz="2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dailyActivity_merged.csv</a:t>
                      </a:r>
                    </a:p>
                  </a:txBody>
                  <a:tcPr marL="74707" marR="74707" marT="74707" marB="149414">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accent1"/>
                      </a:solidFill>
                      <a:prstDash val="solid"/>
                    </a:lnB>
                    <a:noFill/>
                  </a:tcPr>
                </a:tc>
                <a:tc>
                  <a:txBody>
                    <a:bodyPr/>
                    <a:lstStyle/>
                    <a:p>
                      <a:r>
                        <a:rPr lang="en-US" sz="2000" cap="none" spc="0">
                          <a:solidFill>
                            <a:schemeClr val="tx1"/>
                          </a:solidFill>
                        </a:rPr>
                        <a:t>33 users </a:t>
                      </a:r>
                    </a:p>
                  </a:txBody>
                  <a:tcPr marL="74707" marR="74707" marT="74707" marB="149414">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accent1"/>
                      </a:solidFill>
                      <a:prstDash val="solid"/>
                    </a:lnB>
                    <a:noFill/>
                  </a:tcPr>
                </a:tc>
                <a:extLst>
                  <a:ext uri="{0D108BD9-81ED-4DB2-BD59-A6C34878D82A}">
                    <a16:rowId xmlns:a16="http://schemas.microsoft.com/office/drawing/2014/main" val="981484914"/>
                  </a:ext>
                </a:extLst>
              </a:tr>
              <a:tr h="582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dailyCalories_merged.csv</a:t>
                      </a:r>
                    </a:p>
                  </a:txBody>
                  <a:tcPr marL="74707" marR="74707" marT="74707" marB="149414">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accent1"/>
                      </a:solidFill>
                      <a:prstDash val="soli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r>
                        <a:rPr lang="en-US" sz="2000" cap="none" spc="0" dirty="0">
                          <a:solidFill>
                            <a:schemeClr val="tx1"/>
                          </a:solidFill>
                        </a:rPr>
                        <a:t>33 users</a:t>
                      </a:r>
                    </a:p>
                  </a:txBody>
                  <a:tcPr marL="74707" marR="74707" marT="74707" marB="149414">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accent1"/>
                      </a:solidFill>
                      <a:prstDash val="soli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98749068"/>
                  </a:ext>
                </a:extLst>
              </a:tr>
              <a:tr h="582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rPr>
                        <a:t>dailyIntensities_merged.csv</a:t>
                      </a:r>
                    </a:p>
                  </a:txBody>
                  <a:tcPr marL="74707" marR="74707" marT="74707" marB="149414">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accent1"/>
                      </a:solidFill>
                      <a:prstDash val="solid"/>
                    </a:lnB>
                    <a:noFill/>
                  </a:tcPr>
                </a:tc>
                <a:tc>
                  <a:txBody>
                    <a:bodyPr/>
                    <a:lstStyle/>
                    <a:p>
                      <a:r>
                        <a:rPr lang="en-US" sz="2000" cap="none" spc="0" dirty="0">
                          <a:solidFill>
                            <a:schemeClr val="tx1"/>
                          </a:solidFill>
                        </a:rPr>
                        <a:t>33 users</a:t>
                      </a:r>
                    </a:p>
                  </a:txBody>
                  <a:tcPr marL="74707" marR="74707" marT="74707" marB="149414">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accent1"/>
                      </a:solidFill>
                      <a:prstDash val="solid"/>
                    </a:lnB>
                    <a:noFill/>
                  </a:tcPr>
                </a:tc>
                <a:extLst>
                  <a:ext uri="{0D108BD9-81ED-4DB2-BD59-A6C34878D82A}">
                    <a16:rowId xmlns:a16="http://schemas.microsoft.com/office/drawing/2014/main" val="597815683"/>
                  </a:ext>
                </a:extLst>
              </a:tr>
              <a:tr h="582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rPr>
                        <a:t>dailySteps_merged.csv</a:t>
                      </a:r>
                    </a:p>
                  </a:txBody>
                  <a:tcPr marL="74707" marR="74707" marT="74707" marB="149414">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accent1"/>
                      </a:solidFill>
                      <a:prstDash val="soli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r>
                        <a:rPr lang="en-US" sz="2000" cap="none" spc="0" dirty="0">
                          <a:solidFill>
                            <a:schemeClr val="tx1"/>
                          </a:solidFill>
                        </a:rPr>
                        <a:t>33 users</a:t>
                      </a:r>
                    </a:p>
                  </a:txBody>
                  <a:tcPr marL="74707" marR="74707" marT="74707" marB="149414">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accent1"/>
                      </a:solidFill>
                      <a:prstDash val="solid"/>
                    </a:lnT>
                    <a:lnB w="1270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02143038"/>
                  </a:ext>
                </a:extLst>
              </a:tr>
              <a:tr h="582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rPr>
                        <a:t>sleepDay_merged.csv</a:t>
                      </a:r>
                    </a:p>
                  </a:txBody>
                  <a:tcPr marL="74707" marR="74707" marT="74707" marB="149414">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2000" cap="none" spc="0" dirty="0">
                          <a:solidFill>
                            <a:schemeClr val="tx1"/>
                          </a:solidFill>
                        </a:rPr>
                        <a:t>24 users</a:t>
                      </a:r>
                    </a:p>
                  </a:txBody>
                  <a:tcPr marL="74707" marR="74707" marT="74707" marB="149414">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91048997"/>
                  </a:ext>
                </a:extLst>
              </a:tr>
            </a:tbl>
          </a:graphicData>
        </a:graphic>
      </p:graphicFrame>
    </p:spTree>
    <p:extLst>
      <p:ext uri="{BB962C8B-B14F-4D97-AF65-F5344CB8AC3E}">
        <p14:creationId xmlns:p14="http://schemas.microsoft.com/office/powerpoint/2010/main" val="229817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9D8E1A-0E87-B061-D012-03BF5AB8284B}"/>
              </a:ext>
            </a:extLst>
          </p:cNvPr>
          <p:cNvSpPr>
            <a:spLocks noGrp="1"/>
          </p:cNvSpPr>
          <p:nvPr>
            <p:ph type="title"/>
          </p:nvPr>
        </p:nvSpPr>
        <p:spPr>
          <a:xfrm>
            <a:off x="6411685" y="634946"/>
            <a:ext cx="5127171" cy="1450757"/>
          </a:xfrm>
        </p:spPr>
        <p:txBody>
          <a:bodyPr>
            <a:normAutofit/>
          </a:bodyPr>
          <a:lstStyle/>
          <a:p>
            <a:r>
              <a:rPr lang="en-US" dirty="0"/>
              <a:t>Analysis</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B8DAE251-050A-4B4F-11CB-F349DA17437C}"/>
              </a:ext>
            </a:extLst>
          </p:cNvPr>
          <p:cNvPicPr>
            <a:picLocks noChangeAspect="1"/>
          </p:cNvPicPr>
          <p:nvPr/>
        </p:nvPicPr>
        <p:blipFill rotWithShape="1">
          <a:blip r:embed="rId2">
            <a:extLst>
              <a:ext uri="{28A0092B-C50C-407E-A947-70E740481C1C}">
                <a14:useLocalDpi xmlns:a14="http://schemas.microsoft.com/office/drawing/2010/main" val="0"/>
              </a:ext>
            </a:extLst>
          </a:blip>
          <a:srcRect t="15316" b="8676"/>
          <a:stretch/>
        </p:blipFill>
        <p:spPr>
          <a:xfrm>
            <a:off x="1448852" y="523684"/>
            <a:ext cx="3390434" cy="5571896"/>
          </a:xfrm>
          <a:prstGeom prst="rect">
            <a:avLst/>
          </a:prstGeom>
        </p:spPr>
      </p:pic>
      <p:cxnSp>
        <p:nvCxnSpPr>
          <p:cNvPr id="18"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D909D0-1550-ED7A-A4A9-93A2930A4C74}"/>
              </a:ext>
            </a:extLst>
          </p:cNvPr>
          <p:cNvSpPr>
            <a:spLocks noGrp="1"/>
          </p:cNvSpPr>
          <p:nvPr>
            <p:ph idx="1"/>
          </p:nvPr>
        </p:nvSpPr>
        <p:spPr>
          <a:xfrm>
            <a:off x="6411684" y="2198914"/>
            <a:ext cx="5127172" cy="3670180"/>
          </a:xfrm>
        </p:spPr>
        <p:txBody>
          <a:bodyPr>
            <a:normAutofit/>
          </a:bodyPr>
          <a:lstStyle/>
          <a:p>
            <a:r>
              <a:rPr lang="en-US"/>
              <a:t>Following physical activities has been tracked to get insights about users’ lifestyle</a:t>
            </a:r>
          </a:p>
          <a:p>
            <a:pPr>
              <a:buFont typeface="Wingdings" panose="05000000000000000000" pitchFamily="2" charset="2"/>
              <a:buChar char="§"/>
            </a:pPr>
            <a:r>
              <a:rPr lang="en-US"/>
              <a:t> Minutes Spent (Active/Inactive)</a:t>
            </a:r>
          </a:p>
          <a:p>
            <a:pPr>
              <a:buFont typeface="Wingdings" panose="05000000000000000000" pitchFamily="2" charset="2"/>
              <a:buChar char="§"/>
            </a:pPr>
            <a:r>
              <a:rPr lang="en-US"/>
              <a:t> Distance covered and steps taken</a:t>
            </a:r>
          </a:p>
          <a:p>
            <a:pPr>
              <a:buFont typeface="Wingdings" panose="05000000000000000000" pitchFamily="2" charset="2"/>
              <a:buChar char="§"/>
            </a:pPr>
            <a:r>
              <a:rPr lang="en-US"/>
              <a:t> Calories</a:t>
            </a:r>
          </a:p>
          <a:p>
            <a:pPr>
              <a:buFont typeface="Wingdings" panose="05000000000000000000" pitchFamily="2" charset="2"/>
              <a:buChar char="§"/>
            </a:pPr>
            <a:r>
              <a:rPr lang="en-US"/>
              <a:t> Sleep</a:t>
            </a:r>
          </a:p>
          <a:p>
            <a:endParaRPr lang="en-US" dirty="0"/>
          </a:p>
        </p:txBody>
      </p:sp>
      <p:sp>
        <p:nvSpPr>
          <p:cNvPr id="19"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300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5896A25-D088-48F0-A2E7-9C44D9F6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DCD6B11-13E6-4A46-9C85-F8EB0F35C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2D11C05-40E0-5DEE-80E6-1FA92EDC389E}"/>
              </a:ext>
            </a:extLst>
          </p:cNvPr>
          <p:cNvSpPr>
            <a:spLocks noGrp="1"/>
          </p:cNvSpPr>
          <p:nvPr>
            <p:ph type="title"/>
          </p:nvPr>
        </p:nvSpPr>
        <p:spPr>
          <a:xfrm>
            <a:off x="934275" y="520640"/>
            <a:ext cx="5977937" cy="1666501"/>
          </a:xfrm>
        </p:spPr>
        <p:txBody>
          <a:bodyPr vert="horz" lIns="91440" tIns="45720" rIns="91440" bIns="45720" rtlCol="0" anchor="b">
            <a:normAutofit/>
          </a:bodyPr>
          <a:lstStyle/>
          <a:p>
            <a:r>
              <a:rPr lang="en-US" sz="4000" dirty="0">
                <a:solidFill>
                  <a:srgbClr val="FFFFFF"/>
                </a:solidFill>
              </a:rPr>
              <a:t>Active Days </a:t>
            </a:r>
          </a:p>
        </p:txBody>
      </p:sp>
      <p:sp>
        <p:nvSpPr>
          <p:cNvPr id="16" name="Content Placeholder 15">
            <a:extLst>
              <a:ext uri="{FF2B5EF4-FFF2-40B4-BE49-F238E27FC236}">
                <a16:creationId xmlns:a16="http://schemas.microsoft.com/office/drawing/2014/main" id="{68133693-348E-0792-3C42-CBF0B05507E4}"/>
              </a:ext>
            </a:extLst>
          </p:cNvPr>
          <p:cNvSpPr>
            <a:spLocks noGrp="1"/>
          </p:cNvSpPr>
          <p:nvPr>
            <p:ph idx="1"/>
          </p:nvPr>
        </p:nvSpPr>
        <p:spPr>
          <a:xfrm>
            <a:off x="934274" y="2393920"/>
            <a:ext cx="5977938" cy="2575645"/>
          </a:xfrm>
        </p:spPr>
        <p:txBody>
          <a:bodyPr vert="horz" lIns="0" tIns="45720" rIns="0" bIns="45720" rtlCol="0">
            <a:normAutofit/>
          </a:bodyPr>
          <a:lstStyle/>
          <a:p>
            <a:r>
              <a:rPr lang="en-US" sz="2400" dirty="0">
                <a:solidFill>
                  <a:srgbClr val="FFFFFF"/>
                </a:solidFill>
              </a:rPr>
              <a:t>This is the daily analysis of the user where we analyze total steps, total distance and total burnt calories </a:t>
            </a:r>
          </a:p>
          <a:p>
            <a:r>
              <a:rPr lang="en-US" sz="2400" dirty="0">
                <a:solidFill>
                  <a:srgbClr val="FFFFFF"/>
                </a:solidFill>
              </a:rPr>
              <a:t>Mostly users are active on </a:t>
            </a:r>
            <a:r>
              <a:rPr lang="en-US" sz="2400" b="1" dirty="0">
                <a:solidFill>
                  <a:srgbClr val="FFFFFF"/>
                </a:solidFill>
              </a:rPr>
              <a:t>Saturday</a:t>
            </a:r>
            <a:r>
              <a:rPr lang="en-US" sz="2400" dirty="0">
                <a:solidFill>
                  <a:srgbClr val="FFFFFF"/>
                </a:solidFill>
              </a:rPr>
              <a:t> followed by </a:t>
            </a:r>
            <a:r>
              <a:rPr lang="en-US" sz="2400" b="1" dirty="0">
                <a:solidFill>
                  <a:srgbClr val="FFFFFF"/>
                </a:solidFill>
              </a:rPr>
              <a:t>Tuesday</a:t>
            </a:r>
            <a:r>
              <a:rPr lang="en-US" sz="2400" dirty="0">
                <a:solidFill>
                  <a:srgbClr val="FFFFFF"/>
                </a:solidFill>
              </a:rPr>
              <a:t>.  </a:t>
            </a:r>
          </a:p>
        </p:txBody>
      </p:sp>
      <p:sp>
        <p:nvSpPr>
          <p:cNvPr id="23" name="Rectangle 22">
            <a:extLst>
              <a:ext uri="{FF2B5EF4-FFF2-40B4-BE49-F238E27FC236}">
                <a16:creationId xmlns:a16="http://schemas.microsoft.com/office/drawing/2014/main" id="{75EBCDCE-0F4C-477C-AB15-886C5F27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1E63D969-23C2-C1AB-127E-3EFEF6C11A34}"/>
              </a:ext>
            </a:extLst>
          </p:cNvPr>
          <p:cNvPicPr>
            <a:picLocks noChangeAspect="1"/>
          </p:cNvPicPr>
          <p:nvPr/>
        </p:nvPicPr>
        <p:blipFill>
          <a:blip r:embed="rId2"/>
          <a:stretch>
            <a:fillRect/>
          </a:stretch>
        </p:blipFill>
        <p:spPr>
          <a:xfrm>
            <a:off x="7851611" y="337443"/>
            <a:ext cx="4037844" cy="1990803"/>
          </a:xfrm>
          <a:prstGeom prst="rect">
            <a:avLst/>
          </a:prstGeom>
        </p:spPr>
      </p:pic>
      <p:sp>
        <p:nvSpPr>
          <p:cNvPr id="25" name="Rectangle 24">
            <a:extLst>
              <a:ext uri="{FF2B5EF4-FFF2-40B4-BE49-F238E27FC236}">
                <a16:creationId xmlns:a16="http://schemas.microsoft.com/office/drawing/2014/main" id="{17820F06-C1AE-4232-AEE8-3AC8189E4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A62E9AA-DA4C-405A-B6ED-5B1FE7A8D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942BB0CF-2720-E960-D116-B37EBB712C59}"/>
              </a:ext>
            </a:extLst>
          </p:cNvPr>
          <p:cNvPicPr>
            <a:picLocks noChangeAspect="1"/>
          </p:cNvPicPr>
          <p:nvPr/>
        </p:nvPicPr>
        <p:blipFill>
          <a:blip r:embed="rId3"/>
          <a:stretch>
            <a:fillRect/>
          </a:stretch>
        </p:blipFill>
        <p:spPr>
          <a:xfrm>
            <a:off x="7915618" y="4692083"/>
            <a:ext cx="3759547" cy="2056895"/>
          </a:xfrm>
          <a:prstGeom prst="rect">
            <a:avLst/>
          </a:prstGeom>
        </p:spPr>
      </p:pic>
      <p:pic>
        <p:nvPicPr>
          <p:cNvPr id="13" name="Picture 12">
            <a:extLst>
              <a:ext uri="{FF2B5EF4-FFF2-40B4-BE49-F238E27FC236}">
                <a16:creationId xmlns:a16="http://schemas.microsoft.com/office/drawing/2014/main" id="{3D085216-6D5C-7D4B-9304-39F94CABEB35}"/>
              </a:ext>
            </a:extLst>
          </p:cNvPr>
          <p:cNvPicPr>
            <a:picLocks noChangeAspect="1"/>
          </p:cNvPicPr>
          <p:nvPr/>
        </p:nvPicPr>
        <p:blipFill rotWithShape="1">
          <a:blip r:embed="rId4"/>
          <a:srcRect b="6522"/>
          <a:stretch/>
        </p:blipFill>
        <p:spPr>
          <a:xfrm>
            <a:off x="7915618" y="2490181"/>
            <a:ext cx="4037844" cy="1908221"/>
          </a:xfrm>
          <a:prstGeom prst="rect">
            <a:avLst/>
          </a:prstGeom>
        </p:spPr>
      </p:pic>
    </p:spTree>
    <p:extLst>
      <p:ext uri="{BB962C8B-B14F-4D97-AF65-F5344CB8AC3E}">
        <p14:creationId xmlns:p14="http://schemas.microsoft.com/office/powerpoint/2010/main" val="1687731942"/>
      </p:ext>
    </p:extLst>
  </p:cSld>
  <p:clrMapOvr>
    <a:masterClrMapping/>
  </p:clrMapOvr>
</p:sld>
</file>

<file path=ppt/theme/theme1.xml><?xml version="1.0" encoding="utf-8"?>
<a:theme xmlns:a="http://schemas.openxmlformats.org/drawingml/2006/main" name="Retrospect">
  <a:themeElements>
    <a:clrScheme name="Custom 2">
      <a:dk1>
        <a:srgbClr val="000000"/>
      </a:dk1>
      <a:lt1>
        <a:sysClr val="window" lastClr="FFFFFF"/>
      </a:lt1>
      <a:dk2>
        <a:srgbClr val="E29779"/>
      </a:dk2>
      <a:lt2>
        <a:srgbClr val="F3D5C9"/>
      </a:lt2>
      <a:accent1>
        <a:srgbClr val="E29779"/>
      </a:accent1>
      <a:accent2>
        <a:srgbClr val="E6A48A"/>
      </a:accent2>
      <a:accent3>
        <a:srgbClr val="E9B19B"/>
      </a:accent3>
      <a:accent4>
        <a:srgbClr val="E8AC94"/>
      </a:accent4>
      <a:accent5>
        <a:srgbClr val="EAB5A0"/>
      </a:accent5>
      <a:accent6>
        <a:srgbClr val="94A088"/>
      </a:accent6>
      <a:hlink>
        <a:srgbClr val="4A533D"/>
      </a:hlink>
      <a:folHlink>
        <a:srgbClr val="8C8C8C"/>
      </a:folHlink>
    </a:clrScheme>
    <a:fontScheme name="Custom 3">
      <a:majorFont>
        <a:latin typeface="Times New Roman"/>
        <a:ea typeface=""/>
        <a:cs typeface=""/>
      </a:majorFont>
      <a:minorFont>
        <a:latin typeface="Calibr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1526</TotalTime>
  <Words>802</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Abril Fatface</vt:lpstr>
      <vt:lpstr>Arial</vt:lpstr>
      <vt:lpstr>Calibri</vt:lpstr>
      <vt:lpstr>Fira Sans</vt:lpstr>
      <vt:lpstr>Helvetica</vt:lpstr>
      <vt:lpstr>Helvetica Neue</vt:lpstr>
      <vt:lpstr>Symbol</vt:lpstr>
      <vt:lpstr>Times New Roman</vt:lpstr>
      <vt:lpstr>Wingdings</vt:lpstr>
      <vt:lpstr>Retrospect</vt:lpstr>
      <vt:lpstr>Bella beat Case Study</vt:lpstr>
      <vt:lpstr>Business Question</vt:lpstr>
      <vt:lpstr>Table of Contents</vt:lpstr>
      <vt:lpstr>Company Background</vt:lpstr>
      <vt:lpstr>Objectives</vt:lpstr>
      <vt:lpstr>Data Analysis Process</vt:lpstr>
      <vt:lpstr>Data Overview</vt:lpstr>
      <vt:lpstr>Analysis</vt:lpstr>
      <vt:lpstr>Active Days </vt:lpstr>
      <vt:lpstr>Relation between total and Inactive Minutes</vt:lpstr>
      <vt:lpstr>Total Calories and Steps </vt:lpstr>
      <vt:lpstr>Does High Sedentary time lead to low number of steps?</vt:lpstr>
      <vt:lpstr>Sleep Duration</vt:lpstr>
      <vt:lpstr>Insights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 beat Case Study</dc:title>
  <dc:creator>Hadiqa   Malik</dc:creator>
  <cp:lastModifiedBy>Hadiqa   Malik</cp:lastModifiedBy>
  <cp:revision>15</cp:revision>
  <dcterms:created xsi:type="dcterms:W3CDTF">2022-12-01T05:14:56Z</dcterms:created>
  <dcterms:modified xsi:type="dcterms:W3CDTF">2022-12-19T16:33:57Z</dcterms:modified>
</cp:coreProperties>
</file>