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38" r:id="rId2"/>
    <p:sldId id="257" r:id="rId3"/>
    <p:sldId id="258" r:id="rId4"/>
    <p:sldId id="329" r:id="rId5"/>
    <p:sldId id="272" r:id="rId6"/>
    <p:sldId id="287" r:id="rId7"/>
    <p:sldId id="330" r:id="rId8"/>
    <p:sldId id="294" r:id="rId9"/>
    <p:sldId id="323" r:id="rId10"/>
    <p:sldId id="324" r:id="rId11"/>
    <p:sldId id="335" r:id="rId12"/>
    <p:sldId id="339" r:id="rId13"/>
    <p:sldId id="278" r:id="rId14"/>
    <p:sldId id="320" r:id="rId15"/>
    <p:sldId id="277" r:id="rId16"/>
    <p:sldId id="331" r:id="rId17"/>
    <p:sldId id="334" r:id="rId18"/>
    <p:sldId id="327" r:id="rId19"/>
    <p:sldId id="280" r:id="rId20"/>
    <p:sldId id="279" r:id="rId21"/>
    <p:sldId id="286" r:id="rId22"/>
    <p:sldId id="290" r:id="rId23"/>
    <p:sldId id="291" r:id="rId24"/>
    <p:sldId id="292" r:id="rId25"/>
    <p:sldId id="293" r:id="rId26"/>
    <p:sldId id="336" r:id="rId27"/>
    <p:sldId id="340" r:id="rId28"/>
    <p:sldId id="33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6F2"/>
    <a:srgbClr val="F2E9E1"/>
    <a:srgbClr val="1CA68F"/>
    <a:srgbClr val="FFD4C1"/>
    <a:srgbClr val="F1BD98"/>
    <a:srgbClr val="F8BEB0"/>
    <a:srgbClr val="595959"/>
    <a:srgbClr val="3EB7B2"/>
    <a:srgbClr val="01B8AA"/>
    <a:srgbClr val="93E9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7" autoAdjust="0"/>
    <p:restoredTop sz="94249" autoAdjust="0"/>
  </p:normalViewPr>
  <p:slideViewPr>
    <p:cSldViewPr snapToGrid="0">
      <p:cViewPr varScale="1">
        <p:scale>
          <a:sx n="68" d="100"/>
          <a:sy n="68" d="100"/>
        </p:scale>
        <p:origin x="8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804D7-92A6-42AC-8E1C-E12C8B12FC2C}" type="datetimeFigureOut">
              <a:rPr lang="en-US" smtClean="0"/>
              <a:t>12/18/2022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6A2C4-0B0E-40E0-A1DD-EE41D5CC292E}" type="slidenum">
              <a:rPr lang="en-US" smtClean="0"/>
              <a:t>‹#›</a:t>
            </a:fld>
            <a:endParaRPr lang="en-US" dirty="0"/>
          </a:p>
        </p:txBody>
      </p:sp>
    </p:spTree>
    <p:extLst>
      <p:ext uri="{BB962C8B-B14F-4D97-AF65-F5344CB8AC3E}">
        <p14:creationId xmlns:p14="http://schemas.microsoft.com/office/powerpoint/2010/main" val="227426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file:///C:\Users\Malik\Desktop\Online%20Retail%20Capstone%20Project\1_YWJYf6hl1jo0RqjHkkw7Xw.webp"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B6A2C4-0B0E-40E0-A1DD-EE41D5CC292E}" type="slidenum">
              <a:rPr lang="en-US" smtClean="0"/>
              <a:t>4</a:t>
            </a:fld>
            <a:endParaRPr lang="en-US" dirty="0"/>
          </a:p>
        </p:txBody>
      </p:sp>
    </p:spTree>
    <p:extLst>
      <p:ext uri="{BB962C8B-B14F-4D97-AF65-F5344CB8AC3E}">
        <p14:creationId xmlns:p14="http://schemas.microsoft.com/office/powerpoint/2010/main" val="1966748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average of our RFM Model. The average recency of our customer is 117 days which is almost 04 months. Average customer visits our website 3 times to order and average worth of order is $1,848.</a:t>
            </a:r>
          </a:p>
        </p:txBody>
      </p:sp>
      <p:sp>
        <p:nvSpPr>
          <p:cNvPr id="4" name="Slide Number Placeholder 3"/>
          <p:cNvSpPr>
            <a:spLocks noGrp="1"/>
          </p:cNvSpPr>
          <p:nvPr>
            <p:ph type="sldNum" sz="quarter" idx="5"/>
          </p:nvPr>
        </p:nvSpPr>
        <p:spPr/>
        <p:txBody>
          <a:bodyPr/>
          <a:lstStyle/>
          <a:p>
            <a:fld id="{1AB6A2C4-0B0E-40E0-A1DD-EE41D5CC292E}" type="slidenum">
              <a:rPr lang="en-US" smtClean="0"/>
              <a:t>19</a:t>
            </a:fld>
            <a:endParaRPr lang="en-US" dirty="0"/>
          </a:p>
        </p:txBody>
      </p:sp>
    </p:spTree>
    <p:extLst>
      <p:ext uri="{BB962C8B-B14F-4D97-AF65-F5344CB8AC3E}">
        <p14:creationId xmlns:p14="http://schemas.microsoft.com/office/powerpoint/2010/main" val="675647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tree map of our customer segmentation distribution. Majority of our customers are Champions who are also top customers followed by hibernating who are at the edge of churning (leaving the organization) and our lost customer is 670 which means that our churn rate is 12%.</a:t>
            </a:r>
          </a:p>
        </p:txBody>
      </p:sp>
      <p:sp>
        <p:nvSpPr>
          <p:cNvPr id="4" name="Slide Number Placeholder 3"/>
          <p:cNvSpPr>
            <a:spLocks noGrp="1"/>
          </p:cNvSpPr>
          <p:nvPr>
            <p:ph type="sldNum" sz="quarter" idx="5"/>
          </p:nvPr>
        </p:nvSpPr>
        <p:spPr/>
        <p:txBody>
          <a:bodyPr/>
          <a:lstStyle/>
          <a:p>
            <a:fld id="{1AB6A2C4-0B0E-40E0-A1DD-EE41D5CC292E}" type="slidenum">
              <a:rPr lang="en-US" smtClean="0"/>
              <a:t>20</a:t>
            </a:fld>
            <a:endParaRPr lang="en-US" dirty="0"/>
          </a:p>
        </p:txBody>
      </p:sp>
    </p:spTree>
    <p:extLst>
      <p:ext uri="{BB962C8B-B14F-4D97-AF65-F5344CB8AC3E}">
        <p14:creationId xmlns:p14="http://schemas.microsoft.com/office/powerpoint/2010/main" val="84559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summary distribution of our customer segmentation analysis.</a:t>
            </a:r>
          </a:p>
        </p:txBody>
      </p:sp>
      <p:sp>
        <p:nvSpPr>
          <p:cNvPr id="4" name="Slide Number Placeholder 3"/>
          <p:cNvSpPr>
            <a:spLocks noGrp="1"/>
          </p:cNvSpPr>
          <p:nvPr>
            <p:ph type="sldNum" sz="quarter" idx="5"/>
          </p:nvPr>
        </p:nvSpPr>
        <p:spPr/>
        <p:txBody>
          <a:bodyPr/>
          <a:lstStyle/>
          <a:p>
            <a:fld id="{1AB6A2C4-0B0E-40E0-A1DD-EE41D5CC292E}" type="slidenum">
              <a:rPr lang="en-US" smtClean="0"/>
              <a:t>26</a:t>
            </a:fld>
            <a:endParaRPr lang="en-US" dirty="0"/>
          </a:p>
        </p:txBody>
      </p:sp>
    </p:spTree>
    <p:extLst>
      <p:ext uri="{BB962C8B-B14F-4D97-AF65-F5344CB8AC3E}">
        <p14:creationId xmlns:p14="http://schemas.microsoft.com/office/powerpoint/2010/main" val="2194490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dirty="0">
                <a:latin typeface="Helvetica" pitchFamily="2" charset="0"/>
              </a:rPr>
              <a:t>Recommendations:</a:t>
            </a:r>
          </a:p>
          <a:p>
            <a:pPr algn="just"/>
            <a:r>
              <a:rPr lang="en-US" sz="1200" dirty="0">
                <a:latin typeface="Helvetica" pitchFamily="2" charset="0"/>
              </a:rPr>
              <a:t>Company should announce incentive offers in low order receiving months (Dec, Jan and April) to increase their revenue. Company should post their online ads by keeping the peak customer traffic time and days in mind to achieve optimum results.</a:t>
            </a:r>
          </a:p>
          <a:p>
            <a:pPr algn="just"/>
            <a:endParaRPr lang="en-US" sz="100" dirty="0">
              <a:latin typeface="Helvetica" pitchFamily="2" charset="0"/>
            </a:endParaRPr>
          </a:p>
          <a:p>
            <a:pPr algn="just"/>
            <a:r>
              <a:rPr lang="en-US" sz="1200" dirty="0">
                <a:latin typeface="Helvetica" pitchFamily="2" charset="0"/>
              </a:rPr>
              <a:t>Top Customers need to be pampered to </a:t>
            </a:r>
            <a:r>
              <a:rPr lang="en-US" sz="1200" i="1" dirty="0">
                <a:latin typeface="Helvetica" pitchFamily="2" charset="0"/>
              </a:rPr>
              <a:t>stay loyal </a:t>
            </a:r>
            <a:r>
              <a:rPr lang="en-US" sz="1200" dirty="0">
                <a:latin typeface="Helvetica" pitchFamily="2" charset="0"/>
              </a:rPr>
              <a:t>and </a:t>
            </a:r>
            <a:r>
              <a:rPr lang="en-US" sz="1200" i="1" dirty="0">
                <a:latin typeface="Helvetica" pitchFamily="2" charset="0"/>
              </a:rPr>
              <a:t>willing to spend </a:t>
            </a:r>
            <a:r>
              <a:rPr lang="en-US" sz="1200" dirty="0">
                <a:latin typeface="Helvetica" pitchFamily="2" charset="0"/>
              </a:rPr>
              <a:t>a lot of money to shop, for example by encouraging them to spread the love with reward programs and send personalized product updates. They are early adopters and helps in promoting our brand.</a:t>
            </a:r>
          </a:p>
          <a:p>
            <a:pPr algn="just"/>
            <a:endParaRPr lang="en-US" sz="100" dirty="0">
              <a:latin typeface="Helvetica" pitchFamily="2" charset="0"/>
            </a:endParaRPr>
          </a:p>
          <a:p>
            <a:pPr algn="just"/>
            <a:r>
              <a:rPr lang="en-US" sz="1200" dirty="0">
                <a:latin typeface="Helvetica" pitchFamily="2" charset="0"/>
              </a:rPr>
              <a:t>For customers having potential to become top customers and for recent customers, we need to build a healthy relationship to retain them over a long period of time by offering free trials, free shipping and complementary services. </a:t>
            </a:r>
          </a:p>
          <a:p>
            <a:pPr algn="just"/>
            <a:endParaRPr lang="en-US" sz="100" dirty="0">
              <a:latin typeface="Helvetica" pitchFamily="2" charset="0"/>
            </a:endParaRPr>
          </a:p>
          <a:p>
            <a:pPr algn="just"/>
            <a:r>
              <a:rPr lang="en-US" sz="1200" dirty="0">
                <a:latin typeface="Helvetica" pitchFamily="2" charset="0"/>
              </a:rPr>
              <a:t>For customers who are at risk and cannot lose them category, they are good spenders and we cannot lose them. It is very important to retain them by reconnecting, offer renewals, ask for their feedback. We can not lost them to competition.</a:t>
            </a:r>
          </a:p>
          <a:p>
            <a:pPr algn="just"/>
            <a:endParaRPr lang="en-US" sz="100" dirty="0">
              <a:latin typeface="Helvetica" pitchFamily="2" charset="0"/>
            </a:endParaRPr>
          </a:p>
          <a:p>
            <a:pPr algn="just"/>
            <a:r>
              <a:rPr lang="en-US" sz="1200" dirty="0">
                <a:latin typeface="Helvetica" pitchFamily="2" charset="0"/>
              </a:rPr>
              <a:t>It is important to reconnect with the customers who need attention and are about to sleep by offering renewals and win back campaigns, give recommendations based on past purchases. We can ask for feedback to get insights about their pain points. </a:t>
            </a:r>
          </a:p>
          <a:p>
            <a:pPr algn="just"/>
            <a:endParaRPr lang="en-US" sz="100" dirty="0">
              <a:latin typeface="Helvetica" pitchFamily="2" charset="0"/>
            </a:endParaRPr>
          </a:p>
          <a:p>
            <a:pPr algn="just"/>
            <a:r>
              <a:rPr lang="en-US" sz="1200" dirty="0">
                <a:latin typeface="Helvetica" pitchFamily="2" charset="0"/>
              </a:rPr>
              <a:t>For customers who are almost lost and churn, we can recreate brand value and offer relevant product suggestions or asking for feedback to make relevant improvisations in our process.</a:t>
            </a:r>
          </a:p>
          <a:p>
            <a:endParaRPr lang="en-US" dirty="0"/>
          </a:p>
        </p:txBody>
      </p:sp>
      <p:sp>
        <p:nvSpPr>
          <p:cNvPr id="4" name="Slide Number Placeholder 3"/>
          <p:cNvSpPr>
            <a:spLocks noGrp="1"/>
          </p:cNvSpPr>
          <p:nvPr>
            <p:ph type="sldNum" sz="quarter" idx="5"/>
          </p:nvPr>
        </p:nvSpPr>
        <p:spPr/>
        <p:txBody>
          <a:bodyPr/>
          <a:lstStyle/>
          <a:p>
            <a:fld id="{1AB6A2C4-0B0E-40E0-A1DD-EE41D5CC292E}" type="slidenum">
              <a:rPr lang="en-US" smtClean="0"/>
              <a:t>27</a:t>
            </a:fld>
            <a:endParaRPr lang="en-US" dirty="0"/>
          </a:p>
        </p:txBody>
      </p:sp>
    </p:spTree>
    <p:extLst>
      <p:ext uri="{BB962C8B-B14F-4D97-AF65-F5344CB8AC3E}">
        <p14:creationId xmlns:p14="http://schemas.microsoft.com/office/powerpoint/2010/main" val="2923222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f2a7d04c86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f2a7d04c86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B6A2C4-0B0E-40E0-A1DD-EE41D5CC292E}" type="slidenum">
              <a:rPr lang="en-US" smtClean="0"/>
              <a:t>6</a:t>
            </a:fld>
            <a:endParaRPr lang="en-US" dirty="0"/>
          </a:p>
        </p:txBody>
      </p:sp>
    </p:spTree>
    <p:extLst>
      <p:ext uri="{BB962C8B-B14F-4D97-AF65-F5344CB8AC3E}">
        <p14:creationId xmlns:p14="http://schemas.microsoft.com/office/powerpoint/2010/main" val="1550151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is the monthly analysis of total orders and revenue. There is fluctuation in orders receiving and revenue based on certain factors. Since, it’s a gifting company so seasonality could be one of the factors in this increase and decrease. </a:t>
            </a:r>
            <a:r>
              <a:rPr lang="en-US" dirty="0">
                <a:effectLst/>
                <a:latin typeface="Helvetica" pitchFamily="2" charset="0"/>
                <a:ea typeface="Calibri" panose="020F0502020204030204" pitchFamily="34" charset="0"/>
                <a:cs typeface="Arial" panose="020B0604020202020204" pitchFamily="34" charset="0"/>
              </a:rPr>
              <a:t>Based on the graph, November is the month with the highest sales and February is the month with the lowest sales. </a:t>
            </a:r>
          </a:p>
          <a:p>
            <a:pPr algn="just"/>
            <a:endParaRPr lang="en-US" dirty="0">
              <a:effectLst/>
              <a:latin typeface="Helvetica" pitchFamily="2" charset="0"/>
              <a:ea typeface="Calibri" panose="020F0502020204030204" pitchFamily="34" charset="0"/>
              <a:cs typeface="Arial" panose="020B0604020202020204" pitchFamily="34" charset="0"/>
            </a:endParaRPr>
          </a:p>
          <a:p>
            <a:pPr algn="just"/>
            <a:r>
              <a:rPr lang="en-US" dirty="0">
                <a:effectLst/>
                <a:latin typeface="Helvetica" pitchFamily="2" charset="0"/>
                <a:ea typeface="Calibri" panose="020F0502020204030204" pitchFamily="34" charset="0"/>
                <a:cs typeface="Arial" panose="020B0604020202020204" pitchFamily="34" charset="0"/>
              </a:rPr>
              <a:t>The overall Revenue is </a:t>
            </a:r>
            <a:r>
              <a:rPr lang="en-US" sz="1400" b="1" dirty="0">
                <a:solidFill>
                  <a:schemeClr val="accent1">
                    <a:lumMod val="50000"/>
                  </a:schemeClr>
                </a:solidFill>
                <a:effectLst/>
                <a:latin typeface="Helvetica" pitchFamily="2" charset="0"/>
                <a:ea typeface="Calibri" panose="020F0502020204030204" pitchFamily="34" charset="0"/>
                <a:cs typeface="Arial" panose="020B0604020202020204" pitchFamily="34" charset="0"/>
              </a:rPr>
              <a:t>6.38% </a:t>
            </a:r>
            <a:r>
              <a:rPr lang="en-US" sz="1400" b="1" dirty="0">
                <a:effectLst/>
                <a:latin typeface="Helvetica" pitchFamily="2" charset="0"/>
                <a:ea typeface="Calibri" panose="020F0502020204030204" pitchFamily="34" charset="0"/>
                <a:cs typeface="Arial" panose="020B0604020202020204" pitchFamily="34" charset="0"/>
              </a:rPr>
              <a:t>. </a:t>
            </a:r>
            <a:endParaRPr lang="en-US" b="1" dirty="0">
              <a:latin typeface="Helvetica" pitchFamily="2" charset="0"/>
            </a:endParaRPr>
          </a:p>
          <a:p>
            <a:endParaRPr lang="en-US" dirty="0"/>
          </a:p>
        </p:txBody>
      </p:sp>
      <p:sp>
        <p:nvSpPr>
          <p:cNvPr id="4" name="Slide Number Placeholder 3"/>
          <p:cNvSpPr>
            <a:spLocks noGrp="1"/>
          </p:cNvSpPr>
          <p:nvPr>
            <p:ph type="sldNum" sz="quarter" idx="5"/>
          </p:nvPr>
        </p:nvSpPr>
        <p:spPr/>
        <p:txBody>
          <a:bodyPr/>
          <a:lstStyle/>
          <a:p>
            <a:fld id="{1AB6A2C4-0B0E-40E0-A1DD-EE41D5CC292E}" type="slidenum">
              <a:rPr lang="en-US" smtClean="0"/>
              <a:t>8</a:t>
            </a:fld>
            <a:endParaRPr lang="en-US" dirty="0"/>
          </a:p>
        </p:txBody>
      </p:sp>
    </p:spTree>
    <p:extLst>
      <p:ext uri="{BB962C8B-B14F-4D97-AF65-F5344CB8AC3E}">
        <p14:creationId xmlns:p14="http://schemas.microsoft.com/office/powerpoint/2010/main" val="32820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B6A2C4-0B0E-40E0-A1DD-EE41D5CC292E}" type="slidenum">
              <a:rPr lang="en-US" smtClean="0"/>
              <a:t>9</a:t>
            </a:fld>
            <a:endParaRPr lang="en-US" dirty="0"/>
          </a:p>
        </p:txBody>
      </p:sp>
    </p:spTree>
    <p:extLst>
      <p:ext uri="{BB962C8B-B14F-4D97-AF65-F5344CB8AC3E}">
        <p14:creationId xmlns:p14="http://schemas.microsoft.com/office/powerpoint/2010/main" val="1273451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RFM (Recency, Frequency, Monetary) analysis is a proven Marketing model for behavior-based Customer segmentation. It groups customers based on their transaction history – how recently, how often and how much did they buy. In a simple way it can be considered a model based on the Pareto principle – commonly referred to as the 80-20 rule. </a:t>
            </a:r>
          </a:p>
        </p:txBody>
      </p:sp>
      <p:sp>
        <p:nvSpPr>
          <p:cNvPr id="4" name="Slide Number Placeholder 3"/>
          <p:cNvSpPr>
            <a:spLocks noGrp="1"/>
          </p:cNvSpPr>
          <p:nvPr>
            <p:ph type="sldNum" sz="quarter" idx="5"/>
          </p:nvPr>
        </p:nvSpPr>
        <p:spPr/>
        <p:txBody>
          <a:bodyPr/>
          <a:lstStyle/>
          <a:p>
            <a:fld id="{1AB6A2C4-0B0E-40E0-A1DD-EE41D5CC292E}" type="slidenum">
              <a:rPr lang="en-US" smtClean="0"/>
              <a:t>13</a:t>
            </a:fld>
            <a:endParaRPr lang="en-US" dirty="0"/>
          </a:p>
        </p:txBody>
      </p:sp>
    </p:spTree>
    <p:extLst>
      <p:ext uri="{BB962C8B-B14F-4D97-AF65-F5344CB8AC3E}">
        <p14:creationId xmlns:p14="http://schemas.microsoft.com/office/powerpoint/2010/main" val="3364082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Pareto principle that majority of work is done by a small amount of input and vice versa. With the same rule applied in marketing, a majority chunk of revenue is generated by a small number of customers. RFM Model is based on this rule and we segment our customers to see the most revenue generating customers and least revenue generating customers so we can design our marketing strategies to convert our customers into top customers.</a:t>
            </a:r>
          </a:p>
        </p:txBody>
      </p:sp>
      <p:sp>
        <p:nvSpPr>
          <p:cNvPr id="4" name="Slide Number Placeholder 3"/>
          <p:cNvSpPr>
            <a:spLocks noGrp="1"/>
          </p:cNvSpPr>
          <p:nvPr>
            <p:ph type="sldNum" sz="quarter" idx="5"/>
          </p:nvPr>
        </p:nvSpPr>
        <p:spPr/>
        <p:txBody>
          <a:bodyPr/>
          <a:lstStyle/>
          <a:p>
            <a:fld id="{1AB6A2C4-0B0E-40E0-A1DD-EE41D5CC292E}" type="slidenum">
              <a:rPr lang="en-US" smtClean="0"/>
              <a:t>14</a:t>
            </a:fld>
            <a:endParaRPr lang="en-US" dirty="0"/>
          </a:p>
        </p:txBody>
      </p:sp>
    </p:spTree>
    <p:extLst>
      <p:ext uri="{BB962C8B-B14F-4D97-AF65-F5344CB8AC3E}">
        <p14:creationId xmlns:p14="http://schemas.microsoft.com/office/powerpoint/2010/main" val="1780367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chemeClr val="bg2">
                    <a:lumMod val="25000"/>
                  </a:schemeClr>
                </a:solidFill>
                <a:effectLst/>
                <a:latin typeface="-apple-system"/>
              </a:rPr>
              <a:t>Calculating RFM</a:t>
            </a:r>
            <a:br>
              <a:rPr lang="en-US" b="0" i="0" dirty="0">
                <a:solidFill>
                  <a:schemeClr val="bg2">
                    <a:lumMod val="25000"/>
                  </a:schemeClr>
                </a:solidFill>
                <a:effectLst/>
                <a:latin typeface="-apple-system"/>
              </a:rPr>
            </a:br>
            <a:r>
              <a:rPr lang="en-US" b="0" i="0" dirty="0">
                <a:solidFill>
                  <a:schemeClr val="bg2">
                    <a:lumMod val="25000"/>
                  </a:schemeClr>
                </a:solidFill>
                <a:effectLst/>
                <a:latin typeface="-apple-system"/>
              </a:rPr>
              <a:t>Assign a number from 1 to 5 for each category, where 5 is the highest and 01 is the lowest. In order to calculate RFM, we´ll need some data on customers:</a:t>
            </a:r>
          </a:p>
          <a:p>
            <a:pPr algn="l">
              <a:buFont typeface="Arial" panose="020B0604020202020204" pitchFamily="34" charset="0"/>
              <a:buChar char="•"/>
            </a:pPr>
            <a:r>
              <a:rPr lang="en-US" b="0" i="0" dirty="0">
                <a:solidFill>
                  <a:schemeClr val="bg2">
                    <a:lumMod val="25000"/>
                  </a:schemeClr>
                </a:solidFill>
                <a:effectLst/>
                <a:latin typeface="-apple-system"/>
              </a:rPr>
              <a:t>Their most recent purchase date.</a:t>
            </a:r>
          </a:p>
          <a:p>
            <a:pPr algn="l">
              <a:buFont typeface="Arial" panose="020B0604020202020204" pitchFamily="34" charset="0"/>
              <a:buChar char="•"/>
            </a:pPr>
            <a:r>
              <a:rPr lang="en-US" b="0" i="0" dirty="0">
                <a:solidFill>
                  <a:schemeClr val="bg2">
                    <a:lumMod val="25000"/>
                  </a:schemeClr>
                </a:solidFill>
                <a:effectLst/>
                <a:latin typeface="-apple-system"/>
              </a:rPr>
              <a:t>Number of purchases within a set time period (i.e. one year).</a:t>
            </a:r>
          </a:p>
          <a:p>
            <a:pPr algn="l">
              <a:buFont typeface="Arial" panose="020B0604020202020204" pitchFamily="34" charset="0"/>
              <a:buChar char="•"/>
            </a:pPr>
            <a:r>
              <a:rPr lang="en-US" b="0" i="0" dirty="0">
                <a:solidFill>
                  <a:schemeClr val="bg2">
                    <a:lumMod val="25000"/>
                  </a:schemeClr>
                </a:solidFill>
                <a:effectLst/>
                <a:latin typeface="-apple-system"/>
              </a:rPr>
              <a:t>Total sales from that customer</a:t>
            </a:r>
          </a:p>
          <a:p>
            <a:endParaRPr lang="en-US" dirty="0"/>
          </a:p>
          <a:p>
            <a:pPr marL="228600" indent="-228600">
              <a:buAutoNum type="arabicPeriod"/>
            </a:pPr>
            <a:r>
              <a:rPr lang="en-US" b="1" dirty="0"/>
              <a:t>Recency</a:t>
            </a:r>
          </a:p>
          <a:p>
            <a:pPr algn="l"/>
            <a:r>
              <a:rPr lang="en-US" b="0" i="0" dirty="0">
                <a:solidFill>
                  <a:srgbClr val="000000"/>
                </a:solidFill>
                <a:effectLst/>
                <a:latin typeface="var(--jp-content-font-family)"/>
              </a:rPr>
              <a:t>when was the last time the customer made a purchase? Customers who purchased from you recently are more likely to buy from you again than customers from the distant past. This is the important ranking factor–that’s why it’s first in the list.</a:t>
            </a:r>
          </a:p>
          <a:p>
            <a:endParaRPr lang="en-US" b="0" i="0" dirty="0">
              <a:solidFill>
                <a:srgbClr val="000000"/>
              </a:solidFill>
              <a:effectLst/>
              <a:latin typeface="-apple-system"/>
            </a:endParaRPr>
          </a:p>
          <a:p>
            <a:r>
              <a:rPr lang="en-US" b="1" i="0" dirty="0">
                <a:solidFill>
                  <a:srgbClr val="000000"/>
                </a:solidFill>
                <a:effectLst/>
                <a:latin typeface="-apple-system"/>
              </a:rPr>
              <a:t>2. Frequency</a:t>
            </a:r>
            <a:br>
              <a:rPr lang="en-US" b="0" i="0" dirty="0">
                <a:solidFill>
                  <a:srgbClr val="000000"/>
                </a:solidFill>
                <a:effectLst/>
                <a:latin typeface="-apple-system"/>
              </a:rPr>
            </a:br>
            <a:r>
              <a:rPr lang="en-US" b="0" i="0" dirty="0">
                <a:solidFill>
                  <a:srgbClr val="FFFFFF"/>
                </a:solidFill>
                <a:effectLst/>
                <a:latin typeface="-apple-system"/>
              </a:rPr>
              <a:t>How often does the customer buy?</a:t>
            </a:r>
            <a:br>
              <a:rPr lang="en-US" dirty="0"/>
            </a:br>
            <a:r>
              <a:rPr lang="en-US" b="0" i="0" dirty="0">
                <a:solidFill>
                  <a:srgbClr val="FFFFFF"/>
                </a:solidFill>
                <a:effectLst/>
                <a:latin typeface="-apple-system"/>
              </a:rPr>
              <a:t>A customer who is in every day is much more likely to buy again that someone who only comes in once a year.</a:t>
            </a:r>
            <a:br>
              <a:rPr lang="en-US" dirty="0"/>
            </a:br>
            <a:r>
              <a:rPr lang="en-US" b="0" i="0" dirty="0">
                <a:solidFill>
                  <a:srgbClr val="FFFFFF"/>
                </a:solidFill>
                <a:effectLst/>
                <a:latin typeface="-apple-system"/>
              </a:rPr>
              <a:t>How many invoices are registered by the same customer?</a:t>
            </a:r>
          </a:p>
          <a:p>
            <a:endParaRPr lang="en-US" b="0" i="0" dirty="0">
              <a:solidFill>
                <a:srgbClr val="FFFFFF"/>
              </a:solidFill>
              <a:effectLst/>
              <a:latin typeface="-apple-system"/>
            </a:endParaRPr>
          </a:p>
          <a:p>
            <a:r>
              <a:rPr lang="en-US" b="1" i="0" dirty="0">
                <a:solidFill>
                  <a:srgbClr val="FFFFFF"/>
                </a:solidFill>
                <a:effectLst/>
                <a:latin typeface="-apple-system"/>
              </a:rPr>
              <a:t>3. Monetary</a:t>
            </a:r>
          </a:p>
          <a:p>
            <a:r>
              <a:rPr lang="en-US" b="0" i="0" dirty="0">
                <a:solidFill>
                  <a:srgbClr val="FFFFFF"/>
                </a:solidFill>
                <a:effectLst/>
                <a:latin typeface="-apple-system"/>
              </a:rPr>
              <a:t>How much did your customer spend?</a:t>
            </a:r>
            <a:br>
              <a:rPr lang="en-US" dirty="0"/>
            </a:br>
            <a:r>
              <a:rPr lang="en-US" b="0" i="0" dirty="0">
                <a:solidFill>
                  <a:srgbClr val="FFFFFF"/>
                </a:solidFill>
                <a:effectLst/>
                <a:latin typeface="-apple-system"/>
              </a:rPr>
              <a:t>A customer who makes a large purchase is more likely to buy again than a customer who spends less.</a:t>
            </a:r>
            <a:endParaRPr lang="en-US" dirty="0"/>
          </a:p>
        </p:txBody>
      </p:sp>
      <p:sp>
        <p:nvSpPr>
          <p:cNvPr id="4" name="Slide Number Placeholder 3"/>
          <p:cNvSpPr>
            <a:spLocks noGrp="1"/>
          </p:cNvSpPr>
          <p:nvPr>
            <p:ph type="sldNum" sz="quarter" idx="5"/>
          </p:nvPr>
        </p:nvSpPr>
        <p:spPr/>
        <p:txBody>
          <a:bodyPr/>
          <a:lstStyle/>
          <a:p>
            <a:fld id="{1AB6A2C4-0B0E-40E0-A1DD-EE41D5CC292E}" type="slidenum">
              <a:rPr lang="en-US" smtClean="0"/>
              <a:t>15</a:t>
            </a:fld>
            <a:endParaRPr lang="en-US" dirty="0"/>
          </a:p>
        </p:txBody>
      </p:sp>
    </p:spTree>
    <p:extLst>
      <p:ext uri="{BB962C8B-B14F-4D97-AF65-F5344CB8AC3E}">
        <p14:creationId xmlns:p14="http://schemas.microsoft.com/office/powerpoint/2010/main" val="2103354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file:///C:/Users/Malik/Desktop/Online%20Retail%20Capstone%20Project/1_YWJYf6hl1jo0RqjHkkw7Xw.webp</a:t>
            </a:r>
            <a:endParaRPr lang="en-US" dirty="0"/>
          </a:p>
        </p:txBody>
      </p:sp>
      <p:sp>
        <p:nvSpPr>
          <p:cNvPr id="4" name="Slide Number Placeholder 3"/>
          <p:cNvSpPr>
            <a:spLocks noGrp="1"/>
          </p:cNvSpPr>
          <p:nvPr>
            <p:ph type="sldNum" sz="quarter" idx="5"/>
          </p:nvPr>
        </p:nvSpPr>
        <p:spPr/>
        <p:txBody>
          <a:bodyPr/>
          <a:lstStyle/>
          <a:p>
            <a:fld id="{1AB6A2C4-0B0E-40E0-A1DD-EE41D5CC292E}" type="slidenum">
              <a:rPr lang="en-US" smtClean="0"/>
              <a:t>18</a:t>
            </a:fld>
            <a:endParaRPr lang="en-US" dirty="0"/>
          </a:p>
        </p:txBody>
      </p:sp>
    </p:spTree>
    <p:extLst>
      <p:ext uri="{BB962C8B-B14F-4D97-AF65-F5344CB8AC3E}">
        <p14:creationId xmlns:p14="http://schemas.microsoft.com/office/powerpoint/2010/main" val="415810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8EC6-65E1-0517-C432-61C6CDDD69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5FABE8-C42B-1C4F-FE7E-8A14A4EF01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6F3A7E-DE8C-F900-57D7-D1D2E60F4FCB}"/>
              </a:ext>
            </a:extLst>
          </p:cNvPr>
          <p:cNvSpPr>
            <a:spLocks noGrp="1"/>
          </p:cNvSpPr>
          <p:nvPr>
            <p:ph type="dt" sz="half" idx="10"/>
          </p:nvPr>
        </p:nvSpPr>
        <p:spPr/>
        <p:txBody>
          <a:bodyPr/>
          <a:lstStyle/>
          <a:p>
            <a:fld id="{38FA6F25-6CFE-46EC-AF85-60D5DFB52818}" type="datetimeFigureOut">
              <a:rPr lang="en-US" smtClean="0"/>
              <a:t>12/18/2022</a:t>
            </a:fld>
            <a:endParaRPr lang="en-US" dirty="0"/>
          </a:p>
        </p:txBody>
      </p:sp>
      <p:sp>
        <p:nvSpPr>
          <p:cNvPr id="5" name="Footer Placeholder 4">
            <a:extLst>
              <a:ext uri="{FF2B5EF4-FFF2-40B4-BE49-F238E27FC236}">
                <a16:creationId xmlns:a16="http://schemas.microsoft.com/office/drawing/2014/main" id="{83C1F011-94BD-DC5A-34EE-94CA0C6C3F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9596A8-6992-FCF7-4B94-191AB909EC01}"/>
              </a:ext>
            </a:extLst>
          </p:cNvPr>
          <p:cNvSpPr>
            <a:spLocks noGrp="1"/>
          </p:cNvSpPr>
          <p:nvPr>
            <p:ph type="sldNum" sz="quarter" idx="12"/>
          </p:nvPr>
        </p:nvSpPr>
        <p:spPr/>
        <p:txBody>
          <a:bodyPr/>
          <a:lstStyle/>
          <a:p>
            <a:fld id="{60BAAED6-AAA4-4DEB-97D4-B97FA0ECE4E3}" type="slidenum">
              <a:rPr lang="en-US" smtClean="0"/>
              <a:t>‹#›</a:t>
            </a:fld>
            <a:endParaRPr lang="en-US" dirty="0"/>
          </a:p>
        </p:txBody>
      </p:sp>
    </p:spTree>
    <p:extLst>
      <p:ext uri="{BB962C8B-B14F-4D97-AF65-F5344CB8AC3E}">
        <p14:creationId xmlns:p14="http://schemas.microsoft.com/office/powerpoint/2010/main" val="778747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7AA7-2420-A791-4190-949F5C1072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E182EC-11F0-1BB5-383E-D5E4694356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FA974-D981-21EA-49AD-3952F781E998}"/>
              </a:ext>
            </a:extLst>
          </p:cNvPr>
          <p:cNvSpPr>
            <a:spLocks noGrp="1"/>
          </p:cNvSpPr>
          <p:nvPr>
            <p:ph type="dt" sz="half" idx="10"/>
          </p:nvPr>
        </p:nvSpPr>
        <p:spPr/>
        <p:txBody>
          <a:bodyPr/>
          <a:lstStyle/>
          <a:p>
            <a:fld id="{38FA6F25-6CFE-46EC-AF85-60D5DFB52818}" type="datetimeFigureOut">
              <a:rPr lang="en-US" smtClean="0"/>
              <a:t>12/18/2022</a:t>
            </a:fld>
            <a:endParaRPr lang="en-US" dirty="0"/>
          </a:p>
        </p:txBody>
      </p:sp>
      <p:sp>
        <p:nvSpPr>
          <p:cNvPr id="5" name="Footer Placeholder 4">
            <a:extLst>
              <a:ext uri="{FF2B5EF4-FFF2-40B4-BE49-F238E27FC236}">
                <a16:creationId xmlns:a16="http://schemas.microsoft.com/office/drawing/2014/main" id="{0968009B-B4CA-371B-D598-D2914713D3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94CCE8-75D5-965A-E47E-7A605561C81D}"/>
              </a:ext>
            </a:extLst>
          </p:cNvPr>
          <p:cNvSpPr>
            <a:spLocks noGrp="1"/>
          </p:cNvSpPr>
          <p:nvPr>
            <p:ph type="sldNum" sz="quarter" idx="12"/>
          </p:nvPr>
        </p:nvSpPr>
        <p:spPr/>
        <p:txBody>
          <a:bodyPr/>
          <a:lstStyle/>
          <a:p>
            <a:fld id="{60BAAED6-AAA4-4DEB-97D4-B97FA0ECE4E3}" type="slidenum">
              <a:rPr lang="en-US" smtClean="0"/>
              <a:t>‹#›</a:t>
            </a:fld>
            <a:endParaRPr lang="en-US" dirty="0"/>
          </a:p>
        </p:txBody>
      </p:sp>
    </p:spTree>
    <p:extLst>
      <p:ext uri="{BB962C8B-B14F-4D97-AF65-F5344CB8AC3E}">
        <p14:creationId xmlns:p14="http://schemas.microsoft.com/office/powerpoint/2010/main" val="860766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1A8982-5D7D-B253-E976-23E3D3D692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ACC62C-DD33-EE24-88AB-4B9E997658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43598-A3D9-FD46-D3C1-5A9992DD0FD6}"/>
              </a:ext>
            </a:extLst>
          </p:cNvPr>
          <p:cNvSpPr>
            <a:spLocks noGrp="1"/>
          </p:cNvSpPr>
          <p:nvPr>
            <p:ph type="dt" sz="half" idx="10"/>
          </p:nvPr>
        </p:nvSpPr>
        <p:spPr/>
        <p:txBody>
          <a:bodyPr/>
          <a:lstStyle/>
          <a:p>
            <a:fld id="{38FA6F25-6CFE-46EC-AF85-60D5DFB52818}" type="datetimeFigureOut">
              <a:rPr lang="en-US" smtClean="0"/>
              <a:t>12/18/2022</a:t>
            </a:fld>
            <a:endParaRPr lang="en-US" dirty="0"/>
          </a:p>
        </p:txBody>
      </p:sp>
      <p:sp>
        <p:nvSpPr>
          <p:cNvPr id="5" name="Footer Placeholder 4">
            <a:extLst>
              <a:ext uri="{FF2B5EF4-FFF2-40B4-BE49-F238E27FC236}">
                <a16:creationId xmlns:a16="http://schemas.microsoft.com/office/drawing/2014/main" id="{189CB76B-C99E-0883-A732-F7E6A58B2F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ECA4FB-5603-C6DB-8A47-BFE57A72B346}"/>
              </a:ext>
            </a:extLst>
          </p:cNvPr>
          <p:cNvSpPr>
            <a:spLocks noGrp="1"/>
          </p:cNvSpPr>
          <p:nvPr>
            <p:ph type="sldNum" sz="quarter" idx="12"/>
          </p:nvPr>
        </p:nvSpPr>
        <p:spPr/>
        <p:txBody>
          <a:bodyPr/>
          <a:lstStyle/>
          <a:p>
            <a:fld id="{60BAAED6-AAA4-4DEB-97D4-B97FA0ECE4E3}" type="slidenum">
              <a:rPr lang="en-US" smtClean="0"/>
              <a:t>‹#›</a:t>
            </a:fld>
            <a:endParaRPr lang="en-US" dirty="0"/>
          </a:p>
        </p:txBody>
      </p:sp>
    </p:spTree>
    <p:extLst>
      <p:ext uri="{BB962C8B-B14F-4D97-AF65-F5344CB8AC3E}">
        <p14:creationId xmlns:p14="http://schemas.microsoft.com/office/powerpoint/2010/main" val="3695699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4E5F-B02F-9B3B-BE4F-C2276F44A8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F5F8C5-ACE0-88EC-962C-1AA5A4F62D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842E6-78CF-42AD-7B74-9267A14D960E}"/>
              </a:ext>
            </a:extLst>
          </p:cNvPr>
          <p:cNvSpPr>
            <a:spLocks noGrp="1"/>
          </p:cNvSpPr>
          <p:nvPr>
            <p:ph type="dt" sz="half" idx="10"/>
          </p:nvPr>
        </p:nvSpPr>
        <p:spPr/>
        <p:txBody>
          <a:bodyPr/>
          <a:lstStyle/>
          <a:p>
            <a:fld id="{38FA6F25-6CFE-46EC-AF85-60D5DFB52818}" type="datetimeFigureOut">
              <a:rPr lang="en-US" smtClean="0"/>
              <a:t>12/18/2022</a:t>
            </a:fld>
            <a:endParaRPr lang="en-US" dirty="0"/>
          </a:p>
        </p:txBody>
      </p:sp>
      <p:sp>
        <p:nvSpPr>
          <p:cNvPr id="5" name="Footer Placeholder 4">
            <a:extLst>
              <a:ext uri="{FF2B5EF4-FFF2-40B4-BE49-F238E27FC236}">
                <a16:creationId xmlns:a16="http://schemas.microsoft.com/office/drawing/2014/main" id="{C3376FF9-5CB0-4FC9-2503-DF7F124C97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779311-F42C-4572-070B-6A139FC25B6A}"/>
              </a:ext>
            </a:extLst>
          </p:cNvPr>
          <p:cNvSpPr>
            <a:spLocks noGrp="1"/>
          </p:cNvSpPr>
          <p:nvPr>
            <p:ph type="sldNum" sz="quarter" idx="12"/>
          </p:nvPr>
        </p:nvSpPr>
        <p:spPr/>
        <p:txBody>
          <a:bodyPr/>
          <a:lstStyle/>
          <a:p>
            <a:fld id="{60BAAED6-AAA4-4DEB-97D4-B97FA0ECE4E3}" type="slidenum">
              <a:rPr lang="en-US" smtClean="0"/>
              <a:t>‹#›</a:t>
            </a:fld>
            <a:endParaRPr lang="en-US" dirty="0"/>
          </a:p>
        </p:txBody>
      </p:sp>
    </p:spTree>
    <p:extLst>
      <p:ext uri="{BB962C8B-B14F-4D97-AF65-F5344CB8AC3E}">
        <p14:creationId xmlns:p14="http://schemas.microsoft.com/office/powerpoint/2010/main" val="254524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C6E0-2916-A36A-8BCD-BB994915E1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6FAA31-3030-A36C-3680-76065C5784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553AF2-633B-6385-3829-36A73856D394}"/>
              </a:ext>
            </a:extLst>
          </p:cNvPr>
          <p:cNvSpPr>
            <a:spLocks noGrp="1"/>
          </p:cNvSpPr>
          <p:nvPr>
            <p:ph type="dt" sz="half" idx="10"/>
          </p:nvPr>
        </p:nvSpPr>
        <p:spPr/>
        <p:txBody>
          <a:bodyPr/>
          <a:lstStyle/>
          <a:p>
            <a:fld id="{38FA6F25-6CFE-46EC-AF85-60D5DFB52818}" type="datetimeFigureOut">
              <a:rPr lang="en-US" smtClean="0"/>
              <a:t>12/18/2022</a:t>
            </a:fld>
            <a:endParaRPr lang="en-US" dirty="0"/>
          </a:p>
        </p:txBody>
      </p:sp>
      <p:sp>
        <p:nvSpPr>
          <p:cNvPr id="5" name="Footer Placeholder 4">
            <a:extLst>
              <a:ext uri="{FF2B5EF4-FFF2-40B4-BE49-F238E27FC236}">
                <a16:creationId xmlns:a16="http://schemas.microsoft.com/office/drawing/2014/main" id="{23D2B6EF-F22D-2EE3-F06E-A9CFF30377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791431-D782-0AFF-0DB1-AF8A4B0B9063}"/>
              </a:ext>
            </a:extLst>
          </p:cNvPr>
          <p:cNvSpPr>
            <a:spLocks noGrp="1"/>
          </p:cNvSpPr>
          <p:nvPr>
            <p:ph type="sldNum" sz="quarter" idx="12"/>
          </p:nvPr>
        </p:nvSpPr>
        <p:spPr/>
        <p:txBody>
          <a:bodyPr/>
          <a:lstStyle/>
          <a:p>
            <a:fld id="{60BAAED6-AAA4-4DEB-97D4-B97FA0ECE4E3}" type="slidenum">
              <a:rPr lang="en-US" smtClean="0"/>
              <a:t>‹#›</a:t>
            </a:fld>
            <a:endParaRPr lang="en-US" dirty="0"/>
          </a:p>
        </p:txBody>
      </p:sp>
    </p:spTree>
    <p:extLst>
      <p:ext uri="{BB962C8B-B14F-4D97-AF65-F5344CB8AC3E}">
        <p14:creationId xmlns:p14="http://schemas.microsoft.com/office/powerpoint/2010/main" val="348090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3A00-CD29-7882-1E57-733B8879B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C3F664-AE25-E371-4120-4E688E4B2D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947D11-F1B6-A3BA-6B7E-69BDE2DE13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5316B6-77FF-E58A-C1AB-F73F347101B0}"/>
              </a:ext>
            </a:extLst>
          </p:cNvPr>
          <p:cNvSpPr>
            <a:spLocks noGrp="1"/>
          </p:cNvSpPr>
          <p:nvPr>
            <p:ph type="dt" sz="half" idx="10"/>
          </p:nvPr>
        </p:nvSpPr>
        <p:spPr/>
        <p:txBody>
          <a:bodyPr/>
          <a:lstStyle/>
          <a:p>
            <a:fld id="{38FA6F25-6CFE-46EC-AF85-60D5DFB52818}" type="datetimeFigureOut">
              <a:rPr lang="en-US" smtClean="0"/>
              <a:t>12/18/2022</a:t>
            </a:fld>
            <a:endParaRPr lang="en-US" dirty="0"/>
          </a:p>
        </p:txBody>
      </p:sp>
      <p:sp>
        <p:nvSpPr>
          <p:cNvPr id="6" name="Footer Placeholder 5">
            <a:extLst>
              <a:ext uri="{FF2B5EF4-FFF2-40B4-BE49-F238E27FC236}">
                <a16:creationId xmlns:a16="http://schemas.microsoft.com/office/drawing/2014/main" id="{3EB91052-6333-590C-B66F-F3EBD5CF3E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DD3CD6-6122-5B02-537C-A5C1124466C5}"/>
              </a:ext>
            </a:extLst>
          </p:cNvPr>
          <p:cNvSpPr>
            <a:spLocks noGrp="1"/>
          </p:cNvSpPr>
          <p:nvPr>
            <p:ph type="sldNum" sz="quarter" idx="12"/>
          </p:nvPr>
        </p:nvSpPr>
        <p:spPr/>
        <p:txBody>
          <a:bodyPr/>
          <a:lstStyle/>
          <a:p>
            <a:fld id="{60BAAED6-AAA4-4DEB-97D4-B97FA0ECE4E3}" type="slidenum">
              <a:rPr lang="en-US" smtClean="0"/>
              <a:t>‹#›</a:t>
            </a:fld>
            <a:endParaRPr lang="en-US" dirty="0"/>
          </a:p>
        </p:txBody>
      </p:sp>
    </p:spTree>
    <p:extLst>
      <p:ext uri="{BB962C8B-B14F-4D97-AF65-F5344CB8AC3E}">
        <p14:creationId xmlns:p14="http://schemas.microsoft.com/office/powerpoint/2010/main" val="876907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7AB5-77DC-2B45-F161-D0F96F6B8E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653760-0D4E-B27A-1E90-CD01E8C91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19328-8F7F-70D5-4130-34D88DEC77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B38FCF-52BC-5432-D872-D4A2D6361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703500-9858-6591-CBA1-83E3A8D17A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7F1AAB-55F7-A374-9F29-B3BCC189A31F}"/>
              </a:ext>
            </a:extLst>
          </p:cNvPr>
          <p:cNvSpPr>
            <a:spLocks noGrp="1"/>
          </p:cNvSpPr>
          <p:nvPr>
            <p:ph type="dt" sz="half" idx="10"/>
          </p:nvPr>
        </p:nvSpPr>
        <p:spPr/>
        <p:txBody>
          <a:bodyPr/>
          <a:lstStyle/>
          <a:p>
            <a:fld id="{38FA6F25-6CFE-46EC-AF85-60D5DFB52818}" type="datetimeFigureOut">
              <a:rPr lang="en-US" smtClean="0"/>
              <a:t>12/18/2022</a:t>
            </a:fld>
            <a:endParaRPr lang="en-US" dirty="0"/>
          </a:p>
        </p:txBody>
      </p:sp>
      <p:sp>
        <p:nvSpPr>
          <p:cNvPr id="8" name="Footer Placeholder 7">
            <a:extLst>
              <a:ext uri="{FF2B5EF4-FFF2-40B4-BE49-F238E27FC236}">
                <a16:creationId xmlns:a16="http://schemas.microsoft.com/office/drawing/2014/main" id="{704BE0D1-2A87-FA34-DFDA-AE2A62D4DC3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FAF4A3C-E9BD-14D1-B309-00AA0DC368B8}"/>
              </a:ext>
            </a:extLst>
          </p:cNvPr>
          <p:cNvSpPr>
            <a:spLocks noGrp="1"/>
          </p:cNvSpPr>
          <p:nvPr>
            <p:ph type="sldNum" sz="quarter" idx="12"/>
          </p:nvPr>
        </p:nvSpPr>
        <p:spPr/>
        <p:txBody>
          <a:bodyPr/>
          <a:lstStyle/>
          <a:p>
            <a:fld id="{60BAAED6-AAA4-4DEB-97D4-B97FA0ECE4E3}" type="slidenum">
              <a:rPr lang="en-US" smtClean="0"/>
              <a:t>‹#›</a:t>
            </a:fld>
            <a:endParaRPr lang="en-US" dirty="0"/>
          </a:p>
        </p:txBody>
      </p:sp>
    </p:spTree>
    <p:extLst>
      <p:ext uri="{BB962C8B-B14F-4D97-AF65-F5344CB8AC3E}">
        <p14:creationId xmlns:p14="http://schemas.microsoft.com/office/powerpoint/2010/main" val="285844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143CC-7774-5E8E-7903-79EED388BA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D2D38E-205D-7B4C-5342-D0347E7804CF}"/>
              </a:ext>
            </a:extLst>
          </p:cNvPr>
          <p:cNvSpPr>
            <a:spLocks noGrp="1"/>
          </p:cNvSpPr>
          <p:nvPr>
            <p:ph type="dt" sz="half" idx="10"/>
          </p:nvPr>
        </p:nvSpPr>
        <p:spPr/>
        <p:txBody>
          <a:bodyPr/>
          <a:lstStyle/>
          <a:p>
            <a:fld id="{38FA6F25-6CFE-46EC-AF85-60D5DFB52818}" type="datetimeFigureOut">
              <a:rPr lang="en-US" smtClean="0"/>
              <a:t>12/18/2022</a:t>
            </a:fld>
            <a:endParaRPr lang="en-US" dirty="0"/>
          </a:p>
        </p:txBody>
      </p:sp>
      <p:sp>
        <p:nvSpPr>
          <p:cNvPr id="4" name="Footer Placeholder 3">
            <a:extLst>
              <a:ext uri="{FF2B5EF4-FFF2-40B4-BE49-F238E27FC236}">
                <a16:creationId xmlns:a16="http://schemas.microsoft.com/office/drawing/2014/main" id="{D8140FFB-FCE8-5A43-D404-F4849A91E38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A5EB801-F51B-B009-1D52-B5529BA7D7C9}"/>
              </a:ext>
            </a:extLst>
          </p:cNvPr>
          <p:cNvSpPr>
            <a:spLocks noGrp="1"/>
          </p:cNvSpPr>
          <p:nvPr>
            <p:ph type="sldNum" sz="quarter" idx="12"/>
          </p:nvPr>
        </p:nvSpPr>
        <p:spPr/>
        <p:txBody>
          <a:bodyPr/>
          <a:lstStyle/>
          <a:p>
            <a:fld id="{60BAAED6-AAA4-4DEB-97D4-B97FA0ECE4E3}" type="slidenum">
              <a:rPr lang="en-US" smtClean="0"/>
              <a:t>‹#›</a:t>
            </a:fld>
            <a:endParaRPr lang="en-US" dirty="0"/>
          </a:p>
        </p:txBody>
      </p:sp>
    </p:spTree>
    <p:extLst>
      <p:ext uri="{BB962C8B-B14F-4D97-AF65-F5344CB8AC3E}">
        <p14:creationId xmlns:p14="http://schemas.microsoft.com/office/powerpoint/2010/main" val="327845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17966C-E01B-3A80-3A4A-28870B0CCEA3}"/>
              </a:ext>
            </a:extLst>
          </p:cNvPr>
          <p:cNvSpPr>
            <a:spLocks noGrp="1"/>
          </p:cNvSpPr>
          <p:nvPr>
            <p:ph type="dt" sz="half" idx="10"/>
          </p:nvPr>
        </p:nvSpPr>
        <p:spPr/>
        <p:txBody>
          <a:bodyPr/>
          <a:lstStyle/>
          <a:p>
            <a:fld id="{38FA6F25-6CFE-46EC-AF85-60D5DFB52818}" type="datetimeFigureOut">
              <a:rPr lang="en-US" smtClean="0"/>
              <a:t>12/18/2022</a:t>
            </a:fld>
            <a:endParaRPr lang="en-US" dirty="0"/>
          </a:p>
        </p:txBody>
      </p:sp>
      <p:sp>
        <p:nvSpPr>
          <p:cNvPr id="3" name="Footer Placeholder 2">
            <a:extLst>
              <a:ext uri="{FF2B5EF4-FFF2-40B4-BE49-F238E27FC236}">
                <a16:creationId xmlns:a16="http://schemas.microsoft.com/office/drawing/2014/main" id="{8C4BE192-2619-159E-E79C-43FF0708D54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AF2399B-3948-735E-B6BA-C75E869955CC}"/>
              </a:ext>
            </a:extLst>
          </p:cNvPr>
          <p:cNvSpPr>
            <a:spLocks noGrp="1"/>
          </p:cNvSpPr>
          <p:nvPr>
            <p:ph type="sldNum" sz="quarter" idx="12"/>
          </p:nvPr>
        </p:nvSpPr>
        <p:spPr/>
        <p:txBody>
          <a:bodyPr/>
          <a:lstStyle/>
          <a:p>
            <a:fld id="{60BAAED6-AAA4-4DEB-97D4-B97FA0ECE4E3}" type="slidenum">
              <a:rPr lang="en-US" smtClean="0"/>
              <a:t>‹#›</a:t>
            </a:fld>
            <a:endParaRPr lang="en-US" dirty="0"/>
          </a:p>
        </p:txBody>
      </p:sp>
    </p:spTree>
    <p:extLst>
      <p:ext uri="{BB962C8B-B14F-4D97-AF65-F5344CB8AC3E}">
        <p14:creationId xmlns:p14="http://schemas.microsoft.com/office/powerpoint/2010/main" val="2799054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1B16-9E69-354B-704C-9F7A65590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8B5E84-B053-8F11-4605-10A6ECF4B6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C9961C-4692-6572-8287-DEC13FF52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3D6FC9-80DB-05F3-22EF-A37EB991CC84}"/>
              </a:ext>
            </a:extLst>
          </p:cNvPr>
          <p:cNvSpPr>
            <a:spLocks noGrp="1"/>
          </p:cNvSpPr>
          <p:nvPr>
            <p:ph type="dt" sz="half" idx="10"/>
          </p:nvPr>
        </p:nvSpPr>
        <p:spPr/>
        <p:txBody>
          <a:bodyPr/>
          <a:lstStyle/>
          <a:p>
            <a:fld id="{38FA6F25-6CFE-46EC-AF85-60D5DFB52818}" type="datetimeFigureOut">
              <a:rPr lang="en-US" smtClean="0"/>
              <a:t>12/18/2022</a:t>
            </a:fld>
            <a:endParaRPr lang="en-US" dirty="0"/>
          </a:p>
        </p:txBody>
      </p:sp>
      <p:sp>
        <p:nvSpPr>
          <p:cNvPr id="6" name="Footer Placeholder 5">
            <a:extLst>
              <a:ext uri="{FF2B5EF4-FFF2-40B4-BE49-F238E27FC236}">
                <a16:creationId xmlns:a16="http://schemas.microsoft.com/office/drawing/2014/main" id="{49275CF6-D23D-E5C9-99D3-9F9B6D3F58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C640ED-9EE5-C248-113B-0730DB24D38B}"/>
              </a:ext>
            </a:extLst>
          </p:cNvPr>
          <p:cNvSpPr>
            <a:spLocks noGrp="1"/>
          </p:cNvSpPr>
          <p:nvPr>
            <p:ph type="sldNum" sz="quarter" idx="12"/>
          </p:nvPr>
        </p:nvSpPr>
        <p:spPr/>
        <p:txBody>
          <a:bodyPr/>
          <a:lstStyle/>
          <a:p>
            <a:fld id="{60BAAED6-AAA4-4DEB-97D4-B97FA0ECE4E3}" type="slidenum">
              <a:rPr lang="en-US" smtClean="0"/>
              <a:t>‹#›</a:t>
            </a:fld>
            <a:endParaRPr lang="en-US" dirty="0"/>
          </a:p>
        </p:txBody>
      </p:sp>
    </p:spTree>
    <p:extLst>
      <p:ext uri="{BB962C8B-B14F-4D97-AF65-F5344CB8AC3E}">
        <p14:creationId xmlns:p14="http://schemas.microsoft.com/office/powerpoint/2010/main" val="363770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95C3-8726-303C-4AAD-BFF54E92D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0F6E19-E947-00FD-0C98-7F7D578F1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1CAF76C-9CDE-6BEF-88BC-6E9B989B2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B4DD49-3768-2E24-F9E8-639035DF24D6}"/>
              </a:ext>
            </a:extLst>
          </p:cNvPr>
          <p:cNvSpPr>
            <a:spLocks noGrp="1"/>
          </p:cNvSpPr>
          <p:nvPr>
            <p:ph type="dt" sz="half" idx="10"/>
          </p:nvPr>
        </p:nvSpPr>
        <p:spPr/>
        <p:txBody>
          <a:bodyPr/>
          <a:lstStyle/>
          <a:p>
            <a:fld id="{38FA6F25-6CFE-46EC-AF85-60D5DFB52818}" type="datetimeFigureOut">
              <a:rPr lang="en-US" smtClean="0"/>
              <a:t>12/18/2022</a:t>
            </a:fld>
            <a:endParaRPr lang="en-US" dirty="0"/>
          </a:p>
        </p:txBody>
      </p:sp>
      <p:sp>
        <p:nvSpPr>
          <p:cNvPr id="6" name="Footer Placeholder 5">
            <a:extLst>
              <a:ext uri="{FF2B5EF4-FFF2-40B4-BE49-F238E27FC236}">
                <a16:creationId xmlns:a16="http://schemas.microsoft.com/office/drawing/2014/main" id="{186171DF-9CE0-35AD-FD36-03901AA6E31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0750BE-7AD2-1ED4-7376-1D4D03AC100F}"/>
              </a:ext>
            </a:extLst>
          </p:cNvPr>
          <p:cNvSpPr>
            <a:spLocks noGrp="1"/>
          </p:cNvSpPr>
          <p:nvPr>
            <p:ph type="sldNum" sz="quarter" idx="12"/>
          </p:nvPr>
        </p:nvSpPr>
        <p:spPr/>
        <p:txBody>
          <a:bodyPr/>
          <a:lstStyle/>
          <a:p>
            <a:fld id="{60BAAED6-AAA4-4DEB-97D4-B97FA0ECE4E3}" type="slidenum">
              <a:rPr lang="en-US" smtClean="0"/>
              <a:t>‹#›</a:t>
            </a:fld>
            <a:endParaRPr lang="en-US" dirty="0"/>
          </a:p>
        </p:txBody>
      </p:sp>
    </p:spTree>
    <p:extLst>
      <p:ext uri="{BB962C8B-B14F-4D97-AF65-F5344CB8AC3E}">
        <p14:creationId xmlns:p14="http://schemas.microsoft.com/office/powerpoint/2010/main" val="1801924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B3930A-F5AF-3DC4-315B-204C830B0A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1FACE5-CA1F-C853-AD12-D36FECAC3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A2D20C-9488-F045-B21C-11633E3C17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A6F25-6CFE-46EC-AF85-60D5DFB52818}" type="datetimeFigureOut">
              <a:rPr lang="en-US" smtClean="0"/>
              <a:t>12/18/2022</a:t>
            </a:fld>
            <a:endParaRPr lang="en-US" dirty="0"/>
          </a:p>
        </p:txBody>
      </p:sp>
      <p:sp>
        <p:nvSpPr>
          <p:cNvPr id="5" name="Footer Placeholder 4">
            <a:extLst>
              <a:ext uri="{FF2B5EF4-FFF2-40B4-BE49-F238E27FC236}">
                <a16:creationId xmlns:a16="http://schemas.microsoft.com/office/drawing/2014/main" id="{6E5A88B1-CABF-1552-8A48-BD8C42C35B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709E677-8C97-5BA0-D238-43CFB2CB00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AAED6-AAA4-4DEB-97D4-B97FA0ECE4E3}" type="slidenum">
              <a:rPr lang="en-US" smtClean="0"/>
              <a:t>‹#›</a:t>
            </a:fld>
            <a:endParaRPr lang="en-US" dirty="0"/>
          </a:p>
        </p:txBody>
      </p:sp>
    </p:spTree>
    <p:extLst>
      <p:ext uri="{BB962C8B-B14F-4D97-AF65-F5344CB8AC3E}">
        <p14:creationId xmlns:p14="http://schemas.microsoft.com/office/powerpoint/2010/main" val="545541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linkedin.com/in/hadiqamalik/" TargetMode="External"/><Relationship Id="rId1" Type="http://schemas.openxmlformats.org/officeDocument/2006/relationships/slideLayout" Target="../slideLayouts/slideLayout7.xml"/><Relationship Id="rId5" Type="http://schemas.openxmlformats.org/officeDocument/2006/relationships/hyperlink" Target="https://github.com/hadiqamalik"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archive.ics.uci.edu/ml/datasets/online+retai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52B867-DC63-FBB5-7974-0BEEC2FC5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665" y="2184776"/>
            <a:ext cx="8698669" cy="1384333"/>
          </a:xfrm>
          <a:prstGeom prst="rect">
            <a:avLst/>
          </a:prstGeom>
        </p:spPr>
      </p:pic>
      <p:sp>
        <p:nvSpPr>
          <p:cNvPr id="3" name="TextBox 2">
            <a:extLst>
              <a:ext uri="{FF2B5EF4-FFF2-40B4-BE49-F238E27FC236}">
                <a16:creationId xmlns:a16="http://schemas.microsoft.com/office/drawing/2014/main" id="{016E7C34-8EF8-9795-6A00-1355B589D99C}"/>
              </a:ext>
            </a:extLst>
          </p:cNvPr>
          <p:cNvSpPr txBox="1"/>
          <p:nvPr/>
        </p:nvSpPr>
        <p:spPr>
          <a:xfrm flipH="1">
            <a:off x="4068833" y="4938717"/>
            <a:ext cx="4054333" cy="707886"/>
          </a:xfrm>
          <a:prstGeom prst="rect">
            <a:avLst/>
          </a:prstGeom>
          <a:noFill/>
        </p:spPr>
        <p:txBody>
          <a:bodyPr wrap="square" rtlCol="0">
            <a:spAutoFit/>
          </a:bodyPr>
          <a:lstStyle/>
          <a:p>
            <a:r>
              <a:rPr lang="en-US" sz="4000" b="1" dirty="0">
                <a:solidFill>
                  <a:schemeClr val="bg2">
                    <a:lumMod val="25000"/>
                  </a:schemeClr>
                </a:solidFill>
                <a:latin typeface="Times New Roman" panose="02020603050405020304" pitchFamily="18" charset="0"/>
                <a:cs typeface="Times New Roman" panose="02020603050405020304" pitchFamily="18" charset="0"/>
              </a:rPr>
              <a:t>Capstone Project</a:t>
            </a:r>
          </a:p>
        </p:txBody>
      </p:sp>
      <p:cxnSp>
        <p:nvCxnSpPr>
          <p:cNvPr id="5" name="Straight Connector 4">
            <a:extLst>
              <a:ext uri="{FF2B5EF4-FFF2-40B4-BE49-F238E27FC236}">
                <a16:creationId xmlns:a16="http://schemas.microsoft.com/office/drawing/2014/main" id="{D9392C0B-FCDF-95A0-2071-EB3BF3B5D667}"/>
              </a:ext>
            </a:extLst>
          </p:cNvPr>
          <p:cNvCxnSpPr>
            <a:cxnSpLocks/>
          </p:cNvCxnSpPr>
          <p:nvPr/>
        </p:nvCxnSpPr>
        <p:spPr>
          <a:xfrm>
            <a:off x="1979461" y="4114800"/>
            <a:ext cx="8233076"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865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F6F2"/>
        </a:solidFill>
        <a:effectLst/>
      </p:bgPr>
    </p:bg>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88E1F3D4-BDB5-B8D7-530E-A26DF060F728}"/>
              </a:ext>
            </a:extLst>
          </p:cNvPr>
          <p:cNvSpPr/>
          <p:nvPr/>
        </p:nvSpPr>
        <p:spPr>
          <a:xfrm rot="10800000">
            <a:off x="873238" y="485289"/>
            <a:ext cx="344247" cy="344636"/>
          </a:xfrm>
          <a:prstGeom prst="ellipse">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A205CCBE-AB19-AF8B-0ED4-F519E8E23EF7}"/>
              </a:ext>
            </a:extLst>
          </p:cNvPr>
          <p:cNvPicPr>
            <a:picLocks noChangeAspect="1"/>
          </p:cNvPicPr>
          <p:nvPr/>
        </p:nvPicPr>
        <p:blipFill>
          <a:blip r:embed="rId2"/>
          <a:stretch>
            <a:fillRect/>
          </a:stretch>
        </p:blipFill>
        <p:spPr>
          <a:xfrm>
            <a:off x="5845538" y="193581"/>
            <a:ext cx="5994145" cy="3235419"/>
          </a:xfrm>
          <a:prstGeom prst="rect">
            <a:avLst/>
          </a:prstGeom>
        </p:spPr>
      </p:pic>
      <p:pic>
        <p:nvPicPr>
          <p:cNvPr id="3" name="Picture 2">
            <a:extLst>
              <a:ext uri="{FF2B5EF4-FFF2-40B4-BE49-F238E27FC236}">
                <a16:creationId xmlns:a16="http://schemas.microsoft.com/office/drawing/2014/main" id="{DDE9E28F-6D5F-8F38-F5E5-7A9B6889B32C}"/>
              </a:ext>
            </a:extLst>
          </p:cNvPr>
          <p:cNvPicPr>
            <a:picLocks noChangeAspect="1"/>
          </p:cNvPicPr>
          <p:nvPr/>
        </p:nvPicPr>
        <p:blipFill>
          <a:blip r:embed="rId3"/>
          <a:stretch>
            <a:fillRect/>
          </a:stretch>
        </p:blipFill>
        <p:spPr>
          <a:xfrm>
            <a:off x="5845538" y="3429000"/>
            <a:ext cx="5931657" cy="3271946"/>
          </a:xfrm>
          <a:prstGeom prst="rect">
            <a:avLst/>
          </a:prstGeom>
        </p:spPr>
      </p:pic>
      <p:sp>
        <p:nvSpPr>
          <p:cNvPr id="5" name="Rectangle 4">
            <a:extLst>
              <a:ext uri="{FF2B5EF4-FFF2-40B4-BE49-F238E27FC236}">
                <a16:creationId xmlns:a16="http://schemas.microsoft.com/office/drawing/2014/main" id="{E77DB9FB-492A-BD2B-EC63-701992A10D7F}"/>
              </a:ext>
            </a:extLst>
          </p:cNvPr>
          <p:cNvSpPr/>
          <p:nvPr/>
        </p:nvSpPr>
        <p:spPr>
          <a:xfrm rot="10800000">
            <a:off x="11968830" y="1515702"/>
            <a:ext cx="237238" cy="3826596"/>
          </a:xfrm>
          <a:prstGeom prst="rect">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4C1DEF4-50F8-066E-2DDD-09C94976A025}"/>
              </a:ext>
            </a:extLst>
          </p:cNvPr>
          <p:cNvSpPr/>
          <p:nvPr/>
        </p:nvSpPr>
        <p:spPr>
          <a:xfrm rot="10800000">
            <a:off x="-4" y="4855778"/>
            <a:ext cx="5672139" cy="1538809"/>
          </a:xfrm>
          <a:prstGeom prst="rect">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Google Shape;269;p35">
            <a:extLst>
              <a:ext uri="{FF2B5EF4-FFF2-40B4-BE49-F238E27FC236}">
                <a16:creationId xmlns:a16="http://schemas.microsoft.com/office/drawing/2014/main" id="{5D390DD2-70CF-A4B8-CCBA-B4E034421511}"/>
              </a:ext>
            </a:extLst>
          </p:cNvPr>
          <p:cNvSpPr txBox="1">
            <a:spLocks/>
          </p:cNvSpPr>
          <p:nvPr/>
        </p:nvSpPr>
        <p:spPr>
          <a:xfrm>
            <a:off x="838397" y="433132"/>
            <a:ext cx="3237432" cy="7003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1pPr>
            <a:lvl2pPr marR="0" lvl="1"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9pPr>
          </a:lstStyle>
          <a:p>
            <a:r>
              <a:rPr lang="en-US" sz="3200" b="1" dirty="0">
                <a:solidFill>
                  <a:schemeClr val="bg2">
                    <a:lumMod val="25000"/>
                  </a:schemeClr>
                </a:solidFill>
                <a:latin typeface="Times New Roman" panose="02020603050405020304" pitchFamily="18" charset="0"/>
                <a:cs typeface="Times New Roman" panose="02020603050405020304" pitchFamily="18" charset="0"/>
              </a:rPr>
              <a:t>Hourly Analysis</a:t>
            </a:r>
          </a:p>
        </p:txBody>
      </p:sp>
      <p:sp>
        <p:nvSpPr>
          <p:cNvPr id="9" name="TextBox 8">
            <a:extLst>
              <a:ext uri="{FF2B5EF4-FFF2-40B4-BE49-F238E27FC236}">
                <a16:creationId xmlns:a16="http://schemas.microsoft.com/office/drawing/2014/main" id="{1A28859E-7A1A-73BE-E7E4-6BA1169C2462}"/>
              </a:ext>
            </a:extLst>
          </p:cNvPr>
          <p:cNvSpPr txBox="1"/>
          <p:nvPr/>
        </p:nvSpPr>
        <p:spPr>
          <a:xfrm>
            <a:off x="240375" y="2249132"/>
            <a:ext cx="5265952" cy="1949829"/>
          </a:xfrm>
          <a:prstGeom prst="rect">
            <a:avLst/>
          </a:prstGeom>
          <a:noFill/>
        </p:spPr>
        <p:txBody>
          <a:bodyPr wrap="square">
            <a:spAutoFit/>
          </a:bodyPr>
          <a:lstStyle/>
          <a:p>
            <a:pPr marL="0" marR="0" algn="just">
              <a:lnSpc>
                <a:spcPct val="107000"/>
              </a:lnSpc>
              <a:spcBef>
                <a:spcPts val="0"/>
              </a:spcBef>
              <a:spcAft>
                <a:spcPts val="800"/>
              </a:spcAft>
            </a:pPr>
            <a:r>
              <a:rPr lang="en-US" sz="2400" b="1" dirty="0">
                <a:solidFill>
                  <a:schemeClr val="accent1">
                    <a:lumMod val="50000"/>
                  </a:schemeClr>
                </a:solidFill>
                <a:effectLst/>
                <a:latin typeface="Helvetica" pitchFamily="2" charset="0"/>
                <a:ea typeface="Calibri" panose="020F0502020204030204" pitchFamily="34" charset="0"/>
                <a:cs typeface="Arial" panose="020B0604020202020204" pitchFamily="34" charset="0"/>
              </a:rPr>
              <a:t>40.21% </a:t>
            </a:r>
            <a:r>
              <a:rPr lang="en-US" sz="2000" dirty="0">
                <a:effectLst/>
                <a:latin typeface="Helvetica" pitchFamily="2" charset="0"/>
                <a:ea typeface="Calibri" panose="020F0502020204030204" pitchFamily="34" charset="0"/>
                <a:cs typeface="Arial" panose="020B0604020202020204" pitchFamily="34" charset="0"/>
              </a:rPr>
              <a:t>orders have received from </a:t>
            </a:r>
            <a:r>
              <a:rPr lang="en-US" sz="2400" b="1" dirty="0">
                <a:solidFill>
                  <a:schemeClr val="accent1">
                    <a:lumMod val="50000"/>
                  </a:schemeClr>
                </a:solidFill>
                <a:effectLst/>
                <a:latin typeface="Helvetica" pitchFamily="2" charset="0"/>
                <a:ea typeface="Calibri" panose="020F0502020204030204" pitchFamily="34" charset="0"/>
                <a:cs typeface="Arial" panose="020B0604020202020204" pitchFamily="34" charset="0"/>
              </a:rPr>
              <a:t>12pm-2pm. </a:t>
            </a:r>
            <a:r>
              <a:rPr lang="en-US" sz="2000" dirty="0">
                <a:effectLst/>
                <a:latin typeface="Helvetica" pitchFamily="2" charset="0"/>
                <a:ea typeface="Calibri" panose="020F0502020204030204" pitchFamily="34" charset="0"/>
                <a:cs typeface="Arial" panose="020B0604020202020204" pitchFamily="34" charset="0"/>
              </a:rPr>
              <a:t>This is the peak time of orders receiving. </a:t>
            </a:r>
          </a:p>
          <a:p>
            <a:pPr marL="0" marR="0" algn="just">
              <a:lnSpc>
                <a:spcPct val="107000"/>
              </a:lnSpc>
              <a:spcBef>
                <a:spcPts val="0"/>
              </a:spcBef>
              <a:spcAft>
                <a:spcPts val="800"/>
              </a:spcAft>
            </a:pPr>
            <a:r>
              <a:rPr lang="en-US" sz="2000" dirty="0">
                <a:effectLst/>
                <a:latin typeface="Helvetica" pitchFamily="2" charset="0"/>
                <a:ea typeface="Calibri" panose="020F0502020204030204" pitchFamily="34" charset="0"/>
                <a:cs typeface="Arial" panose="020B0604020202020204" pitchFamily="34" charset="0"/>
              </a:rPr>
              <a:t>This graph helps to analyze the most responsive time of customers. </a:t>
            </a:r>
            <a:endParaRPr lang="en-US" sz="1600" dirty="0">
              <a:effectLst/>
              <a:latin typeface="Helvetica" pitchFamily="2" charset="0"/>
              <a:ea typeface="Calibri" panose="020F0502020204030204" pitchFamily="34" charset="0"/>
              <a:cs typeface="Arial" panose="020B0604020202020204" pitchFamily="34" charset="0"/>
            </a:endParaRPr>
          </a:p>
        </p:txBody>
      </p:sp>
      <p:grpSp>
        <p:nvGrpSpPr>
          <p:cNvPr id="13" name="Google Shape;9872;p79">
            <a:extLst>
              <a:ext uri="{FF2B5EF4-FFF2-40B4-BE49-F238E27FC236}">
                <a16:creationId xmlns:a16="http://schemas.microsoft.com/office/drawing/2014/main" id="{4C740920-14B6-5491-DA97-2AF65A60812E}"/>
              </a:ext>
            </a:extLst>
          </p:cNvPr>
          <p:cNvGrpSpPr/>
          <p:nvPr/>
        </p:nvGrpSpPr>
        <p:grpSpPr>
          <a:xfrm>
            <a:off x="240375" y="469112"/>
            <a:ext cx="563181" cy="598591"/>
            <a:chOff x="-61783350" y="2297100"/>
            <a:chExt cx="316650" cy="316650"/>
          </a:xfrm>
          <a:solidFill>
            <a:srgbClr val="1CA68F"/>
          </a:solidFill>
        </p:grpSpPr>
        <p:sp>
          <p:nvSpPr>
            <p:cNvPr id="14" name="Google Shape;9873;p79">
              <a:extLst>
                <a:ext uri="{FF2B5EF4-FFF2-40B4-BE49-F238E27FC236}">
                  <a16:creationId xmlns:a16="http://schemas.microsoft.com/office/drawing/2014/main" id="{8E9881D6-0049-7885-2E72-718932343801}"/>
                </a:ext>
              </a:extLst>
            </p:cNvPr>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grpFill/>
            <a:ln>
              <a:noFill/>
            </a:ln>
          </p:spPr>
          <p:txBody>
            <a:bodyPr spcFirstLastPara="1" wrap="square" lIns="91425" tIns="91425" rIns="91425" bIns="91425" anchor="ctr" anchorCtr="0">
              <a:noAutofit/>
            </a:bodyPr>
            <a:lstStyle/>
            <a:p>
              <a:endParaRPr dirty="0"/>
            </a:p>
          </p:txBody>
        </p:sp>
        <p:sp>
          <p:nvSpPr>
            <p:cNvPr id="15" name="Google Shape;9874;p79">
              <a:extLst>
                <a:ext uri="{FF2B5EF4-FFF2-40B4-BE49-F238E27FC236}">
                  <a16:creationId xmlns:a16="http://schemas.microsoft.com/office/drawing/2014/main" id="{E7C8497C-56ED-1E18-87A4-4475959B76EF}"/>
                </a:ext>
              </a:extLst>
            </p:cNvPr>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grpFill/>
            <a:ln>
              <a:noFill/>
            </a:ln>
          </p:spPr>
          <p:txBody>
            <a:bodyPr spcFirstLastPara="1" wrap="square" lIns="91425" tIns="91425" rIns="91425" bIns="91425" anchor="ctr" anchorCtr="0">
              <a:noAutofit/>
            </a:bodyPr>
            <a:lstStyle/>
            <a:p>
              <a:endParaRPr dirty="0"/>
            </a:p>
          </p:txBody>
        </p:sp>
      </p:grpSp>
    </p:spTree>
    <p:extLst>
      <p:ext uri="{BB962C8B-B14F-4D97-AF65-F5344CB8AC3E}">
        <p14:creationId xmlns:p14="http://schemas.microsoft.com/office/powerpoint/2010/main" val="219030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9CD0CB52-A872-559F-DFAE-0D5267EB331E}"/>
              </a:ext>
            </a:extLst>
          </p:cNvPr>
          <p:cNvSpPr/>
          <p:nvPr/>
        </p:nvSpPr>
        <p:spPr>
          <a:xfrm rot="10800000">
            <a:off x="721040" y="2555493"/>
            <a:ext cx="410171" cy="410635"/>
          </a:xfrm>
          <a:prstGeom prst="ellipse">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26CC73F8-6DF7-E639-F4BB-C5B6B009931F}"/>
              </a:ext>
            </a:extLst>
          </p:cNvPr>
          <p:cNvSpPr/>
          <p:nvPr/>
        </p:nvSpPr>
        <p:spPr>
          <a:xfrm>
            <a:off x="0" y="-1"/>
            <a:ext cx="3545305" cy="1144871"/>
          </a:xfrm>
          <a:prstGeom prst="rect">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2563AFF8-2EDF-5EAD-996C-EC825E18167C}"/>
              </a:ext>
            </a:extLst>
          </p:cNvPr>
          <p:cNvSpPr txBox="1">
            <a:spLocks/>
          </p:cNvSpPr>
          <p:nvPr/>
        </p:nvSpPr>
        <p:spPr>
          <a:xfrm>
            <a:off x="721040" y="2309946"/>
            <a:ext cx="6096001" cy="21667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bg2">
                    <a:lumMod val="25000"/>
                  </a:schemeClr>
                </a:solidFill>
                <a:latin typeface="Times New Roman" panose="02020603050405020304" pitchFamily="18" charset="0"/>
                <a:cs typeface="Times New Roman" panose="02020603050405020304" pitchFamily="18" charset="0"/>
              </a:rPr>
              <a:t>Customer Segmentation</a:t>
            </a:r>
          </a:p>
        </p:txBody>
      </p:sp>
      <p:sp>
        <p:nvSpPr>
          <p:cNvPr id="7" name="Subtitle 2">
            <a:extLst>
              <a:ext uri="{FF2B5EF4-FFF2-40B4-BE49-F238E27FC236}">
                <a16:creationId xmlns:a16="http://schemas.microsoft.com/office/drawing/2014/main" id="{8B5DB01B-3F98-4602-51E2-8FA536ADEC92}"/>
              </a:ext>
            </a:extLst>
          </p:cNvPr>
          <p:cNvSpPr txBox="1">
            <a:spLocks/>
          </p:cNvSpPr>
          <p:nvPr/>
        </p:nvSpPr>
        <p:spPr>
          <a:xfrm>
            <a:off x="721040" y="4950957"/>
            <a:ext cx="5245503" cy="1144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tx1">
                    <a:lumMod val="85000"/>
                    <a:lumOff val="15000"/>
                  </a:schemeClr>
                </a:solidFill>
                <a:latin typeface="Helvetica" pitchFamily="2" charset="0"/>
              </a:rPr>
              <a:t>RFM Model</a:t>
            </a:r>
          </a:p>
        </p:txBody>
      </p:sp>
      <p:cxnSp>
        <p:nvCxnSpPr>
          <p:cNvPr id="9" name="Straight Connector 8">
            <a:extLst>
              <a:ext uri="{FF2B5EF4-FFF2-40B4-BE49-F238E27FC236}">
                <a16:creationId xmlns:a16="http://schemas.microsoft.com/office/drawing/2014/main" id="{20945363-1654-1AC8-4B64-194D8D9659CD}"/>
              </a:ext>
            </a:extLst>
          </p:cNvPr>
          <p:cNvCxnSpPr>
            <a:cxnSpLocks/>
          </p:cNvCxnSpPr>
          <p:nvPr/>
        </p:nvCxnSpPr>
        <p:spPr>
          <a:xfrm>
            <a:off x="721040" y="4656989"/>
            <a:ext cx="3868615"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3005FF7-D333-9FC0-29DF-A58A87AD47BE}"/>
              </a:ext>
            </a:extLst>
          </p:cNvPr>
          <p:cNvSpPr/>
          <p:nvPr/>
        </p:nvSpPr>
        <p:spPr>
          <a:xfrm>
            <a:off x="11823032" y="551925"/>
            <a:ext cx="368970" cy="1144871"/>
          </a:xfrm>
          <a:prstGeom prst="rect">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1E1354A-107B-A99C-B5F8-DBF8A56CEB54}"/>
              </a:ext>
            </a:extLst>
          </p:cNvPr>
          <p:cNvSpPr/>
          <p:nvPr/>
        </p:nvSpPr>
        <p:spPr>
          <a:xfrm>
            <a:off x="-1" y="6570129"/>
            <a:ext cx="12192001" cy="287871"/>
          </a:xfrm>
          <a:prstGeom prst="rect">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B681C354-64FE-0343-D19B-000705043BED}"/>
              </a:ext>
            </a:extLst>
          </p:cNvPr>
          <p:cNvGrpSpPr/>
          <p:nvPr/>
        </p:nvGrpSpPr>
        <p:grpSpPr>
          <a:xfrm>
            <a:off x="7599058" y="1761613"/>
            <a:ext cx="3391460" cy="3269783"/>
            <a:chOff x="7599058" y="1761613"/>
            <a:chExt cx="3391460" cy="3269783"/>
          </a:xfrm>
        </p:grpSpPr>
        <p:grpSp>
          <p:nvGrpSpPr>
            <p:cNvPr id="4" name="Google Shape;9890;p79">
              <a:extLst>
                <a:ext uri="{FF2B5EF4-FFF2-40B4-BE49-F238E27FC236}">
                  <a16:creationId xmlns:a16="http://schemas.microsoft.com/office/drawing/2014/main" id="{A0FCFC18-8EDE-410D-8945-4B5D4C9DDEDC}"/>
                </a:ext>
              </a:extLst>
            </p:cNvPr>
            <p:cNvGrpSpPr/>
            <p:nvPr/>
          </p:nvGrpSpPr>
          <p:grpSpPr>
            <a:xfrm>
              <a:off x="8385326" y="2574791"/>
              <a:ext cx="1774816" cy="1770485"/>
              <a:chOff x="-59092025" y="2296300"/>
              <a:chExt cx="317425" cy="316650"/>
            </a:xfrm>
            <a:solidFill>
              <a:srgbClr val="595959"/>
            </a:solidFill>
          </p:grpSpPr>
          <p:sp>
            <p:nvSpPr>
              <p:cNvPr id="8" name="Google Shape;9891;p79">
                <a:extLst>
                  <a:ext uri="{FF2B5EF4-FFF2-40B4-BE49-F238E27FC236}">
                    <a16:creationId xmlns:a16="http://schemas.microsoft.com/office/drawing/2014/main" id="{3E39A4E8-8969-C760-F17B-F4296B44B26E}"/>
                  </a:ext>
                </a:extLst>
              </p:cNvPr>
              <p:cNvSpPr/>
              <p:nvPr/>
            </p:nvSpPr>
            <p:spPr>
              <a:xfrm>
                <a:off x="-58994350" y="2382950"/>
                <a:ext cx="122875" cy="133925"/>
              </a:xfrm>
              <a:custGeom>
                <a:avLst/>
                <a:gdLst/>
                <a:ahLst/>
                <a:cxnLst/>
                <a:rect l="l" t="t" r="r" b="b"/>
                <a:pathLst>
                  <a:path w="4915" h="5357" extrusionOk="0">
                    <a:moveTo>
                      <a:pt x="2457" y="819"/>
                    </a:moveTo>
                    <a:cubicBezTo>
                      <a:pt x="2930" y="819"/>
                      <a:pt x="3277" y="1166"/>
                      <a:pt x="3277" y="1639"/>
                    </a:cubicBezTo>
                    <a:cubicBezTo>
                      <a:pt x="3277" y="2111"/>
                      <a:pt x="2930" y="2458"/>
                      <a:pt x="2457" y="2458"/>
                    </a:cubicBezTo>
                    <a:cubicBezTo>
                      <a:pt x="1985" y="2458"/>
                      <a:pt x="1607" y="2111"/>
                      <a:pt x="1607" y="1639"/>
                    </a:cubicBezTo>
                    <a:cubicBezTo>
                      <a:pt x="1607" y="1166"/>
                      <a:pt x="2016" y="819"/>
                      <a:pt x="2457" y="819"/>
                    </a:cubicBezTo>
                    <a:close/>
                    <a:moveTo>
                      <a:pt x="2489" y="3245"/>
                    </a:moveTo>
                    <a:cubicBezTo>
                      <a:pt x="3277" y="3245"/>
                      <a:pt x="3907" y="3781"/>
                      <a:pt x="4096" y="4506"/>
                    </a:cubicBezTo>
                    <a:lnTo>
                      <a:pt x="882" y="4506"/>
                    </a:lnTo>
                    <a:cubicBezTo>
                      <a:pt x="1071" y="3812"/>
                      <a:pt x="1701" y="3245"/>
                      <a:pt x="2489" y="3245"/>
                    </a:cubicBezTo>
                    <a:close/>
                    <a:moveTo>
                      <a:pt x="2489" y="0"/>
                    </a:moveTo>
                    <a:cubicBezTo>
                      <a:pt x="1575" y="0"/>
                      <a:pt x="819" y="725"/>
                      <a:pt x="819" y="1639"/>
                    </a:cubicBezTo>
                    <a:cubicBezTo>
                      <a:pt x="819" y="2080"/>
                      <a:pt x="977" y="2458"/>
                      <a:pt x="1292" y="2773"/>
                    </a:cubicBezTo>
                    <a:cubicBezTo>
                      <a:pt x="567" y="3214"/>
                      <a:pt x="0" y="4001"/>
                      <a:pt x="0" y="4947"/>
                    </a:cubicBezTo>
                    <a:cubicBezTo>
                      <a:pt x="0" y="5199"/>
                      <a:pt x="189" y="5356"/>
                      <a:pt x="410" y="5356"/>
                    </a:cubicBezTo>
                    <a:lnTo>
                      <a:pt x="4537" y="5356"/>
                    </a:lnTo>
                    <a:cubicBezTo>
                      <a:pt x="4757" y="5356"/>
                      <a:pt x="4915" y="5136"/>
                      <a:pt x="4915" y="4947"/>
                    </a:cubicBezTo>
                    <a:cubicBezTo>
                      <a:pt x="4915" y="4001"/>
                      <a:pt x="4411" y="3182"/>
                      <a:pt x="3655" y="2773"/>
                    </a:cubicBezTo>
                    <a:cubicBezTo>
                      <a:pt x="3938" y="2458"/>
                      <a:pt x="4127" y="2080"/>
                      <a:pt x="4127" y="1639"/>
                    </a:cubicBezTo>
                    <a:cubicBezTo>
                      <a:pt x="4127" y="725"/>
                      <a:pt x="3403" y="0"/>
                      <a:pt x="2489" y="0"/>
                    </a:cubicBezTo>
                    <a:close/>
                  </a:path>
                </a:pathLst>
              </a:custGeom>
              <a:grpFill/>
              <a:ln>
                <a:noFill/>
              </a:ln>
            </p:spPr>
            <p:txBody>
              <a:bodyPr spcFirstLastPara="1" wrap="square" lIns="91425" tIns="91425" rIns="91425" bIns="91425" anchor="ctr" anchorCtr="0">
                <a:noAutofit/>
              </a:bodyPr>
              <a:lstStyle/>
              <a:p>
                <a:endParaRPr/>
              </a:p>
            </p:txBody>
          </p:sp>
          <p:sp>
            <p:nvSpPr>
              <p:cNvPr id="15" name="Google Shape;9892;p79">
                <a:extLst>
                  <a:ext uri="{FF2B5EF4-FFF2-40B4-BE49-F238E27FC236}">
                    <a16:creationId xmlns:a16="http://schemas.microsoft.com/office/drawing/2014/main" id="{0C68CC30-97B7-D592-F20E-03DFCCD1FA59}"/>
                  </a:ext>
                </a:extLst>
              </p:cNvPr>
              <p:cNvSpPr/>
              <p:nvPr/>
            </p:nvSpPr>
            <p:spPr>
              <a:xfrm>
                <a:off x="-59092025" y="2296300"/>
                <a:ext cx="317425" cy="316650"/>
              </a:xfrm>
              <a:custGeom>
                <a:avLst/>
                <a:gdLst/>
                <a:ahLst/>
                <a:cxnLst/>
                <a:rect l="l" t="t" r="r" b="b"/>
                <a:pathLst>
                  <a:path w="12697" h="12666" extrusionOk="0">
                    <a:moveTo>
                      <a:pt x="1261" y="820"/>
                    </a:moveTo>
                    <a:cubicBezTo>
                      <a:pt x="1513" y="820"/>
                      <a:pt x="1702" y="1009"/>
                      <a:pt x="1702" y="1198"/>
                    </a:cubicBezTo>
                    <a:cubicBezTo>
                      <a:pt x="1670" y="1450"/>
                      <a:pt x="1513" y="1639"/>
                      <a:pt x="1261" y="1639"/>
                    </a:cubicBezTo>
                    <a:cubicBezTo>
                      <a:pt x="1040" y="1639"/>
                      <a:pt x="883" y="1450"/>
                      <a:pt x="883" y="1198"/>
                    </a:cubicBezTo>
                    <a:cubicBezTo>
                      <a:pt x="883" y="977"/>
                      <a:pt x="1072" y="820"/>
                      <a:pt x="1261" y="820"/>
                    </a:cubicBezTo>
                    <a:close/>
                    <a:moveTo>
                      <a:pt x="11468" y="820"/>
                    </a:moveTo>
                    <a:cubicBezTo>
                      <a:pt x="11720" y="820"/>
                      <a:pt x="11878" y="1009"/>
                      <a:pt x="11878" y="1198"/>
                    </a:cubicBezTo>
                    <a:cubicBezTo>
                      <a:pt x="11878" y="1450"/>
                      <a:pt x="11657" y="1639"/>
                      <a:pt x="11468" y="1639"/>
                    </a:cubicBezTo>
                    <a:cubicBezTo>
                      <a:pt x="11248" y="1639"/>
                      <a:pt x="11027" y="1450"/>
                      <a:pt x="11027" y="1198"/>
                    </a:cubicBezTo>
                    <a:cubicBezTo>
                      <a:pt x="11027" y="1009"/>
                      <a:pt x="11248" y="820"/>
                      <a:pt x="11468" y="820"/>
                    </a:cubicBezTo>
                    <a:close/>
                    <a:moveTo>
                      <a:pt x="6396" y="2616"/>
                    </a:moveTo>
                    <a:cubicBezTo>
                      <a:pt x="7341" y="2616"/>
                      <a:pt x="8286" y="2994"/>
                      <a:pt x="9042" y="3718"/>
                    </a:cubicBezTo>
                    <a:cubicBezTo>
                      <a:pt x="10492" y="5136"/>
                      <a:pt x="10492" y="7499"/>
                      <a:pt x="9042" y="8917"/>
                    </a:cubicBezTo>
                    <a:cubicBezTo>
                      <a:pt x="8318" y="9641"/>
                      <a:pt x="7373" y="10019"/>
                      <a:pt x="6396" y="10019"/>
                    </a:cubicBezTo>
                    <a:cubicBezTo>
                      <a:pt x="4348" y="10019"/>
                      <a:pt x="2647" y="8381"/>
                      <a:pt x="2647" y="6333"/>
                    </a:cubicBezTo>
                    <a:cubicBezTo>
                      <a:pt x="2647" y="4222"/>
                      <a:pt x="4348" y="2616"/>
                      <a:pt x="6396" y="2616"/>
                    </a:cubicBezTo>
                    <a:close/>
                    <a:moveTo>
                      <a:pt x="1261" y="10965"/>
                    </a:moveTo>
                    <a:cubicBezTo>
                      <a:pt x="1513" y="10965"/>
                      <a:pt x="1702" y="11185"/>
                      <a:pt x="1702" y="11406"/>
                    </a:cubicBezTo>
                    <a:cubicBezTo>
                      <a:pt x="1670" y="11658"/>
                      <a:pt x="1513" y="11847"/>
                      <a:pt x="1261" y="11847"/>
                    </a:cubicBezTo>
                    <a:cubicBezTo>
                      <a:pt x="1040" y="11847"/>
                      <a:pt x="883" y="11658"/>
                      <a:pt x="883" y="11406"/>
                    </a:cubicBezTo>
                    <a:cubicBezTo>
                      <a:pt x="883" y="11185"/>
                      <a:pt x="1072" y="10965"/>
                      <a:pt x="1261" y="10965"/>
                    </a:cubicBezTo>
                    <a:close/>
                    <a:moveTo>
                      <a:pt x="11468" y="11028"/>
                    </a:moveTo>
                    <a:cubicBezTo>
                      <a:pt x="11720" y="11028"/>
                      <a:pt x="11878" y="11217"/>
                      <a:pt x="11878" y="11437"/>
                    </a:cubicBezTo>
                    <a:cubicBezTo>
                      <a:pt x="11878" y="11689"/>
                      <a:pt x="11657" y="11878"/>
                      <a:pt x="11468" y="11878"/>
                    </a:cubicBezTo>
                    <a:cubicBezTo>
                      <a:pt x="11248" y="11878"/>
                      <a:pt x="11027" y="11689"/>
                      <a:pt x="11027" y="11437"/>
                    </a:cubicBezTo>
                    <a:cubicBezTo>
                      <a:pt x="11027" y="11217"/>
                      <a:pt x="11248" y="11028"/>
                      <a:pt x="11468" y="11028"/>
                    </a:cubicBezTo>
                    <a:close/>
                    <a:moveTo>
                      <a:pt x="1229" y="1"/>
                    </a:moveTo>
                    <a:cubicBezTo>
                      <a:pt x="567" y="1"/>
                      <a:pt x="0" y="536"/>
                      <a:pt x="0" y="1198"/>
                    </a:cubicBezTo>
                    <a:cubicBezTo>
                      <a:pt x="0" y="1891"/>
                      <a:pt x="567" y="2458"/>
                      <a:pt x="1229" y="2458"/>
                    </a:cubicBezTo>
                    <a:cubicBezTo>
                      <a:pt x="1418" y="2458"/>
                      <a:pt x="1576" y="2427"/>
                      <a:pt x="1796" y="2364"/>
                    </a:cubicBezTo>
                    <a:lnTo>
                      <a:pt x="2836" y="3403"/>
                    </a:lnTo>
                    <a:cubicBezTo>
                      <a:pt x="2174" y="4222"/>
                      <a:pt x="1828" y="5231"/>
                      <a:pt x="1828" y="6302"/>
                    </a:cubicBezTo>
                    <a:cubicBezTo>
                      <a:pt x="1828" y="7341"/>
                      <a:pt x="2174" y="8381"/>
                      <a:pt x="2899" y="9200"/>
                    </a:cubicBezTo>
                    <a:lnTo>
                      <a:pt x="1796" y="10303"/>
                    </a:lnTo>
                    <a:cubicBezTo>
                      <a:pt x="1639" y="10240"/>
                      <a:pt x="1418" y="10177"/>
                      <a:pt x="1229" y="10177"/>
                    </a:cubicBezTo>
                    <a:cubicBezTo>
                      <a:pt x="567" y="10177"/>
                      <a:pt x="0" y="10744"/>
                      <a:pt x="0" y="11437"/>
                    </a:cubicBezTo>
                    <a:cubicBezTo>
                      <a:pt x="0" y="12130"/>
                      <a:pt x="567" y="12666"/>
                      <a:pt x="1229" y="12666"/>
                    </a:cubicBezTo>
                    <a:cubicBezTo>
                      <a:pt x="1891" y="12666"/>
                      <a:pt x="2489" y="12130"/>
                      <a:pt x="2489" y="11437"/>
                    </a:cubicBezTo>
                    <a:cubicBezTo>
                      <a:pt x="2489" y="11248"/>
                      <a:pt x="2458" y="11091"/>
                      <a:pt x="2363" y="10901"/>
                    </a:cubicBezTo>
                    <a:lnTo>
                      <a:pt x="3466" y="9799"/>
                    </a:lnTo>
                    <a:cubicBezTo>
                      <a:pt x="4317" y="10460"/>
                      <a:pt x="5325" y="10838"/>
                      <a:pt x="6396" y="10838"/>
                    </a:cubicBezTo>
                    <a:cubicBezTo>
                      <a:pt x="7467" y="10838"/>
                      <a:pt x="8475" y="10492"/>
                      <a:pt x="9263" y="9830"/>
                    </a:cubicBezTo>
                    <a:lnTo>
                      <a:pt x="10334" y="10901"/>
                    </a:lnTo>
                    <a:cubicBezTo>
                      <a:pt x="10240" y="11059"/>
                      <a:pt x="10208" y="11248"/>
                      <a:pt x="10208" y="11437"/>
                    </a:cubicBezTo>
                    <a:cubicBezTo>
                      <a:pt x="10208" y="12099"/>
                      <a:pt x="10775" y="12666"/>
                      <a:pt x="11468" y="12666"/>
                    </a:cubicBezTo>
                    <a:cubicBezTo>
                      <a:pt x="12130" y="12666"/>
                      <a:pt x="12697" y="12099"/>
                      <a:pt x="12697" y="11437"/>
                    </a:cubicBezTo>
                    <a:cubicBezTo>
                      <a:pt x="12697" y="10775"/>
                      <a:pt x="12130" y="10177"/>
                      <a:pt x="11468" y="10177"/>
                    </a:cubicBezTo>
                    <a:cubicBezTo>
                      <a:pt x="11279" y="10177"/>
                      <a:pt x="11122" y="10208"/>
                      <a:pt x="10933" y="10303"/>
                    </a:cubicBezTo>
                    <a:lnTo>
                      <a:pt x="9861" y="9232"/>
                    </a:lnTo>
                    <a:cubicBezTo>
                      <a:pt x="11279" y="7562"/>
                      <a:pt x="11279" y="5073"/>
                      <a:pt x="9861" y="3403"/>
                    </a:cubicBezTo>
                    <a:lnTo>
                      <a:pt x="10933" y="2364"/>
                    </a:lnTo>
                    <a:cubicBezTo>
                      <a:pt x="11122" y="2427"/>
                      <a:pt x="11279" y="2458"/>
                      <a:pt x="11468" y="2458"/>
                    </a:cubicBezTo>
                    <a:cubicBezTo>
                      <a:pt x="12130" y="2458"/>
                      <a:pt x="12697" y="1923"/>
                      <a:pt x="12697" y="1198"/>
                    </a:cubicBezTo>
                    <a:cubicBezTo>
                      <a:pt x="12697" y="536"/>
                      <a:pt x="12130" y="1"/>
                      <a:pt x="11468" y="1"/>
                    </a:cubicBezTo>
                    <a:cubicBezTo>
                      <a:pt x="10807" y="1"/>
                      <a:pt x="10208" y="536"/>
                      <a:pt x="10208" y="1198"/>
                    </a:cubicBezTo>
                    <a:cubicBezTo>
                      <a:pt x="10208" y="1419"/>
                      <a:pt x="10240" y="1576"/>
                      <a:pt x="10334" y="1765"/>
                    </a:cubicBezTo>
                    <a:lnTo>
                      <a:pt x="9263" y="2836"/>
                    </a:lnTo>
                    <a:cubicBezTo>
                      <a:pt x="8412" y="2127"/>
                      <a:pt x="7373" y="1773"/>
                      <a:pt x="6337" y="1773"/>
                    </a:cubicBezTo>
                    <a:cubicBezTo>
                      <a:pt x="5301" y="1773"/>
                      <a:pt x="4269" y="2127"/>
                      <a:pt x="3434" y="2836"/>
                    </a:cubicBezTo>
                    <a:lnTo>
                      <a:pt x="2363" y="1765"/>
                    </a:lnTo>
                    <a:cubicBezTo>
                      <a:pt x="2458" y="1608"/>
                      <a:pt x="2489" y="1419"/>
                      <a:pt x="2489" y="1198"/>
                    </a:cubicBezTo>
                    <a:cubicBezTo>
                      <a:pt x="2489" y="536"/>
                      <a:pt x="1954" y="1"/>
                      <a:pt x="1229" y="1"/>
                    </a:cubicBezTo>
                    <a:close/>
                  </a:path>
                </a:pathLst>
              </a:custGeom>
              <a:grpFill/>
              <a:ln>
                <a:noFill/>
              </a:ln>
            </p:spPr>
            <p:txBody>
              <a:bodyPr spcFirstLastPara="1" wrap="square" lIns="91425" tIns="91425" rIns="91425" bIns="91425" anchor="ctr" anchorCtr="0">
                <a:noAutofit/>
              </a:bodyPr>
              <a:lstStyle/>
              <a:p>
                <a:endParaRPr/>
              </a:p>
            </p:txBody>
          </p:sp>
        </p:grpSp>
        <p:sp>
          <p:nvSpPr>
            <p:cNvPr id="16" name="Google Shape;9891;p79">
              <a:extLst>
                <a:ext uri="{FF2B5EF4-FFF2-40B4-BE49-F238E27FC236}">
                  <a16:creationId xmlns:a16="http://schemas.microsoft.com/office/drawing/2014/main" id="{76E2E2A3-A476-7495-4C80-44E0FB546364}"/>
                </a:ext>
              </a:extLst>
            </p:cNvPr>
            <p:cNvSpPr/>
            <p:nvPr/>
          </p:nvSpPr>
          <p:spPr>
            <a:xfrm>
              <a:off x="7599058" y="1761613"/>
              <a:ext cx="687030" cy="748815"/>
            </a:xfrm>
            <a:custGeom>
              <a:avLst/>
              <a:gdLst/>
              <a:ahLst/>
              <a:cxnLst/>
              <a:rect l="l" t="t" r="r" b="b"/>
              <a:pathLst>
                <a:path w="4915" h="5357" extrusionOk="0">
                  <a:moveTo>
                    <a:pt x="2457" y="819"/>
                  </a:moveTo>
                  <a:cubicBezTo>
                    <a:pt x="2930" y="819"/>
                    <a:pt x="3277" y="1166"/>
                    <a:pt x="3277" y="1639"/>
                  </a:cubicBezTo>
                  <a:cubicBezTo>
                    <a:pt x="3277" y="2111"/>
                    <a:pt x="2930" y="2458"/>
                    <a:pt x="2457" y="2458"/>
                  </a:cubicBezTo>
                  <a:cubicBezTo>
                    <a:pt x="1985" y="2458"/>
                    <a:pt x="1607" y="2111"/>
                    <a:pt x="1607" y="1639"/>
                  </a:cubicBezTo>
                  <a:cubicBezTo>
                    <a:pt x="1607" y="1166"/>
                    <a:pt x="2016" y="819"/>
                    <a:pt x="2457" y="819"/>
                  </a:cubicBezTo>
                  <a:close/>
                  <a:moveTo>
                    <a:pt x="2489" y="3245"/>
                  </a:moveTo>
                  <a:cubicBezTo>
                    <a:pt x="3277" y="3245"/>
                    <a:pt x="3907" y="3781"/>
                    <a:pt x="4096" y="4506"/>
                  </a:cubicBezTo>
                  <a:lnTo>
                    <a:pt x="882" y="4506"/>
                  </a:lnTo>
                  <a:cubicBezTo>
                    <a:pt x="1071" y="3812"/>
                    <a:pt x="1701" y="3245"/>
                    <a:pt x="2489" y="3245"/>
                  </a:cubicBezTo>
                  <a:close/>
                  <a:moveTo>
                    <a:pt x="2489" y="0"/>
                  </a:moveTo>
                  <a:cubicBezTo>
                    <a:pt x="1575" y="0"/>
                    <a:pt x="819" y="725"/>
                    <a:pt x="819" y="1639"/>
                  </a:cubicBezTo>
                  <a:cubicBezTo>
                    <a:pt x="819" y="2080"/>
                    <a:pt x="977" y="2458"/>
                    <a:pt x="1292" y="2773"/>
                  </a:cubicBezTo>
                  <a:cubicBezTo>
                    <a:pt x="567" y="3214"/>
                    <a:pt x="0" y="4001"/>
                    <a:pt x="0" y="4947"/>
                  </a:cubicBezTo>
                  <a:cubicBezTo>
                    <a:pt x="0" y="5199"/>
                    <a:pt x="189" y="5356"/>
                    <a:pt x="410" y="5356"/>
                  </a:cubicBezTo>
                  <a:lnTo>
                    <a:pt x="4537" y="5356"/>
                  </a:lnTo>
                  <a:cubicBezTo>
                    <a:pt x="4757" y="5356"/>
                    <a:pt x="4915" y="5136"/>
                    <a:pt x="4915" y="4947"/>
                  </a:cubicBezTo>
                  <a:cubicBezTo>
                    <a:pt x="4915" y="4001"/>
                    <a:pt x="4411" y="3182"/>
                    <a:pt x="3655" y="2773"/>
                  </a:cubicBezTo>
                  <a:cubicBezTo>
                    <a:pt x="3938" y="2458"/>
                    <a:pt x="4127" y="2080"/>
                    <a:pt x="4127" y="1639"/>
                  </a:cubicBezTo>
                  <a:cubicBezTo>
                    <a:pt x="4127" y="725"/>
                    <a:pt x="3403" y="0"/>
                    <a:pt x="2489" y="0"/>
                  </a:cubicBezTo>
                  <a:close/>
                </a:path>
              </a:pathLst>
            </a:custGeom>
            <a:solidFill>
              <a:srgbClr val="595959"/>
            </a:solidFill>
            <a:ln>
              <a:noFill/>
            </a:ln>
          </p:spPr>
          <p:txBody>
            <a:bodyPr spcFirstLastPara="1" wrap="square" lIns="91425" tIns="91425" rIns="91425" bIns="91425" anchor="ctr" anchorCtr="0">
              <a:noAutofit/>
            </a:bodyPr>
            <a:lstStyle/>
            <a:p>
              <a:endParaRPr/>
            </a:p>
          </p:txBody>
        </p:sp>
        <p:sp>
          <p:nvSpPr>
            <p:cNvPr id="17" name="Google Shape;9891;p79">
              <a:extLst>
                <a:ext uri="{FF2B5EF4-FFF2-40B4-BE49-F238E27FC236}">
                  <a16:creationId xmlns:a16="http://schemas.microsoft.com/office/drawing/2014/main" id="{D7D89B4D-97E9-31F4-BDCD-25A0DDEE0CE6}"/>
                </a:ext>
              </a:extLst>
            </p:cNvPr>
            <p:cNvSpPr/>
            <p:nvPr/>
          </p:nvSpPr>
          <p:spPr>
            <a:xfrm>
              <a:off x="10303488" y="1761613"/>
              <a:ext cx="687030" cy="748815"/>
            </a:xfrm>
            <a:custGeom>
              <a:avLst/>
              <a:gdLst/>
              <a:ahLst/>
              <a:cxnLst/>
              <a:rect l="l" t="t" r="r" b="b"/>
              <a:pathLst>
                <a:path w="4915" h="5357" extrusionOk="0">
                  <a:moveTo>
                    <a:pt x="2457" y="819"/>
                  </a:moveTo>
                  <a:cubicBezTo>
                    <a:pt x="2930" y="819"/>
                    <a:pt x="3277" y="1166"/>
                    <a:pt x="3277" y="1639"/>
                  </a:cubicBezTo>
                  <a:cubicBezTo>
                    <a:pt x="3277" y="2111"/>
                    <a:pt x="2930" y="2458"/>
                    <a:pt x="2457" y="2458"/>
                  </a:cubicBezTo>
                  <a:cubicBezTo>
                    <a:pt x="1985" y="2458"/>
                    <a:pt x="1607" y="2111"/>
                    <a:pt x="1607" y="1639"/>
                  </a:cubicBezTo>
                  <a:cubicBezTo>
                    <a:pt x="1607" y="1166"/>
                    <a:pt x="2016" y="819"/>
                    <a:pt x="2457" y="819"/>
                  </a:cubicBezTo>
                  <a:close/>
                  <a:moveTo>
                    <a:pt x="2489" y="3245"/>
                  </a:moveTo>
                  <a:cubicBezTo>
                    <a:pt x="3277" y="3245"/>
                    <a:pt x="3907" y="3781"/>
                    <a:pt x="4096" y="4506"/>
                  </a:cubicBezTo>
                  <a:lnTo>
                    <a:pt x="882" y="4506"/>
                  </a:lnTo>
                  <a:cubicBezTo>
                    <a:pt x="1071" y="3812"/>
                    <a:pt x="1701" y="3245"/>
                    <a:pt x="2489" y="3245"/>
                  </a:cubicBezTo>
                  <a:close/>
                  <a:moveTo>
                    <a:pt x="2489" y="0"/>
                  </a:moveTo>
                  <a:cubicBezTo>
                    <a:pt x="1575" y="0"/>
                    <a:pt x="819" y="725"/>
                    <a:pt x="819" y="1639"/>
                  </a:cubicBezTo>
                  <a:cubicBezTo>
                    <a:pt x="819" y="2080"/>
                    <a:pt x="977" y="2458"/>
                    <a:pt x="1292" y="2773"/>
                  </a:cubicBezTo>
                  <a:cubicBezTo>
                    <a:pt x="567" y="3214"/>
                    <a:pt x="0" y="4001"/>
                    <a:pt x="0" y="4947"/>
                  </a:cubicBezTo>
                  <a:cubicBezTo>
                    <a:pt x="0" y="5199"/>
                    <a:pt x="189" y="5356"/>
                    <a:pt x="410" y="5356"/>
                  </a:cubicBezTo>
                  <a:lnTo>
                    <a:pt x="4537" y="5356"/>
                  </a:lnTo>
                  <a:cubicBezTo>
                    <a:pt x="4757" y="5356"/>
                    <a:pt x="4915" y="5136"/>
                    <a:pt x="4915" y="4947"/>
                  </a:cubicBezTo>
                  <a:cubicBezTo>
                    <a:pt x="4915" y="4001"/>
                    <a:pt x="4411" y="3182"/>
                    <a:pt x="3655" y="2773"/>
                  </a:cubicBezTo>
                  <a:cubicBezTo>
                    <a:pt x="3938" y="2458"/>
                    <a:pt x="4127" y="2080"/>
                    <a:pt x="4127" y="1639"/>
                  </a:cubicBezTo>
                  <a:cubicBezTo>
                    <a:pt x="4127" y="725"/>
                    <a:pt x="3403" y="0"/>
                    <a:pt x="2489" y="0"/>
                  </a:cubicBezTo>
                  <a:close/>
                </a:path>
              </a:pathLst>
            </a:custGeom>
            <a:solidFill>
              <a:srgbClr val="595959"/>
            </a:solidFill>
            <a:ln>
              <a:noFill/>
            </a:ln>
          </p:spPr>
          <p:txBody>
            <a:bodyPr spcFirstLastPara="1" wrap="square" lIns="91425" tIns="91425" rIns="91425" bIns="91425" anchor="ctr" anchorCtr="0">
              <a:noAutofit/>
            </a:bodyPr>
            <a:lstStyle/>
            <a:p>
              <a:endParaRPr/>
            </a:p>
          </p:txBody>
        </p:sp>
        <p:sp>
          <p:nvSpPr>
            <p:cNvPr id="18" name="Google Shape;9891;p79">
              <a:extLst>
                <a:ext uri="{FF2B5EF4-FFF2-40B4-BE49-F238E27FC236}">
                  <a16:creationId xmlns:a16="http://schemas.microsoft.com/office/drawing/2014/main" id="{5C6435D5-98E3-8BA6-E7C8-547BDE638427}"/>
                </a:ext>
              </a:extLst>
            </p:cNvPr>
            <p:cNvSpPr/>
            <p:nvPr/>
          </p:nvSpPr>
          <p:spPr>
            <a:xfrm>
              <a:off x="10303488" y="4282580"/>
              <a:ext cx="687030" cy="748815"/>
            </a:xfrm>
            <a:custGeom>
              <a:avLst/>
              <a:gdLst/>
              <a:ahLst/>
              <a:cxnLst/>
              <a:rect l="l" t="t" r="r" b="b"/>
              <a:pathLst>
                <a:path w="4915" h="5357" extrusionOk="0">
                  <a:moveTo>
                    <a:pt x="2457" y="819"/>
                  </a:moveTo>
                  <a:cubicBezTo>
                    <a:pt x="2930" y="819"/>
                    <a:pt x="3277" y="1166"/>
                    <a:pt x="3277" y="1639"/>
                  </a:cubicBezTo>
                  <a:cubicBezTo>
                    <a:pt x="3277" y="2111"/>
                    <a:pt x="2930" y="2458"/>
                    <a:pt x="2457" y="2458"/>
                  </a:cubicBezTo>
                  <a:cubicBezTo>
                    <a:pt x="1985" y="2458"/>
                    <a:pt x="1607" y="2111"/>
                    <a:pt x="1607" y="1639"/>
                  </a:cubicBezTo>
                  <a:cubicBezTo>
                    <a:pt x="1607" y="1166"/>
                    <a:pt x="2016" y="819"/>
                    <a:pt x="2457" y="819"/>
                  </a:cubicBezTo>
                  <a:close/>
                  <a:moveTo>
                    <a:pt x="2489" y="3245"/>
                  </a:moveTo>
                  <a:cubicBezTo>
                    <a:pt x="3277" y="3245"/>
                    <a:pt x="3907" y="3781"/>
                    <a:pt x="4096" y="4506"/>
                  </a:cubicBezTo>
                  <a:lnTo>
                    <a:pt x="882" y="4506"/>
                  </a:lnTo>
                  <a:cubicBezTo>
                    <a:pt x="1071" y="3812"/>
                    <a:pt x="1701" y="3245"/>
                    <a:pt x="2489" y="3245"/>
                  </a:cubicBezTo>
                  <a:close/>
                  <a:moveTo>
                    <a:pt x="2489" y="0"/>
                  </a:moveTo>
                  <a:cubicBezTo>
                    <a:pt x="1575" y="0"/>
                    <a:pt x="819" y="725"/>
                    <a:pt x="819" y="1639"/>
                  </a:cubicBezTo>
                  <a:cubicBezTo>
                    <a:pt x="819" y="2080"/>
                    <a:pt x="977" y="2458"/>
                    <a:pt x="1292" y="2773"/>
                  </a:cubicBezTo>
                  <a:cubicBezTo>
                    <a:pt x="567" y="3214"/>
                    <a:pt x="0" y="4001"/>
                    <a:pt x="0" y="4947"/>
                  </a:cubicBezTo>
                  <a:cubicBezTo>
                    <a:pt x="0" y="5199"/>
                    <a:pt x="189" y="5356"/>
                    <a:pt x="410" y="5356"/>
                  </a:cubicBezTo>
                  <a:lnTo>
                    <a:pt x="4537" y="5356"/>
                  </a:lnTo>
                  <a:cubicBezTo>
                    <a:pt x="4757" y="5356"/>
                    <a:pt x="4915" y="5136"/>
                    <a:pt x="4915" y="4947"/>
                  </a:cubicBezTo>
                  <a:cubicBezTo>
                    <a:pt x="4915" y="4001"/>
                    <a:pt x="4411" y="3182"/>
                    <a:pt x="3655" y="2773"/>
                  </a:cubicBezTo>
                  <a:cubicBezTo>
                    <a:pt x="3938" y="2458"/>
                    <a:pt x="4127" y="2080"/>
                    <a:pt x="4127" y="1639"/>
                  </a:cubicBezTo>
                  <a:cubicBezTo>
                    <a:pt x="4127" y="725"/>
                    <a:pt x="3403" y="0"/>
                    <a:pt x="2489" y="0"/>
                  </a:cubicBezTo>
                  <a:close/>
                </a:path>
              </a:pathLst>
            </a:custGeom>
            <a:solidFill>
              <a:srgbClr val="595959"/>
            </a:solidFill>
            <a:ln>
              <a:noFill/>
            </a:ln>
          </p:spPr>
          <p:txBody>
            <a:bodyPr spcFirstLastPara="1" wrap="square" lIns="91425" tIns="91425" rIns="91425" bIns="91425" anchor="ctr" anchorCtr="0">
              <a:noAutofit/>
            </a:bodyPr>
            <a:lstStyle/>
            <a:p>
              <a:endParaRPr/>
            </a:p>
          </p:txBody>
        </p:sp>
        <p:sp>
          <p:nvSpPr>
            <p:cNvPr id="19" name="Google Shape;9891;p79">
              <a:extLst>
                <a:ext uri="{FF2B5EF4-FFF2-40B4-BE49-F238E27FC236}">
                  <a16:creationId xmlns:a16="http://schemas.microsoft.com/office/drawing/2014/main" id="{F3196AAA-DAD6-D830-8E93-C8AC22335C6A}"/>
                </a:ext>
              </a:extLst>
            </p:cNvPr>
            <p:cNvSpPr/>
            <p:nvPr/>
          </p:nvSpPr>
          <p:spPr>
            <a:xfrm>
              <a:off x="7599058" y="4282581"/>
              <a:ext cx="687030" cy="748815"/>
            </a:xfrm>
            <a:custGeom>
              <a:avLst/>
              <a:gdLst/>
              <a:ahLst/>
              <a:cxnLst/>
              <a:rect l="l" t="t" r="r" b="b"/>
              <a:pathLst>
                <a:path w="4915" h="5357" extrusionOk="0">
                  <a:moveTo>
                    <a:pt x="2457" y="819"/>
                  </a:moveTo>
                  <a:cubicBezTo>
                    <a:pt x="2930" y="819"/>
                    <a:pt x="3277" y="1166"/>
                    <a:pt x="3277" y="1639"/>
                  </a:cubicBezTo>
                  <a:cubicBezTo>
                    <a:pt x="3277" y="2111"/>
                    <a:pt x="2930" y="2458"/>
                    <a:pt x="2457" y="2458"/>
                  </a:cubicBezTo>
                  <a:cubicBezTo>
                    <a:pt x="1985" y="2458"/>
                    <a:pt x="1607" y="2111"/>
                    <a:pt x="1607" y="1639"/>
                  </a:cubicBezTo>
                  <a:cubicBezTo>
                    <a:pt x="1607" y="1166"/>
                    <a:pt x="2016" y="819"/>
                    <a:pt x="2457" y="819"/>
                  </a:cubicBezTo>
                  <a:close/>
                  <a:moveTo>
                    <a:pt x="2489" y="3245"/>
                  </a:moveTo>
                  <a:cubicBezTo>
                    <a:pt x="3277" y="3245"/>
                    <a:pt x="3907" y="3781"/>
                    <a:pt x="4096" y="4506"/>
                  </a:cubicBezTo>
                  <a:lnTo>
                    <a:pt x="882" y="4506"/>
                  </a:lnTo>
                  <a:cubicBezTo>
                    <a:pt x="1071" y="3812"/>
                    <a:pt x="1701" y="3245"/>
                    <a:pt x="2489" y="3245"/>
                  </a:cubicBezTo>
                  <a:close/>
                  <a:moveTo>
                    <a:pt x="2489" y="0"/>
                  </a:moveTo>
                  <a:cubicBezTo>
                    <a:pt x="1575" y="0"/>
                    <a:pt x="819" y="725"/>
                    <a:pt x="819" y="1639"/>
                  </a:cubicBezTo>
                  <a:cubicBezTo>
                    <a:pt x="819" y="2080"/>
                    <a:pt x="977" y="2458"/>
                    <a:pt x="1292" y="2773"/>
                  </a:cubicBezTo>
                  <a:cubicBezTo>
                    <a:pt x="567" y="3214"/>
                    <a:pt x="0" y="4001"/>
                    <a:pt x="0" y="4947"/>
                  </a:cubicBezTo>
                  <a:cubicBezTo>
                    <a:pt x="0" y="5199"/>
                    <a:pt x="189" y="5356"/>
                    <a:pt x="410" y="5356"/>
                  </a:cubicBezTo>
                  <a:lnTo>
                    <a:pt x="4537" y="5356"/>
                  </a:lnTo>
                  <a:cubicBezTo>
                    <a:pt x="4757" y="5356"/>
                    <a:pt x="4915" y="5136"/>
                    <a:pt x="4915" y="4947"/>
                  </a:cubicBezTo>
                  <a:cubicBezTo>
                    <a:pt x="4915" y="4001"/>
                    <a:pt x="4411" y="3182"/>
                    <a:pt x="3655" y="2773"/>
                  </a:cubicBezTo>
                  <a:cubicBezTo>
                    <a:pt x="3938" y="2458"/>
                    <a:pt x="4127" y="2080"/>
                    <a:pt x="4127" y="1639"/>
                  </a:cubicBezTo>
                  <a:cubicBezTo>
                    <a:pt x="4127" y="725"/>
                    <a:pt x="3403" y="0"/>
                    <a:pt x="2489" y="0"/>
                  </a:cubicBezTo>
                  <a:close/>
                </a:path>
              </a:pathLst>
            </a:custGeom>
            <a:solidFill>
              <a:srgbClr val="595959"/>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2774394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AB0AF61-0735-7E32-9978-025A65D62913}"/>
              </a:ext>
            </a:extLst>
          </p:cNvPr>
          <p:cNvSpPr/>
          <p:nvPr/>
        </p:nvSpPr>
        <p:spPr>
          <a:xfrm>
            <a:off x="4331368" y="1"/>
            <a:ext cx="7860633" cy="6858000"/>
          </a:xfrm>
          <a:prstGeom prst="rect">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TextBox 9">
            <a:extLst>
              <a:ext uri="{FF2B5EF4-FFF2-40B4-BE49-F238E27FC236}">
                <a16:creationId xmlns:a16="http://schemas.microsoft.com/office/drawing/2014/main" id="{87F56BFC-8521-ADBB-A930-67ABDE8DBE47}"/>
              </a:ext>
            </a:extLst>
          </p:cNvPr>
          <p:cNvSpPr txBox="1"/>
          <p:nvPr/>
        </p:nvSpPr>
        <p:spPr>
          <a:xfrm>
            <a:off x="803158" y="1514716"/>
            <a:ext cx="4940969" cy="1446550"/>
          </a:xfrm>
          <a:prstGeom prst="rect">
            <a:avLst/>
          </a:prstGeom>
          <a:noFill/>
        </p:spPr>
        <p:txBody>
          <a:bodyPr wrap="square" rtlCol="0">
            <a:spAutoFit/>
          </a:bodyPr>
          <a:lstStyle/>
          <a:p>
            <a:r>
              <a:rPr lang="en-US" sz="4400" b="1" dirty="0">
                <a:solidFill>
                  <a:schemeClr val="bg2">
                    <a:lumMod val="25000"/>
                  </a:schemeClr>
                </a:solidFill>
                <a:latin typeface="Times New Roman" panose="02020603050405020304" pitchFamily="18" charset="0"/>
                <a:cs typeface="Times New Roman" panose="02020603050405020304" pitchFamily="18" charset="0"/>
              </a:rPr>
              <a:t>Customer Segmentation</a:t>
            </a:r>
          </a:p>
        </p:txBody>
      </p:sp>
      <p:sp>
        <p:nvSpPr>
          <p:cNvPr id="13" name="Rectangle: Rounded Corners 12">
            <a:extLst>
              <a:ext uri="{FF2B5EF4-FFF2-40B4-BE49-F238E27FC236}">
                <a16:creationId xmlns:a16="http://schemas.microsoft.com/office/drawing/2014/main" id="{26BECBA4-48A4-8636-01B6-8C68E85BEF7D}"/>
              </a:ext>
            </a:extLst>
          </p:cNvPr>
          <p:cNvSpPr/>
          <p:nvPr/>
        </p:nvSpPr>
        <p:spPr>
          <a:xfrm>
            <a:off x="4937760" y="368103"/>
            <a:ext cx="6583680" cy="2226341"/>
          </a:xfrm>
          <a:prstGeom prst="roundRect">
            <a:avLst/>
          </a:prstGeom>
          <a:solidFill>
            <a:srgbClr val="F2E9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Rectangle: Rounded Corners 13">
            <a:extLst>
              <a:ext uri="{FF2B5EF4-FFF2-40B4-BE49-F238E27FC236}">
                <a16:creationId xmlns:a16="http://schemas.microsoft.com/office/drawing/2014/main" id="{8294DD8B-E909-1195-3069-6AE50A986273}"/>
              </a:ext>
            </a:extLst>
          </p:cNvPr>
          <p:cNvSpPr/>
          <p:nvPr/>
        </p:nvSpPr>
        <p:spPr>
          <a:xfrm>
            <a:off x="4937760" y="2799087"/>
            <a:ext cx="6583680" cy="3567734"/>
          </a:xfrm>
          <a:prstGeom prst="roundRect">
            <a:avLst/>
          </a:prstGeom>
          <a:solidFill>
            <a:srgbClr val="F2E9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extBox 14">
            <a:extLst>
              <a:ext uri="{FF2B5EF4-FFF2-40B4-BE49-F238E27FC236}">
                <a16:creationId xmlns:a16="http://schemas.microsoft.com/office/drawing/2014/main" id="{736035AB-BDCD-26DB-B0EB-5130AE3B6E29}"/>
              </a:ext>
            </a:extLst>
          </p:cNvPr>
          <p:cNvSpPr txBox="1"/>
          <p:nvPr/>
        </p:nvSpPr>
        <p:spPr>
          <a:xfrm>
            <a:off x="5879694" y="3583856"/>
            <a:ext cx="5509148" cy="2585323"/>
          </a:xfrm>
          <a:prstGeom prst="rect">
            <a:avLst/>
          </a:prstGeom>
          <a:noFill/>
        </p:spPr>
        <p:txBody>
          <a:bodyPr wrap="square" rtlCol="0">
            <a:spAutoFit/>
          </a:bodyPr>
          <a:lstStyle/>
          <a:p>
            <a:pPr marL="285750" indent="-285750" algn="l">
              <a:buFont typeface="Arial" panose="020B0604020202020204" pitchFamily="34" charset="0"/>
              <a:buChar char="•"/>
            </a:pPr>
            <a:r>
              <a:rPr lang="en-US" dirty="0"/>
              <a:t>Understanding who your most valuable customers are and why</a:t>
            </a:r>
          </a:p>
          <a:p>
            <a:pPr marL="285750" indent="-285750" algn="l">
              <a:buFont typeface="Arial" panose="020B0604020202020204" pitchFamily="34" charset="0"/>
              <a:buChar char="•"/>
            </a:pPr>
            <a:r>
              <a:rPr lang="en-US" dirty="0"/>
              <a:t>Retention of Consumers</a:t>
            </a:r>
          </a:p>
          <a:p>
            <a:pPr marL="285750" indent="-285750" algn="l">
              <a:buFont typeface="Arial" panose="020B0604020202020204" pitchFamily="34" charset="0"/>
              <a:buChar char="•"/>
            </a:pPr>
            <a:r>
              <a:rPr lang="en-US" dirty="0"/>
              <a:t>Improve Customer Service</a:t>
            </a:r>
          </a:p>
          <a:p>
            <a:pPr marL="285750" indent="-285750" algn="l">
              <a:buFont typeface="Arial" panose="020B0604020202020204" pitchFamily="34" charset="0"/>
              <a:buChar char="•"/>
            </a:pPr>
            <a:r>
              <a:rPr lang="en-US" dirty="0"/>
              <a:t>Customer Differentiation</a:t>
            </a:r>
          </a:p>
          <a:p>
            <a:pPr marL="285750" indent="-285750" algn="l">
              <a:buFont typeface="Arial" panose="020B0604020202020204" pitchFamily="34" charset="0"/>
              <a:buChar char="•"/>
            </a:pPr>
            <a:r>
              <a:rPr lang="en-US" dirty="0"/>
              <a:t>Creating targeted campaigns and ads to resonate with and convert segments of customers</a:t>
            </a:r>
          </a:p>
          <a:p>
            <a:pPr marL="285750" indent="-285750" algn="l">
              <a:buFont typeface="Arial" panose="020B0604020202020204" pitchFamily="34" charset="0"/>
              <a:buChar char="•"/>
            </a:pPr>
            <a:r>
              <a:rPr lang="en-US" dirty="0"/>
              <a:t>Identifying new opportunities for products, support, and service efficiently</a:t>
            </a:r>
          </a:p>
        </p:txBody>
      </p:sp>
      <p:sp>
        <p:nvSpPr>
          <p:cNvPr id="16" name="TextBox 15">
            <a:extLst>
              <a:ext uri="{FF2B5EF4-FFF2-40B4-BE49-F238E27FC236}">
                <a16:creationId xmlns:a16="http://schemas.microsoft.com/office/drawing/2014/main" id="{D6EDC1C4-2DF7-D444-DE58-EAC156237C72}"/>
              </a:ext>
            </a:extLst>
          </p:cNvPr>
          <p:cNvSpPr txBox="1"/>
          <p:nvPr/>
        </p:nvSpPr>
        <p:spPr>
          <a:xfrm>
            <a:off x="5791666" y="1039051"/>
            <a:ext cx="4763979" cy="1477328"/>
          </a:xfrm>
          <a:prstGeom prst="rect">
            <a:avLst/>
          </a:prstGeom>
          <a:noFill/>
        </p:spPr>
        <p:txBody>
          <a:bodyPr wrap="square" rtlCol="0">
            <a:spAutoFit/>
          </a:bodyPr>
          <a:lstStyle/>
          <a:p>
            <a:pPr algn="just"/>
            <a:r>
              <a:rPr lang="en-US" dirty="0"/>
              <a:t>Understanding consumer behavior is essential for a company.</a:t>
            </a:r>
          </a:p>
          <a:p>
            <a:pPr algn="just"/>
            <a:r>
              <a:rPr lang="en-US" dirty="0"/>
              <a:t>Every customer has a different thought process and attitude towards buying a particular product, therefore customer segmentation is necessary.</a:t>
            </a:r>
          </a:p>
        </p:txBody>
      </p:sp>
      <p:cxnSp>
        <p:nvCxnSpPr>
          <p:cNvPr id="3" name="Straight Connector 2">
            <a:extLst>
              <a:ext uri="{FF2B5EF4-FFF2-40B4-BE49-F238E27FC236}">
                <a16:creationId xmlns:a16="http://schemas.microsoft.com/office/drawing/2014/main" id="{BE4FA8F1-F54E-4C81-9A1E-ACF2E4021C49}"/>
              </a:ext>
            </a:extLst>
          </p:cNvPr>
          <p:cNvCxnSpPr/>
          <p:nvPr/>
        </p:nvCxnSpPr>
        <p:spPr>
          <a:xfrm>
            <a:off x="789891" y="3229284"/>
            <a:ext cx="2783042" cy="0"/>
          </a:xfrm>
          <a:prstGeom prst="line">
            <a:avLst/>
          </a:prstGeom>
          <a:ln w="571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4" name="Google Shape;395;p42">
            <a:extLst>
              <a:ext uri="{FF2B5EF4-FFF2-40B4-BE49-F238E27FC236}">
                <a16:creationId xmlns:a16="http://schemas.microsoft.com/office/drawing/2014/main" id="{92E77CF7-6366-D516-4527-A0291B6EE923}"/>
              </a:ext>
            </a:extLst>
          </p:cNvPr>
          <p:cNvGrpSpPr/>
          <p:nvPr/>
        </p:nvGrpSpPr>
        <p:grpSpPr>
          <a:xfrm>
            <a:off x="5337762" y="3093655"/>
            <a:ext cx="533093" cy="532404"/>
            <a:chOff x="5053900" y="2021500"/>
            <a:chExt cx="483750" cy="483125"/>
          </a:xfrm>
          <a:solidFill>
            <a:srgbClr val="1CA68F"/>
          </a:solidFill>
        </p:grpSpPr>
        <p:sp>
          <p:nvSpPr>
            <p:cNvPr id="5" name="Google Shape;396;p42">
              <a:extLst>
                <a:ext uri="{FF2B5EF4-FFF2-40B4-BE49-F238E27FC236}">
                  <a16:creationId xmlns:a16="http://schemas.microsoft.com/office/drawing/2014/main" id="{17C186B5-3E2E-124A-11A8-183F21736FA1}"/>
                </a:ext>
              </a:extLst>
            </p:cNvPr>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grpFill/>
            <a:ln>
              <a:noFill/>
            </a:ln>
          </p:spPr>
          <p:txBody>
            <a:bodyPr spcFirstLastPara="1" wrap="square" lIns="91425" tIns="91425" rIns="91425" bIns="91425" anchor="ctr" anchorCtr="0">
              <a:noAutofit/>
            </a:bodyPr>
            <a:lstStyle/>
            <a:p>
              <a:endParaRPr dirty="0">
                <a:solidFill>
                  <a:srgbClr val="435D74"/>
                </a:solidFill>
              </a:endParaRPr>
            </a:p>
          </p:txBody>
        </p:sp>
        <p:sp>
          <p:nvSpPr>
            <p:cNvPr id="6" name="Google Shape;397;p42">
              <a:extLst>
                <a:ext uri="{FF2B5EF4-FFF2-40B4-BE49-F238E27FC236}">
                  <a16:creationId xmlns:a16="http://schemas.microsoft.com/office/drawing/2014/main" id="{58C9BAEE-5CAB-CA81-E3C8-04B5B7C8F079}"/>
                </a:ext>
              </a:extLst>
            </p:cNvPr>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grpFill/>
            <a:ln>
              <a:noFill/>
            </a:ln>
          </p:spPr>
          <p:txBody>
            <a:bodyPr spcFirstLastPara="1" wrap="square" lIns="91425" tIns="91425" rIns="91425" bIns="91425" anchor="ctr" anchorCtr="0">
              <a:noAutofit/>
            </a:bodyPr>
            <a:lstStyle/>
            <a:p>
              <a:endParaRPr dirty="0">
                <a:solidFill>
                  <a:srgbClr val="435D74"/>
                </a:solidFill>
              </a:endParaRPr>
            </a:p>
          </p:txBody>
        </p:sp>
        <p:sp>
          <p:nvSpPr>
            <p:cNvPr id="9" name="Google Shape;398;p42">
              <a:extLst>
                <a:ext uri="{FF2B5EF4-FFF2-40B4-BE49-F238E27FC236}">
                  <a16:creationId xmlns:a16="http://schemas.microsoft.com/office/drawing/2014/main" id="{93864991-5D5D-7DCF-20A1-151D8B66315A}"/>
                </a:ext>
              </a:extLst>
            </p:cNvPr>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grpFill/>
            <a:ln>
              <a:noFill/>
            </a:ln>
          </p:spPr>
          <p:txBody>
            <a:bodyPr spcFirstLastPara="1" wrap="square" lIns="91425" tIns="91425" rIns="91425" bIns="91425" anchor="ctr" anchorCtr="0">
              <a:noAutofit/>
            </a:bodyPr>
            <a:lstStyle/>
            <a:p>
              <a:endParaRPr dirty="0">
                <a:solidFill>
                  <a:srgbClr val="435D74"/>
                </a:solidFill>
              </a:endParaRPr>
            </a:p>
          </p:txBody>
        </p:sp>
        <p:sp>
          <p:nvSpPr>
            <p:cNvPr id="17" name="Google Shape;399;p42">
              <a:extLst>
                <a:ext uri="{FF2B5EF4-FFF2-40B4-BE49-F238E27FC236}">
                  <a16:creationId xmlns:a16="http://schemas.microsoft.com/office/drawing/2014/main" id="{C0A5B30D-E5B1-6E35-2167-481F8DB28F61}"/>
                </a:ext>
              </a:extLst>
            </p:cNvPr>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grpFill/>
            <a:ln>
              <a:noFill/>
            </a:ln>
          </p:spPr>
          <p:txBody>
            <a:bodyPr spcFirstLastPara="1" wrap="square" lIns="91425" tIns="91425" rIns="91425" bIns="91425" anchor="ctr" anchorCtr="0">
              <a:noAutofit/>
            </a:bodyPr>
            <a:lstStyle/>
            <a:p>
              <a:endParaRPr dirty="0">
                <a:solidFill>
                  <a:srgbClr val="435D74"/>
                </a:solidFill>
              </a:endParaRPr>
            </a:p>
          </p:txBody>
        </p:sp>
        <p:sp>
          <p:nvSpPr>
            <p:cNvPr id="18" name="Google Shape;400;p42">
              <a:extLst>
                <a:ext uri="{FF2B5EF4-FFF2-40B4-BE49-F238E27FC236}">
                  <a16:creationId xmlns:a16="http://schemas.microsoft.com/office/drawing/2014/main" id="{19CA1E47-88BB-01F9-1FD6-E2FA9CA4415B}"/>
                </a:ext>
              </a:extLst>
            </p:cNvPr>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grpFill/>
            <a:ln>
              <a:noFill/>
            </a:ln>
          </p:spPr>
          <p:txBody>
            <a:bodyPr spcFirstLastPara="1" wrap="square" lIns="91425" tIns="91425" rIns="91425" bIns="91425" anchor="ctr" anchorCtr="0">
              <a:noAutofit/>
            </a:bodyPr>
            <a:lstStyle/>
            <a:p>
              <a:endParaRPr dirty="0">
                <a:solidFill>
                  <a:srgbClr val="435D74"/>
                </a:solidFill>
              </a:endParaRPr>
            </a:p>
          </p:txBody>
        </p:sp>
        <p:sp>
          <p:nvSpPr>
            <p:cNvPr id="19" name="Google Shape;401;p42">
              <a:extLst>
                <a:ext uri="{FF2B5EF4-FFF2-40B4-BE49-F238E27FC236}">
                  <a16:creationId xmlns:a16="http://schemas.microsoft.com/office/drawing/2014/main" id="{5D50C055-AC99-362E-68AB-48E0EDB1E536}"/>
                </a:ext>
              </a:extLst>
            </p:cNvPr>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grpFill/>
            <a:ln>
              <a:noFill/>
            </a:ln>
          </p:spPr>
          <p:txBody>
            <a:bodyPr spcFirstLastPara="1" wrap="square" lIns="91425" tIns="91425" rIns="91425" bIns="91425" anchor="ctr" anchorCtr="0">
              <a:noAutofit/>
            </a:bodyPr>
            <a:lstStyle/>
            <a:p>
              <a:endParaRPr dirty="0">
                <a:solidFill>
                  <a:srgbClr val="435D74"/>
                </a:solidFill>
              </a:endParaRPr>
            </a:p>
          </p:txBody>
        </p:sp>
        <p:sp>
          <p:nvSpPr>
            <p:cNvPr id="20" name="Google Shape;402;p42">
              <a:extLst>
                <a:ext uri="{FF2B5EF4-FFF2-40B4-BE49-F238E27FC236}">
                  <a16:creationId xmlns:a16="http://schemas.microsoft.com/office/drawing/2014/main" id="{FD0E09A5-B767-F1FB-8472-364CB7ED35E5}"/>
                </a:ext>
              </a:extLst>
            </p:cNvPr>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grpFill/>
            <a:ln>
              <a:noFill/>
            </a:ln>
          </p:spPr>
          <p:txBody>
            <a:bodyPr spcFirstLastPara="1" wrap="square" lIns="91425" tIns="91425" rIns="91425" bIns="91425" anchor="ctr" anchorCtr="0">
              <a:noAutofit/>
            </a:bodyPr>
            <a:lstStyle/>
            <a:p>
              <a:endParaRPr dirty="0">
                <a:solidFill>
                  <a:srgbClr val="435D74"/>
                </a:solidFill>
              </a:endParaRPr>
            </a:p>
          </p:txBody>
        </p:sp>
        <p:sp>
          <p:nvSpPr>
            <p:cNvPr id="21" name="Google Shape;403;p42">
              <a:extLst>
                <a:ext uri="{FF2B5EF4-FFF2-40B4-BE49-F238E27FC236}">
                  <a16:creationId xmlns:a16="http://schemas.microsoft.com/office/drawing/2014/main" id="{1ABBEE1F-EE55-C969-D035-9191C21BCDF6}"/>
                </a:ext>
              </a:extLst>
            </p:cNvPr>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grpFill/>
            <a:ln>
              <a:noFill/>
            </a:ln>
          </p:spPr>
          <p:txBody>
            <a:bodyPr spcFirstLastPara="1" wrap="square" lIns="91425" tIns="91425" rIns="91425" bIns="91425" anchor="ctr" anchorCtr="0">
              <a:noAutofit/>
            </a:bodyPr>
            <a:lstStyle/>
            <a:p>
              <a:endParaRPr dirty="0">
                <a:solidFill>
                  <a:srgbClr val="435D74"/>
                </a:solidFill>
              </a:endParaRPr>
            </a:p>
          </p:txBody>
        </p:sp>
      </p:grpSp>
      <p:sp>
        <p:nvSpPr>
          <p:cNvPr id="12" name="TextBox 11">
            <a:extLst>
              <a:ext uri="{FF2B5EF4-FFF2-40B4-BE49-F238E27FC236}">
                <a16:creationId xmlns:a16="http://schemas.microsoft.com/office/drawing/2014/main" id="{5C99B83B-8F19-55B6-8C8D-B0C11086B95F}"/>
              </a:ext>
            </a:extLst>
          </p:cNvPr>
          <p:cNvSpPr txBox="1"/>
          <p:nvPr/>
        </p:nvSpPr>
        <p:spPr>
          <a:xfrm>
            <a:off x="5924139" y="3035129"/>
            <a:ext cx="4905481" cy="461665"/>
          </a:xfrm>
          <a:prstGeom prst="rect">
            <a:avLst/>
          </a:prstGeom>
          <a:noFill/>
        </p:spPr>
        <p:txBody>
          <a:bodyPr wrap="square">
            <a:spAutoFit/>
          </a:bodyPr>
          <a:lstStyle/>
          <a:p>
            <a:pPr algn="just"/>
            <a:r>
              <a:rPr lang="en-US" sz="2400" b="1" dirty="0">
                <a:solidFill>
                  <a:schemeClr val="bg2">
                    <a:lumMod val="25000"/>
                  </a:schemeClr>
                </a:solidFill>
                <a:latin typeface="Times New Roman" panose="02020603050405020304" pitchFamily="18" charset="0"/>
                <a:cs typeface="Times New Roman" panose="02020603050405020304" pitchFamily="18" charset="0"/>
              </a:rPr>
              <a:t>Importance</a:t>
            </a:r>
          </a:p>
        </p:txBody>
      </p:sp>
      <p:sp>
        <p:nvSpPr>
          <p:cNvPr id="26" name="TextBox 25">
            <a:extLst>
              <a:ext uri="{FF2B5EF4-FFF2-40B4-BE49-F238E27FC236}">
                <a16:creationId xmlns:a16="http://schemas.microsoft.com/office/drawing/2014/main" id="{8B73C4CC-5E5D-7FEB-0DAE-A8F0A9A90FA1}"/>
              </a:ext>
            </a:extLst>
          </p:cNvPr>
          <p:cNvSpPr txBox="1"/>
          <p:nvPr/>
        </p:nvSpPr>
        <p:spPr>
          <a:xfrm>
            <a:off x="5904246" y="572746"/>
            <a:ext cx="3760259" cy="461665"/>
          </a:xfrm>
          <a:prstGeom prst="rect">
            <a:avLst/>
          </a:prstGeom>
          <a:noFill/>
        </p:spPr>
        <p:txBody>
          <a:bodyPr wrap="square">
            <a:spAutoFit/>
          </a:bodyPr>
          <a:lstStyle/>
          <a:p>
            <a:pPr algn="just"/>
            <a:r>
              <a:rPr lang="en-US" sz="2400" b="1" dirty="0">
                <a:solidFill>
                  <a:schemeClr val="bg2">
                    <a:lumMod val="25000"/>
                  </a:schemeClr>
                </a:solidFill>
                <a:latin typeface="Times New Roman" panose="02020603050405020304" pitchFamily="18" charset="0"/>
                <a:cs typeface="Times New Roman" panose="02020603050405020304" pitchFamily="18" charset="0"/>
              </a:rPr>
              <a:t>Customer Segmentation</a:t>
            </a:r>
          </a:p>
        </p:txBody>
      </p:sp>
      <p:sp>
        <p:nvSpPr>
          <p:cNvPr id="2" name="Google Shape;9891;p79">
            <a:extLst>
              <a:ext uri="{FF2B5EF4-FFF2-40B4-BE49-F238E27FC236}">
                <a16:creationId xmlns:a16="http://schemas.microsoft.com/office/drawing/2014/main" id="{0940D60A-96E3-A400-328C-D6ABD5755A8E}"/>
              </a:ext>
            </a:extLst>
          </p:cNvPr>
          <p:cNvSpPr/>
          <p:nvPr/>
        </p:nvSpPr>
        <p:spPr>
          <a:xfrm>
            <a:off x="5371946" y="517366"/>
            <a:ext cx="512315" cy="558388"/>
          </a:xfrm>
          <a:custGeom>
            <a:avLst/>
            <a:gdLst/>
            <a:ahLst/>
            <a:cxnLst/>
            <a:rect l="l" t="t" r="r" b="b"/>
            <a:pathLst>
              <a:path w="4915" h="5357" extrusionOk="0">
                <a:moveTo>
                  <a:pt x="2457" y="819"/>
                </a:moveTo>
                <a:cubicBezTo>
                  <a:pt x="2930" y="819"/>
                  <a:pt x="3277" y="1166"/>
                  <a:pt x="3277" y="1639"/>
                </a:cubicBezTo>
                <a:cubicBezTo>
                  <a:pt x="3277" y="2111"/>
                  <a:pt x="2930" y="2458"/>
                  <a:pt x="2457" y="2458"/>
                </a:cubicBezTo>
                <a:cubicBezTo>
                  <a:pt x="1985" y="2458"/>
                  <a:pt x="1607" y="2111"/>
                  <a:pt x="1607" y="1639"/>
                </a:cubicBezTo>
                <a:cubicBezTo>
                  <a:pt x="1607" y="1166"/>
                  <a:pt x="2016" y="819"/>
                  <a:pt x="2457" y="819"/>
                </a:cubicBezTo>
                <a:close/>
                <a:moveTo>
                  <a:pt x="2489" y="3245"/>
                </a:moveTo>
                <a:cubicBezTo>
                  <a:pt x="3277" y="3245"/>
                  <a:pt x="3907" y="3781"/>
                  <a:pt x="4096" y="4506"/>
                </a:cubicBezTo>
                <a:lnTo>
                  <a:pt x="882" y="4506"/>
                </a:lnTo>
                <a:cubicBezTo>
                  <a:pt x="1071" y="3812"/>
                  <a:pt x="1701" y="3245"/>
                  <a:pt x="2489" y="3245"/>
                </a:cubicBezTo>
                <a:close/>
                <a:moveTo>
                  <a:pt x="2489" y="0"/>
                </a:moveTo>
                <a:cubicBezTo>
                  <a:pt x="1575" y="0"/>
                  <a:pt x="819" y="725"/>
                  <a:pt x="819" y="1639"/>
                </a:cubicBezTo>
                <a:cubicBezTo>
                  <a:pt x="819" y="2080"/>
                  <a:pt x="977" y="2458"/>
                  <a:pt x="1292" y="2773"/>
                </a:cubicBezTo>
                <a:cubicBezTo>
                  <a:pt x="567" y="3214"/>
                  <a:pt x="0" y="4001"/>
                  <a:pt x="0" y="4947"/>
                </a:cubicBezTo>
                <a:cubicBezTo>
                  <a:pt x="0" y="5199"/>
                  <a:pt x="189" y="5356"/>
                  <a:pt x="410" y="5356"/>
                </a:cubicBezTo>
                <a:lnTo>
                  <a:pt x="4537" y="5356"/>
                </a:lnTo>
                <a:cubicBezTo>
                  <a:pt x="4757" y="5356"/>
                  <a:pt x="4915" y="5136"/>
                  <a:pt x="4915" y="4947"/>
                </a:cubicBezTo>
                <a:cubicBezTo>
                  <a:pt x="4915" y="4001"/>
                  <a:pt x="4411" y="3182"/>
                  <a:pt x="3655" y="2773"/>
                </a:cubicBezTo>
                <a:cubicBezTo>
                  <a:pt x="3938" y="2458"/>
                  <a:pt x="4127" y="2080"/>
                  <a:pt x="4127" y="1639"/>
                </a:cubicBezTo>
                <a:cubicBezTo>
                  <a:pt x="4127" y="725"/>
                  <a:pt x="3403" y="0"/>
                  <a:pt x="2489" y="0"/>
                </a:cubicBezTo>
                <a:close/>
              </a:path>
            </a:pathLst>
          </a:custGeom>
          <a:solidFill>
            <a:srgbClr val="1CA68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635521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9F6F2"/>
        </a:solidFill>
        <a:effectLst/>
      </p:bgPr>
    </p:bg>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891B18F2-8A8A-F486-5263-3141B1D47C13}"/>
              </a:ext>
            </a:extLst>
          </p:cNvPr>
          <p:cNvSpPr/>
          <p:nvPr/>
        </p:nvSpPr>
        <p:spPr>
          <a:xfrm rot="10800000">
            <a:off x="484571" y="730606"/>
            <a:ext cx="410171" cy="410635"/>
          </a:xfrm>
          <a:prstGeom prst="ellipse">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442F0D19-298E-007F-C937-BEFD8D5B30DF}"/>
              </a:ext>
            </a:extLst>
          </p:cNvPr>
          <p:cNvGrpSpPr/>
          <p:nvPr/>
        </p:nvGrpSpPr>
        <p:grpSpPr>
          <a:xfrm>
            <a:off x="1851729" y="2833131"/>
            <a:ext cx="8488542" cy="2649306"/>
            <a:chOff x="1583384" y="2732965"/>
            <a:chExt cx="8488542" cy="2649306"/>
          </a:xfrm>
        </p:grpSpPr>
        <p:sp>
          <p:nvSpPr>
            <p:cNvPr id="2" name="Google Shape;361;p41">
              <a:extLst>
                <a:ext uri="{FF2B5EF4-FFF2-40B4-BE49-F238E27FC236}">
                  <a16:creationId xmlns:a16="http://schemas.microsoft.com/office/drawing/2014/main" id="{85B5F62D-682A-781F-D6CC-37646402AEBD}"/>
                </a:ext>
              </a:extLst>
            </p:cNvPr>
            <p:cNvSpPr/>
            <p:nvPr/>
          </p:nvSpPr>
          <p:spPr>
            <a:xfrm>
              <a:off x="2180697" y="2774080"/>
              <a:ext cx="1193949" cy="1193559"/>
            </a:xfrm>
            <a:prstGeom prst="ellipse">
              <a:avLst/>
            </a:prstGeom>
            <a:noFill/>
            <a:ln w="19050" cap="flat" cmpd="sng">
              <a:solidFill>
                <a:srgbClr val="272625"/>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362;p41">
              <a:extLst>
                <a:ext uri="{FF2B5EF4-FFF2-40B4-BE49-F238E27FC236}">
                  <a16:creationId xmlns:a16="http://schemas.microsoft.com/office/drawing/2014/main" id="{A6F3FE4C-6271-EB66-6322-A3F0854F2664}"/>
                </a:ext>
              </a:extLst>
            </p:cNvPr>
            <p:cNvSpPr/>
            <p:nvPr/>
          </p:nvSpPr>
          <p:spPr>
            <a:xfrm>
              <a:off x="5425872" y="2769419"/>
              <a:ext cx="1193949" cy="1193559"/>
            </a:xfrm>
            <a:prstGeom prst="ellipse">
              <a:avLst/>
            </a:prstGeom>
            <a:noFill/>
            <a:ln w="19050" cap="flat" cmpd="sng">
              <a:solidFill>
                <a:srgbClr val="272625"/>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Google Shape;363;p41">
              <a:extLst>
                <a:ext uri="{FF2B5EF4-FFF2-40B4-BE49-F238E27FC236}">
                  <a16:creationId xmlns:a16="http://schemas.microsoft.com/office/drawing/2014/main" id="{80D08DF8-FD7F-8092-D15D-F0B078D7EF78}"/>
                </a:ext>
              </a:extLst>
            </p:cNvPr>
            <p:cNvSpPr/>
            <p:nvPr/>
          </p:nvSpPr>
          <p:spPr>
            <a:xfrm>
              <a:off x="8306752" y="2732965"/>
              <a:ext cx="1193949" cy="1193559"/>
            </a:xfrm>
            <a:prstGeom prst="ellipse">
              <a:avLst/>
            </a:prstGeom>
            <a:noFill/>
            <a:ln w="19050" cap="flat" cmpd="sng">
              <a:solidFill>
                <a:srgbClr val="272625"/>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365;p41">
              <a:extLst>
                <a:ext uri="{FF2B5EF4-FFF2-40B4-BE49-F238E27FC236}">
                  <a16:creationId xmlns:a16="http://schemas.microsoft.com/office/drawing/2014/main" id="{CAE95E8A-BCAD-C94E-498B-ACA521B1857F}"/>
                </a:ext>
              </a:extLst>
            </p:cNvPr>
            <p:cNvSpPr txBox="1">
              <a:spLocks/>
            </p:cNvSpPr>
            <p:nvPr/>
          </p:nvSpPr>
          <p:spPr>
            <a:xfrm>
              <a:off x="1643669" y="4083920"/>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9pPr>
            </a:lstStyle>
            <a:p>
              <a:pPr marL="0" marR="0" lvl="0" indent="0" algn="ctr" defTabSz="914400" rtl="0" eaLnBrk="1" fontAlgn="auto" latinLnBrk="0" hangingPunct="1">
                <a:lnSpc>
                  <a:spcPct val="100000"/>
                </a:lnSpc>
                <a:spcBef>
                  <a:spcPts val="0"/>
                </a:spcBef>
                <a:spcAft>
                  <a:spcPts val="0"/>
                </a:spcAft>
                <a:buClr>
                  <a:srgbClr val="272625"/>
                </a:buClr>
                <a:buSzPts val="2500"/>
                <a:buFont typeface="Abril Fatface"/>
                <a:buNone/>
                <a:tabLst/>
                <a:defRPr/>
              </a:pPr>
              <a:r>
                <a:rPr kumimoji="0" lang="en-US" sz="2500" b="1" i="0" u="none" strike="noStrike" kern="0" cap="none" spc="0" normalizeH="0" baseline="0" noProof="0" dirty="0">
                  <a:ln>
                    <a:noFill/>
                  </a:ln>
                  <a:solidFill>
                    <a:srgbClr val="272625">
                      <a:lumMod val="90000"/>
                      <a:lumOff val="10000"/>
                    </a:srgbClr>
                  </a:solidFill>
                  <a:effectLst/>
                  <a:uLnTx/>
                  <a:uFillTx/>
                  <a:latin typeface="Times New Roman" panose="02020603050405020304" pitchFamily="18" charset="0"/>
                  <a:cs typeface="Times New Roman" panose="02020603050405020304" pitchFamily="18" charset="0"/>
                  <a:sym typeface="Abril Fatface"/>
                </a:rPr>
                <a:t>R-Recency</a:t>
              </a:r>
            </a:p>
          </p:txBody>
        </p:sp>
        <p:sp>
          <p:nvSpPr>
            <p:cNvPr id="6" name="Google Shape;367;p41">
              <a:extLst>
                <a:ext uri="{FF2B5EF4-FFF2-40B4-BE49-F238E27FC236}">
                  <a16:creationId xmlns:a16="http://schemas.microsoft.com/office/drawing/2014/main" id="{103AD187-11F6-F2C3-AF27-C3E6651E5C61}"/>
                </a:ext>
              </a:extLst>
            </p:cNvPr>
            <p:cNvSpPr txBox="1">
              <a:spLocks/>
            </p:cNvSpPr>
            <p:nvPr/>
          </p:nvSpPr>
          <p:spPr>
            <a:xfrm>
              <a:off x="4854646" y="4083920"/>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9pPr>
            </a:lstStyle>
            <a:p>
              <a:pPr marL="0" marR="0" lvl="0" indent="0" algn="ctr" defTabSz="914400" rtl="0" eaLnBrk="1" fontAlgn="auto" latinLnBrk="0" hangingPunct="1">
                <a:lnSpc>
                  <a:spcPct val="100000"/>
                </a:lnSpc>
                <a:spcBef>
                  <a:spcPts val="0"/>
                </a:spcBef>
                <a:spcAft>
                  <a:spcPts val="0"/>
                </a:spcAft>
                <a:buClr>
                  <a:srgbClr val="272625"/>
                </a:buClr>
                <a:buSzPts val="2500"/>
                <a:buFont typeface="Abril Fatface"/>
                <a:buNone/>
                <a:tabLst/>
                <a:defRPr/>
              </a:pPr>
              <a:r>
                <a:rPr kumimoji="0" lang="en-US" sz="2500" b="1" i="0" u="none" strike="noStrike" kern="0" cap="none" spc="0" normalizeH="0" baseline="0" noProof="0" dirty="0">
                  <a:ln>
                    <a:noFill/>
                  </a:ln>
                  <a:solidFill>
                    <a:srgbClr val="272625">
                      <a:lumMod val="90000"/>
                      <a:lumOff val="10000"/>
                    </a:srgbClr>
                  </a:solidFill>
                  <a:effectLst/>
                  <a:uLnTx/>
                  <a:uFillTx/>
                  <a:latin typeface="Times New Roman" panose="02020603050405020304" pitchFamily="18" charset="0"/>
                  <a:cs typeface="Times New Roman" panose="02020603050405020304" pitchFamily="18" charset="0"/>
                  <a:sym typeface="Abril Fatface"/>
                </a:rPr>
                <a:t>F- Frequency</a:t>
              </a:r>
            </a:p>
          </p:txBody>
        </p:sp>
        <p:sp>
          <p:nvSpPr>
            <p:cNvPr id="7" name="Google Shape;366;p41">
              <a:extLst>
                <a:ext uri="{FF2B5EF4-FFF2-40B4-BE49-F238E27FC236}">
                  <a16:creationId xmlns:a16="http://schemas.microsoft.com/office/drawing/2014/main" id="{71AD5231-5C9A-22ED-4B7A-645AB49DEB42}"/>
                </a:ext>
              </a:extLst>
            </p:cNvPr>
            <p:cNvSpPr txBox="1">
              <a:spLocks/>
            </p:cNvSpPr>
            <p:nvPr/>
          </p:nvSpPr>
          <p:spPr>
            <a:xfrm>
              <a:off x="1583384" y="4594262"/>
              <a:ext cx="2336400" cy="68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2pPr>
              <a:lvl3pPr marL="1371600" marR="0" lvl="2"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3pPr>
              <a:lvl4pPr marL="1828800" marR="0" lvl="3"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4pPr>
              <a:lvl5pPr marL="2286000" marR="0" lvl="4"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5pPr>
              <a:lvl6pPr marL="2743200" marR="0" lvl="5"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6pPr>
              <a:lvl7pPr marL="3200400" marR="0" lvl="6"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7pPr>
              <a:lvl8pPr marL="3657600" marR="0" lvl="7"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8pPr>
              <a:lvl9pPr marL="4114800" marR="0" lvl="8"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9pPr>
            </a:lstStyle>
            <a:p>
              <a:pPr marL="0" marR="0" lvl="0" indent="0" algn="ctr" defTabSz="914400" rtl="0" eaLnBrk="1" fontAlgn="auto" latinLnBrk="0" hangingPunct="1">
                <a:lnSpc>
                  <a:spcPct val="100000"/>
                </a:lnSpc>
                <a:spcBef>
                  <a:spcPts val="0"/>
                </a:spcBef>
                <a:spcAft>
                  <a:spcPts val="0"/>
                </a:spcAft>
                <a:buClr>
                  <a:srgbClr val="272625"/>
                </a:buClr>
                <a:buSzPts val="1400"/>
                <a:buFont typeface="Fira Sans"/>
                <a:buNone/>
                <a:tabLst/>
                <a:defRPr/>
              </a:pPr>
              <a:r>
                <a:rPr kumimoji="0" lang="en-US" sz="1600" b="0" i="0" u="none" strike="noStrike" kern="0" cap="none" spc="0" normalizeH="0" baseline="0" noProof="0" dirty="0">
                  <a:ln>
                    <a:noFill/>
                  </a:ln>
                  <a:solidFill>
                    <a:srgbClr val="272625"/>
                  </a:solidFill>
                  <a:effectLst/>
                  <a:uLnTx/>
                  <a:uFillTx/>
                  <a:latin typeface="Helvetica" pitchFamily="2" charset="0"/>
                  <a:sym typeface="Fira Sans"/>
                </a:rPr>
                <a:t>The freshness of customers activity. </a:t>
              </a:r>
            </a:p>
            <a:p>
              <a:pPr marL="0" marR="0" lvl="0" indent="0" algn="ctr" defTabSz="914400" rtl="0" eaLnBrk="1" fontAlgn="auto" latinLnBrk="0" hangingPunct="1">
                <a:lnSpc>
                  <a:spcPct val="100000"/>
                </a:lnSpc>
                <a:spcBef>
                  <a:spcPts val="0"/>
                </a:spcBef>
                <a:spcAft>
                  <a:spcPts val="0"/>
                </a:spcAft>
                <a:buClr>
                  <a:srgbClr val="272625"/>
                </a:buClr>
                <a:buSzPts val="1400"/>
                <a:buFont typeface="Fira Sans"/>
                <a:buNone/>
                <a:tabLst/>
                <a:defRPr/>
              </a:pPr>
              <a:r>
                <a:rPr kumimoji="0" lang="en-US" sz="1600" b="0" i="0" u="none" strike="noStrike" kern="0" cap="none" spc="0" normalizeH="0" baseline="0" noProof="0" dirty="0">
                  <a:ln>
                    <a:noFill/>
                  </a:ln>
                  <a:solidFill>
                    <a:srgbClr val="272625"/>
                  </a:solidFill>
                  <a:effectLst/>
                  <a:uLnTx/>
                  <a:uFillTx/>
                  <a:latin typeface="Helvetica" pitchFamily="2" charset="0"/>
                  <a:sym typeface="Fira Sans"/>
                </a:rPr>
                <a:t>E.g.: Time since last purchase</a:t>
              </a:r>
            </a:p>
          </p:txBody>
        </p:sp>
        <p:sp>
          <p:nvSpPr>
            <p:cNvPr id="8" name="Google Shape;369;p41">
              <a:extLst>
                <a:ext uri="{FF2B5EF4-FFF2-40B4-BE49-F238E27FC236}">
                  <a16:creationId xmlns:a16="http://schemas.microsoft.com/office/drawing/2014/main" id="{A2606A68-CC8D-5CA5-E2D6-D620BDD6CB6A}"/>
                </a:ext>
              </a:extLst>
            </p:cNvPr>
            <p:cNvSpPr txBox="1">
              <a:spLocks/>
            </p:cNvSpPr>
            <p:nvPr/>
          </p:nvSpPr>
          <p:spPr>
            <a:xfrm>
              <a:off x="7735526" y="4083920"/>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2"/>
                </a:buClr>
                <a:buSzPts val="2500"/>
                <a:buFont typeface="Abril Fatface"/>
                <a:buNone/>
                <a:defRPr sz="2500" b="0" i="0" u="none" strike="noStrike" cap="none">
                  <a:solidFill>
                    <a:schemeClr val="dk2"/>
                  </a:solidFill>
                  <a:latin typeface="Abril Fatface"/>
                  <a:ea typeface="Abril Fatface"/>
                  <a:cs typeface="Abril Fatface"/>
                  <a:sym typeface="Abril Fatface"/>
                </a:defRPr>
              </a:lvl9pPr>
            </a:lstStyle>
            <a:p>
              <a:pPr marL="0" marR="0" lvl="0" indent="0" algn="ctr" defTabSz="914400" rtl="0" eaLnBrk="1" fontAlgn="auto" latinLnBrk="0" hangingPunct="1">
                <a:lnSpc>
                  <a:spcPct val="100000"/>
                </a:lnSpc>
                <a:spcBef>
                  <a:spcPts val="0"/>
                </a:spcBef>
                <a:spcAft>
                  <a:spcPts val="0"/>
                </a:spcAft>
                <a:buClr>
                  <a:srgbClr val="272625"/>
                </a:buClr>
                <a:buSzPts val="2500"/>
                <a:buFont typeface="Abril Fatface"/>
                <a:buNone/>
                <a:tabLst/>
                <a:defRPr/>
              </a:pPr>
              <a:r>
                <a:rPr kumimoji="0" lang="en-US" sz="2500" b="1" i="0" u="none" strike="noStrike" kern="0" cap="none" spc="0" normalizeH="0" baseline="0" noProof="0" dirty="0">
                  <a:ln>
                    <a:noFill/>
                  </a:ln>
                  <a:solidFill>
                    <a:srgbClr val="272625">
                      <a:lumMod val="90000"/>
                      <a:lumOff val="10000"/>
                    </a:srgbClr>
                  </a:solidFill>
                  <a:effectLst/>
                  <a:uLnTx/>
                  <a:uFillTx/>
                  <a:latin typeface="Times New Roman" panose="02020603050405020304" pitchFamily="18" charset="0"/>
                  <a:cs typeface="Times New Roman" panose="02020603050405020304" pitchFamily="18" charset="0"/>
                  <a:sym typeface="Abril Fatface"/>
                </a:rPr>
                <a:t>M- Monetary</a:t>
              </a:r>
            </a:p>
          </p:txBody>
        </p:sp>
        <p:sp>
          <p:nvSpPr>
            <p:cNvPr id="9" name="Google Shape;368;p41">
              <a:extLst>
                <a:ext uri="{FF2B5EF4-FFF2-40B4-BE49-F238E27FC236}">
                  <a16:creationId xmlns:a16="http://schemas.microsoft.com/office/drawing/2014/main" id="{DDC93632-BC6C-2F85-9D71-12E496D0E042}"/>
                </a:ext>
              </a:extLst>
            </p:cNvPr>
            <p:cNvSpPr txBox="1">
              <a:spLocks/>
            </p:cNvSpPr>
            <p:nvPr/>
          </p:nvSpPr>
          <p:spPr>
            <a:xfrm>
              <a:off x="4927800" y="4563389"/>
              <a:ext cx="2336400" cy="68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2pPr>
              <a:lvl3pPr marL="1371600" marR="0" lvl="2"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3pPr>
              <a:lvl4pPr marL="1828800" marR="0" lvl="3"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4pPr>
              <a:lvl5pPr marL="2286000" marR="0" lvl="4"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5pPr>
              <a:lvl6pPr marL="2743200" marR="0" lvl="5"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6pPr>
              <a:lvl7pPr marL="3200400" marR="0" lvl="6"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7pPr>
              <a:lvl8pPr marL="3657600" marR="0" lvl="7"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8pPr>
              <a:lvl9pPr marL="4114800" marR="0" lvl="8"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9pPr>
            </a:lstStyle>
            <a:p>
              <a:pPr marL="0" marR="0" lvl="0" indent="0" algn="ctr" defTabSz="914400" rtl="0" eaLnBrk="1" fontAlgn="auto" latinLnBrk="0" hangingPunct="1">
                <a:lnSpc>
                  <a:spcPct val="100000"/>
                </a:lnSpc>
                <a:spcBef>
                  <a:spcPts val="0"/>
                </a:spcBef>
                <a:spcAft>
                  <a:spcPts val="0"/>
                </a:spcAft>
                <a:buClr>
                  <a:srgbClr val="272625"/>
                </a:buClr>
                <a:buSzPts val="1400"/>
                <a:buFont typeface="Fira Sans"/>
                <a:buNone/>
                <a:tabLst/>
                <a:defRPr/>
              </a:pPr>
              <a:r>
                <a:rPr kumimoji="0" lang="en-US" sz="1600" b="0" i="0" u="none" strike="noStrike" kern="0" cap="none" spc="0" normalizeH="0" baseline="0" noProof="0" dirty="0">
                  <a:ln>
                    <a:noFill/>
                  </a:ln>
                  <a:solidFill>
                    <a:srgbClr val="272625"/>
                  </a:solidFill>
                  <a:effectLst/>
                  <a:uLnTx/>
                  <a:uFillTx/>
                  <a:latin typeface="Helvetica" pitchFamily="2" charset="0"/>
                  <a:sym typeface="Fira Sans"/>
                </a:rPr>
                <a:t>The frequency of customer transaction. </a:t>
              </a:r>
            </a:p>
            <a:p>
              <a:pPr marL="0" marR="0" lvl="0" indent="0" algn="ctr" defTabSz="914400" rtl="0" eaLnBrk="1" fontAlgn="auto" latinLnBrk="0" hangingPunct="1">
                <a:lnSpc>
                  <a:spcPct val="100000"/>
                </a:lnSpc>
                <a:spcBef>
                  <a:spcPts val="0"/>
                </a:spcBef>
                <a:spcAft>
                  <a:spcPts val="0"/>
                </a:spcAft>
                <a:buClr>
                  <a:srgbClr val="272625"/>
                </a:buClr>
                <a:buSzPts val="1400"/>
                <a:buFont typeface="Fira Sans"/>
                <a:buNone/>
                <a:tabLst/>
                <a:defRPr/>
              </a:pPr>
              <a:r>
                <a:rPr kumimoji="0" lang="en-US" sz="1600" b="0" i="0" u="none" strike="noStrike" kern="0" cap="none" spc="0" normalizeH="0" baseline="0" noProof="0" dirty="0">
                  <a:ln>
                    <a:noFill/>
                  </a:ln>
                  <a:solidFill>
                    <a:srgbClr val="272625"/>
                  </a:solidFill>
                  <a:effectLst/>
                  <a:uLnTx/>
                  <a:uFillTx/>
                  <a:latin typeface="Helvetica" pitchFamily="2" charset="0"/>
                  <a:sym typeface="Fira Sans"/>
                </a:rPr>
                <a:t>E.g.: The total number of recorded transactions</a:t>
              </a:r>
            </a:p>
          </p:txBody>
        </p:sp>
        <p:sp>
          <p:nvSpPr>
            <p:cNvPr id="10" name="Google Shape;370;p41">
              <a:extLst>
                <a:ext uri="{FF2B5EF4-FFF2-40B4-BE49-F238E27FC236}">
                  <a16:creationId xmlns:a16="http://schemas.microsoft.com/office/drawing/2014/main" id="{A8474FE9-5953-3ACD-FD7B-F59A79FE3D36}"/>
                </a:ext>
              </a:extLst>
            </p:cNvPr>
            <p:cNvSpPr txBox="1">
              <a:spLocks/>
            </p:cNvSpPr>
            <p:nvPr/>
          </p:nvSpPr>
          <p:spPr>
            <a:xfrm>
              <a:off x="7735526" y="4699771"/>
              <a:ext cx="2336400" cy="68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2pPr>
              <a:lvl3pPr marL="1371600" marR="0" lvl="2"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3pPr>
              <a:lvl4pPr marL="1828800" marR="0" lvl="3"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4pPr>
              <a:lvl5pPr marL="2286000" marR="0" lvl="4"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5pPr>
              <a:lvl6pPr marL="2743200" marR="0" lvl="5"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6pPr>
              <a:lvl7pPr marL="3200400" marR="0" lvl="6"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7pPr>
              <a:lvl8pPr marL="3657600" marR="0" lvl="7"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8pPr>
              <a:lvl9pPr marL="4114800" marR="0" lvl="8"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9pPr>
            </a:lstStyle>
            <a:p>
              <a:pPr marL="0" marR="0" lvl="0" indent="0" algn="ctr" defTabSz="914400" rtl="0" eaLnBrk="1" fontAlgn="auto" latinLnBrk="0" hangingPunct="1">
                <a:lnSpc>
                  <a:spcPct val="100000"/>
                </a:lnSpc>
                <a:spcBef>
                  <a:spcPts val="0"/>
                </a:spcBef>
                <a:spcAft>
                  <a:spcPts val="0"/>
                </a:spcAft>
                <a:buClr>
                  <a:srgbClr val="272625"/>
                </a:buClr>
                <a:buSzPts val="1400"/>
                <a:buFont typeface="Fira Sans"/>
                <a:buNone/>
                <a:tabLst/>
                <a:defRPr/>
              </a:pPr>
              <a:r>
                <a:rPr kumimoji="0" lang="en-US" sz="1600" b="0" i="0" u="none" strike="noStrike" kern="0" cap="none" spc="0" normalizeH="0" baseline="0" noProof="0" dirty="0">
                  <a:ln>
                    <a:noFill/>
                  </a:ln>
                  <a:solidFill>
                    <a:srgbClr val="272625"/>
                  </a:solidFill>
                  <a:effectLst/>
                  <a:uLnTx/>
                  <a:uFillTx/>
                  <a:latin typeface="Helvetica" pitchFamily="2" charset="0"/>
                  <a:sym typeface="Fira Sans"/>
                </a:rPr>
                <a:t>The willingness to spend</a:t>
              </a:r>
            </a:p>
            <a:p>
              <a:pPr marL="0" marR="0" lvl="0" indent="0" algn="ctr" defTabSz="914400" rtl="0" eaLnBrk="1" fontAlgn="auto" latinLnBrk="0" hangingPunct="1">
                <a:lnSpc>
                  <a:spcPct val="100000"/>
                </a:lnSpc>
                <a:spcBef>
                  <a:spcPts val="0"/>
                </a:spcBef>
                <a:spcAft>
                  <a:spcPts val="0"/>
                </a:spcAft>
                <a:buClr>
                  <a:srgbClr val="272625"/>
                </a:buClr>
                <a:buSzPts val="1400"/>
                <a:buFont typeface="Fira Sans"/>
                <a:buNone/>
                <a:tabLst/>
                <a:defRPr/>
              </a:pPr>
              <a:r>
                <a:rPr kumimoji="0" lang="en-US" sz="1600" b="0" i="0" u="none" strike="noStrike" kern="0" cap="none" spc="0" normalizeH="0" baseline="0" noProof="0" dirty="0">
                  <a:ln>
                    <a:noFill/>
                  </a:ln>
                  <a:solidFill>
                    <a:srgbClr val="272625"/>
                  </a:solidFill>
                  <a:effectLst/>
                  <a:uLnTx/>
                  <a:uFillTx/>
                  <a:latin typeface="Helvetica" pitchFamily="2" charset="0"/>
                  <a:sym typeface="Fira Sans"/>
                </a:rPr>
                <a:t>E.g.: The total transaction value.</a:t>
              </a:r>
            </a:p>
          </p:txBody>
        </p:sp>
        <p:grpSp>
          <p:nvGrpSpPr>
            <p:cNvPr id="11" name="Google Shape;372;p41">
              <a:extLst>
                <a:ext uri="{FF2B5EF4-FFF2-40B4-BE49-F238E27FC236}">
                  <a16:creationId xmlns:a16="http://schemas.microsoft.com/office/drawing/2014/main" id="{D7350F2D-65DC-CD16-AA5B-EE1261CE6016}"/>
                </a:ext>
              </a:extLst>
            </p:cNvPr>
            <p:cNvGrpSpPr/>
            <p:nvPr/>
          </p:nvGrpSpPr>
          <p:grpSpPr>
            <a:xfrm>
              <a:off x="2451438" y="3048028"/>
              <a:ext cx="652467" cy="645663"/>
              <a:chOff x="3282325" y="2035675"/>
              <a:chExt cx="459575" cy="454825"/>
            </a:xfrm>
          </p:grpSpPr>
          <p:sp>
            <p:nvSpPr>
              <p:cNvPr id="12" name="Google Shape;373;p41">
                <a:extLst>
                  <a:ext uri="{FF2B5EF4-FFF2-40B4-BE49-F238E27FC236}">
                    <a16:creationId xmlns:a16="http://schemas.microsoft.com/office/drawing/2014/main" id="{23122050-51E7-0AFE-1314-2E22CD83129D}"/>
                  </a:ext>
                </a:extLst>
              </p:cNvPr>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rgbClr val="27262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435D74"/>
                  </a:solidFill>
                  <a:effectLst/>
                  <a:uLnTx/>
                  <a:uFillTx/>
                  <a:latin typeface="Arial"/>
                  <a:cs typeface="Arial"/>
                  <a:sym typeface="Arial"/>
                </a:endParaRPr>
              </a:p>
            </p:txBody>
          </p:sp>
          <p:sp>
            <p:nvSpPr>
              <p:cNvPr id="13" name="Google Shape;374;p41">
                <a:extLst>
                  <a:ext uri="{FF2B5EF4-FFF2-40B4-BE49-F238E27FC236}">
                    <a16:creationId xmlns:a16="http://schemas.microsoft.com/office/drawing/2014/main" id="{86AC5569-029C-D1C8-A742-E488C549D375}"/>
                  </a:ext>
                </a:extLst>
              </p:cNvPr>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rgbClr val="27262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435D74"/>
                  </a:solidFill>
                  <a:effectLst/>
                  <a:uLnTx/>
                  <a:uFillTx/>
                  <a:latin typeface="Arial"/>
                  <a:cs typeface="Arial"/>
                  <a:sym typeface="Arial"/>
                </a:endParaRPr>
              </a:p>
            </p:txBody>
          </p:sp>
          <p:sp>
            <p:nvSpPr>
              <p:cNvPr id="14" name="Google Shape;375;p41">
                <a:extLst>
                  <a:ext uri="{FF2B5EF4-FFF2-40B4-BE49-F238E27FC236}">
                    <a16:creationId xmlns:a16="http://schemas.microsoft.com/office/drawing/2014/main" id="{74737B27-4FE2-21A8-275B-425D13555D3F}"/>
                  </a:ext>
                </a:extLst>
              </p:cNvPr>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rgbClr val="27262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435D74"/>
                  </a:solidFill>
                  <a:effectLst/>
                  <a:uLnTx/>
                  <a:uFillTx/>
                  <a:latin typeface="Arial"/>
                  <a:cs typeface="Arial"/>
                  <a:sym typeface="Arial"/>
                </a:endParaRPr>
              </a:p>
            </p:txBody>
          </p:sp>
          <p:sp>
            <p:nvSpPr>
              <p:cNvPr id="15" name="Google Shape;376;p41">
                <a:extLst>
                  <a:ext uri="{FF2B5EF4-FFF2-40B4-BE49-F238E27FC236}">
                    <a16:creationId xmlns:a16="http://schemas.microsoft.com/office/drawing/2014/main" id="{77D71BEC-1940-2D61-B797-C74E0A5C9AC7}"/>
                  </a:ext>
                </a:extLst>
              </p:cNvPr>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rgbClr val="27262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435D74"/>
                  </a:solidFill>
                  <a:effectLst/>
                  <a:uLnTx/>
                  <a:uFillTx/>
                  <a:latin typeface="Arial"/>
                  <a:cs typeface="Arial"/>
                  <a:sym typeface="Arial"/>
                </a:endParaRPr>
              </a:p>
            </p:txBody>
          </p:sp>
        </p:grpSp>
        <p:sp>
          <p:nvSpPr>
            <p:cNvPr id="16" name="Google Shape;377;p41">
              <a:extLst>
                <a:ext uri="{FF2B5EF4-FFF2-40B4-BE49-F238E27FC236}">
                  <a16:creationId xmlns:a16="http://schemas.microsoft.com/office/drawing/2014/main" id="{922BE6CC-EB9B-84A1-1CC5-720572F96713}"/>
                </a:ext>
              </a:extLst>
            </p:cNvPr>
            <p:cNvSpPr/>
            <p:nvPr/>
          </p:nvSpPr>
          <p:spPr>
            <a:xfrm>
              <a:off x="5689710" y="3046951"/>
              <a:ext cx="666272" cy="638494"/>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rgbClr val="27262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435D74"/>
                </a:solidFill>
                <a:effectLst/>
                <a:uLnTx/>
                <a:uFillTx/>
                <a:latin typeface="Arial"/>
                <a:cs typeface="Arial"/>
                <a:sym typeface="Arial"/>
              </a:endParaRPr>
            </a:p>
          </p:txBody>
        </p:sp>
        <p:sp>
          <p:nvSpPr>
            <p:cNvPr id="17" name="Google Shape;378;p41">
              <a:extLst>
                <a:ext uri="{FF2B5EF4-FFF2-40B4-BE49-F238E27FC236}">
                  <a16:creationId xmlns:a16="http://schemas.microsoft.com/office/drawing/2014/main" id="{586A1C80-84DE-B519-20A3-2D3F0C904B48}"/>
                </a:ext>
              </a:extLst>
            </p:cNvPr>
            <p:cNvSpPr/>
            <p:nvPr/>
          </p:nvSpPr>
          <p:spPr>
            <a:xfrm>
              <a:off x="8601008" y="2986808"/>
              <a:ext cx="605437" cy="685872"/>
            </a:xfrm>
            <a:custGeom>
              <a:avLst/>
              <a:gdLst/>
              <a:ahLst/>
              <a:cxnLst/>
              <a:rect l="l" t="t" r="r" b="b"/>
              <a:pathLst>
                <a:path w="17058" h="19326" extrusionOk="0">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rgbClr val="27262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435D74"/>
                </a:solidFill>
                <a:effectLst/>
                <a:uLnTx/>
                <a:uFillTx/>
                <a:latin typeface="Arial"/>
                <a:cs typeface="Arial"/>
                <a:sym typeface="Arial"/>
              </a:endParaRPr>
            </a:p>
          </p:txBody>
        </p:sp>
      </p:grpSp>
      <p:sp>
        <p:nvSpPr>
          <p:cNvPr id="18" name="Rectangle: Rounded Corners 17">
            <a:extLst>
              <a:ext uri="{FF2B5EF4-FFF2-40B4-BE49-F238E27FC236}">
                <a16:creationId xmlns:a16="http://schemas.microsoft.com/office/drawing/2014/main" id="{2E4068CD-21C7-AEAC-571C-81BE42007229}"/>
              </a:ext>
            </a:extLst>
          </p:cNvPr>
          <p:cNvSpPr/>
          <p:nvPr/>
        </p:nvSpPr>
        <p:spPr>
          <a:xfrm>
            <a:off x="4149969" y="309489"/>
            <a:ext cx="7765366" cy="1842868"/>
          </a:xfrm>
          <a:prstGeom prst="roundRect">
            <a:avLst/>
          </a:prstGeom>
          <a:solidFill>
            <a:srgbClr val="F2E9E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TextBox 19">
            <a:extLst>
              <a:ext uri="{FF2B5EF4-FFF2-40B4-BE49-F238E27FC236}">
                <a16:creationId xmlns:a16="http://schemas.microsoft.com/office/drawing/2014/main" id="{1B7CF929-11AD-5A54-DCC1-8B0163527E4E}"/>
              </a:ext>
            </a:extLst>
          </p:cNvPr>
          <p:cNvSpPr txBox="1"/>
          <p:nvPr/>
        </p:nvSpPr>
        <p:spPr>
          <a:xfrm>
            <a:off x="4591537" y="630759"/>
            <a:ext cx="6882230" cy="1200329"/>
          </a:xfrm>
          <a:prstGeom prst="rect">
            <a:avLst/>
          </a:prstGeom>
          <a:noFill/>
        </p:spPr>
        <p:txBody>
          <a:bodyPr wrap="square">
            <a:spAutoFit/>
          </a:bodyPr>
          <a:lstStyle/>
          <a:p>
            <a:pPr algn="just"/>
            <a:r>
              <a:rPr lang="en-US" sz="2400" dirty="0">
                <a:solidFill>
                  <a:schemeClr val="bg2">
                    <a:lumMod val="25000"/>
                  </a:schemeClr>
                </a:solidFill>
                <a:latin typeface="Helvetica" pitchFamily="2" charset="0"/>
              </a:rPr>
              <a:t>RFM (Recency, Frequency &amp; Monetary) analysis is a </a:t>
            </a:r>
            <a:r>
              <a:rPr lang="en-US" sz="2400" dirty="0" err="1">
                <a:solidFill>
                  <a:schemeClr val="bg2">
                    <a:lumMod val="25000"/>
                  </a:schemeClr>
                </a:solidFill>
                <a:latin typeface="Helvetica" pitchFamily="2" charset="0"/>
              </a:rPr>
              <a:t>behaviour</a:t>
            </a:r>
            <a:r>
              <a:rPr lang="en-US" sz="2400" dirty="0">
                <a:solidFill>
                  <a:schemeClr val="bg2">
                    <a:lumMod val="25000"/>
                  </a:schemeClr>
                </a:solidFill>
                <a:latin typeface="Helvetica" pitchFamily="2" charset="0"/>
              </a:rPr>
              <a:t> based technique used to segment customers by examining their transaction history </a:t>
            </a:r>
          </a:p>
        </p:txBody>
      </p:sp>
      <p:sp>
        <p:nvSpPr>
          <p:cNvPr id="21" name="Google Shape;364;p41">
            <a:extLst>
              <a:ext uri="{FF2B5EF4-FFF2-40B4-BE49-F238E27FC236}">
                <a16:creationId xmlns:a16="http://schemas.microsoft.com/office/drawing/2014/main" id="{ADEB8484-4A1C-89F9-E36E-434A33C7EE8C}"/>
              </a:ext>
            </a:extLst>
          </p:cNvPr>
          <p:cNvSpPr txBox="1">
            <a:spLocks/>
          </p:cNvSpPr>
          <p:nvPr/>
        </p:nvSpPr>
        <p:spPr>
          <a:xfrm>
            <a:off x="536795" y="587326"/>
            <a:ext cx="3277967" cy="1193559"/>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2">
                    <a:lumMod val="25000"/>
                  </a:schemeClr>
                </a:solidFill>
                <a:latin typeface="Times New Roman" panose="02020603050405020304" pitchFamily="18" charset="0"/>
                <a:cs typeface="Times New Roman" panose="02020603050405020304" pitchFamily="18" charset="0"/>
              </a:rPr>
              <a:t>RFM Model</a:t>
            </a:r>
          </a:p>
        </p:txBody>
      </p:sp>
      <p:sp>
        <p:nvSpPr>
          <p:cNvPr id="22" name="Rectangle 21">
            <a:extLst>
              <a:ext uri="{FF2B5EF4-FFF2-40B4-BE49-F238E27FC236}">
                <a16:creationId xmlns:a16="http://schemas.microsoft.com/office/drawing/2014/main" id="{7960F820-EDBD-6F5D-BD21-12EDE09F7DC6}"/>
              </a:ext>
            </a:extLst>
          </p:cNvPr>
          <p:cNvSpPr/>
          <p:nvPr/>
        </p:nvSpPr>
        <p:spPr>
          <a:xfrm>
            <a:off x="-29840" y="6534684"/>
            <a:ext cx="12221840" cy="323315"/>
          </a:xfrm>
          <a:prstGeom prst="rect">
            <a:avLst/>
          </a:prstGeom>
          <a:solidFill>
            <a:srgbClr val="35B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6066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9F6F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AB0AF61-0735-7E32-9978-025A65D62913}"/>
              </a:ext>
            </a:extLst>
          </p:cNvPr>
          <p:cNvSpPr/>
          <p:nvPr/>
        </p:nvSpPr>
        <p:spPr>
          <a:xfrm>
            <a:off x="4331368" y="1"/>
            <a:ext cx="7860633" cy="6858000"/>
          </a:xfrm>
          <a:prstGeom prst="rect">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TextBox 9">
            <a:extLst>
              <a:ext uri="{FF2B5EF4-FFF2-40B4-BE49-F238E27FC236}">
                <a16:creationId xmlns:a16="http://schemas.microsoft.com/office/drawing/2014/main" id="{87F56BFC-8521-ADBB-A930-67ABDE8DBE47}"/>
              </a:ext>
            </a:extLst>
          </p:cNvPr>
          <p:cNvSpPr txBox="1"/>
          <p:nvPr/>
        </p:nvSpPr>
        <p:spPr>
          <a:xfrm>
            <a:off x="803158" y="1514716"/>
            <a:ext cx="4940969" cy="1877437"/>
          </a:xfrm>
          <a:prstGeom prst="rect">
            <a:avLst/>
          </a:prstGeom>
          <a:noFill/>
        </p:spPr>
        <p:txBody>
          <a:bodyPr wrap="square" rtlCol="0">
            <a:spAutoFit/>
          </a:bodyPr>
          <a:lstStyle/>
          <a:p>
            <a:r>
              <a:rPr lang="en-US" sz="4400" b="1" dirty="0">
                <a:solidFill>
                  <a:schemeClr val="bg2">
                    <a:lumMod val="25000"/>
                  </a:schemeClr>
                </a:solidFill>
                <a:latin typeface="Times New Roman" panose="02020603050405020304" pitchFamily="18" charset="0"/>
                <a:cs typeface="Times New Roman" panose="02020603050405020304" pitchFamily="18" charset="0"/>
              </a:rPr>
              <a:t>Pareto</a:t>
            </a:r>
          </a:p>
          <a:p>
            <a:r>
              <a:rPr lang="en-US" sz="4400" b="1" dirty="0">
                <a:solidFill>
                  <a:schemeClr val="bg2">
                    <a:lumMod val="25000"/>
                  </a:schemeClr>
                </a:solidFill>
                <a:latin typeface="Times New Roman" panose="02020603050405020304" pitchFamily="18" charset="0"/>
                <a:cs typeface="Times New Roman" panose="02020603050405020304" pitchFamily="18" charset="0"/>
              </a:rPr>
              <a:t>Principle</a:t>
            </a:r>
          </a:p>
          <a:p>
            <a:r>
              <a:rPr lang="en-US" sz="2400" b="1" dirty="0">
                <a:solidFill>
                  <a:schemeClr val="bg2">
                    <a:lumMod val="25000"/>
                  </a:schemeClr>
                </a:solidFill>
                <a:latin typeface="Times New Roman" panose="02020603050405020304" pitchFamily="18" charset="0"/>
                <a:cs typeface="Times New Roman" panose="02020603050405020304" pitchFamily="18" charset="0"/>
              </a:rPr>
              <a:t>80/20 Rule</a:t>
            </a:r>
            <a:endParaRPr lang="en-US" sz="44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F892A04-0CAF-B542-2309-79D57F53D69F}"/>
              </a:ext>
            </a:extLst>
          </p:cNvPr>
          <p:cNvSpPr txBox="1"/>
          <p:nvPr/>
        </p:nvSpPr>
        <p:spPr>
          <a:xfrm>
            <a:off x="803158" y="4155581"/>
            <a:ext cx="2769775" cy="1138773"/>
          </a:xfrm>
          <a:prstGeom prst="rect">
            <a:avLst/>
          </a:prstGeom>
          <a:noFill/>
        </p:spPr>
        <p:txBody>
          <a:bodyPr wrap="square" rtlCol="0">
            <a:spAutoFit/>
          </a:bodyPr>
          <a:lstStyle/>
          <a:p>
            <a:pPr algn="just"/>
            <a:r>
              <a:rPr lang="en-US" sz="2400" b="1" dirty="0">
                <a:solidFill>
                  <a:schemeClr val="tx1">
                    <a:lumMod val="85000"/>
                    <a:lumOff val="15000"/>
                  </a:schemeClr>
                </a:solidFill>
                <a:latin typeface="Helvetica" pitchFamily="2" charset="0"/>
              </a:rPr>
              <a:t>80% </a:t>
            </a:r>
            <a:r>
              <a:rPr lang="en-US" sz="2000" dirty="0">
                <a:solidFill>
                  <a:schemeClr val="tx1">
                    <a:lumMod val="85000"/>
                    <a:lumOff val="15000"/>
                  </a:schemeClr>
                </a:solidFill>
                <a:latin typeface="Helvetica" pitchFamily="2" charset="0"/>
              </a:rPr>
              <a:t>of the output from is determined by </a:t>
            </a:r>
            <a:r>
              <a:rPr lang="en-US" sz="2400" b="1" dirty="0">
                <a:solidFill>
                  <a:schemeClr val="tx1">
                    <a:lumMod val="85000"/>
                    <a:lumOff val="15000"/>
                  </a:schemeClr>
                </a:solidFill>
                <a:latin typeface="Helvetica" pitchFamily="2" charset="0"/>
              </a:rPr>
              <a:t>20% </a:t>
            </a:r>
            <a:r>
              <a:rPr lang="en-US" sz="2000" dirty="0">
                <a:solidFill>
                  <a:schemeClr val="tx1">
                    <a:lumMod val="85000"/>
                    <a:lumOff val="15000"/>
                  </a:schemeClr>
                </a:solidFill>
                <a:latin typeface="Helvetica" pitchFamily="2" charset="0"/>
              </a:rPr>
              <a:t>of the input</a:t>
            </a:r>
          </a:p>
        </p:txBody>
      </p:sp>
      <p:sp>
        <p:nvSpPr>
          <p:cNvPr id="13" name="Rectangle: Rounded Corners 12">
            <a:extLst>
              <a:ext uri="{FF2B5EF4-FFF2-40B4-BE49-F238E27FC236}">
                <a16:creationId xmlns:a16="http://schemas.microsoft.com/office/drawing/2014/main" id="{26BECBA4-48A4-8636-01B6-8C68E85BEF7D}"/>
              </a:ext>
            </a:extLst>
          </p:cNvPr>
          <p:cNvSpPr/>
          <p:nvPr/>
        </p:nvSpPr>
        <p:spPr>
          <a:xfrm>
            <a:off x="5265786" y="368103"/>
            <a:ext cx="5973644" cy="2937819"/>
          </a:xfrm>
          <a:prstGeom prst="roundRect">
            <a:avLst/>
          </a:prstGeom>
          <a:solidFill>
            <a:srgbClr val="F2E9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Rectangle: Rounded Corners 13">
            <a:extLst>
              <a:ext uri="{FF2B5EF4-FFF2-40B4-BE49-F238E27FC236}">
                <a16:creationId xmlns:a16="http://schemas.microsoft.com/office/drawing/2014/main" id="{8294DD8B-E909-1195-3069-6AE50A986273}"/>
              </a:ext>
            </a:extLst>
          </p:cNvPr>
          <p:cNvSpPr/>
          <p:nvPr/>
        </p:nvSpPr>
        <p:spPr>
          <a:xfrm>
            <a:off x="5265789" y="3429001"/>
            <a:ext cx="5973644" cy="2937819"/>
          </a:xfrm>
          <a:prstGeom prst="roundRect">
            <a:avLst/>
          </a:prstGeom>
          <a:solidFill>
            <a:srgbClr val="F2E9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extBox 14">
            <a:extLst>
              <a:ext uri="{FF2B5EF4-FFF2-40B4-BE49-F238E27FC236}">
                <a16:creationId xmlns:a16="http://schemas.microsoft.com/office/drawing/2014/main" id="{736035AB-BDCD-26DB-B0EB-5130AE3B6E29}"/>
              </a:ext>
            </a:extLst>
          </p:cNvPr>
          <p:cNvSpPr txBox="1"/>
          <p:nvPr/>
        </p:nvSpPr>
        <p:spPr>
          <a:xfrm>
            <a:off x="5879694" y="4140819"/>
            <a:ext cx="4763979" cy="2062103"/>
          </a:xfrm>
          <a:prstGeom prst="rect">
            <a:avLst/>
          </a:prstGeom>
          <a:noFill/>
        </p:spPr>
        <p:txBody>
          <a:bodyPr wrap="square" rtlCol="0">
            <a:spAutoFit/>
          </a:bodyPr>
          <a:lstStyle/>
          <a:p>
            <a:pPr algn="just"/>
            <a:r>
              <a:rPr lang="en-US" sz="1600" dirty="0">
                <a:solidFill>
                  <a:schemeClr val="tx1">
                    <a:lumMod val="85000"/>
                    <a:lumOff val="15000"/>
                  </a:schemeClr>
                </a:solidFill>
                <a:latin typeface="Helvetica" pitchFamily="2" charset="0"/>
              </a:rPr>
              <a:t>People who spent once are more likely to spend again. People who make big purchases are more likely to repeat them.</a:t>
            </a:r>
          </a:p>
          <a:p>
            <a:pPr algn="just"/>
            <a:endParaRPr lang="en-US" sz="1600" dirty="0">
              <a:solidFill>
                <a:schemeClr val="tx1">
                  <a:lumMod val="85000"/>
                  <a:lumOff val="15000"/>
                </a:schemeClr>
              </a:solidFill>
              <a:latin typeface="Helvetica" pitchFamily="2" charset="0"/>
            </a:endParaRPr>
          </a:p>
          <a:p>
            <a:pPr algn="just"/>
            <a:r>
              <a:rPr lang="en-US" sz="1600" dirty="0">
                <a:solidFill>
                  <a:schemeClr val="tx1">
                    <a:lumMod val="85000"/>
                    <a:lumOff val="15000"/>
                  </a:schemeClr>
                </a:solidFill>
                <a:latin typeface="Helvetica" pitchFamily="2" charset="0"/>
              </a:rPr>
              <a:t>Pareto Principle is the core of RFM Model. Focusing your efforts on critical segments of customer is likely to give you much higher return of investment. </a:t>
            </a:r>
          </a:p>
        </p:txBody>
      </p:sp>
      <p:sp>
        <p:nvSpPr>
          <p:cNvPr id="16" name="TextBox 15">
            <a:extLst>
              <a:ext uri="{FF2B5EF4-FFF2-40B4-BE49-F238E27FC236}">
                <a16:creationId xmlns:a16="http://schemas.microsoft.com/office/drawing/2014/main" id="{D6EDC1C4-2DF7-D444-DE58-EAC156237C72}"/>
              </a:ext>
            </a:extLst>
          </p:cNvPr>
          <p:cNvSpPr txBox="1"/>
          <p:nvPr/>
        </p:nvSpPr>
        <p:spPr>
          <a:xfrm>
            <a:off x="5834619" y="1539618"/>
            <a:ext cx="4763979" cy="1200329"/>
          </a:xfrm>
          <a:prstGeom prst="rect">
            <a:avLst/>
          </a:prstGeom>
          <a:noFill/>
        </p:spPr>
        <p:txBody>
          <a:bodyPr wrap="square" rtlCol="0">
            <a:spAutoFit/>
          </a:bodyPr>
          <a:lstStyle/>
          <a:p>
            <a:pPr algn="just"/>
            <a:r>
              <a:rPr lang="en-US" sz="2400" dirty="0">
                <a:solidFill>
                  <a:schemeClr val="tx1">
                    <a:lumMod val="85000"/>
                    <a:lumOff val="15000"/>
                  </a:schemeClr>
                </a:solidFill>
                <a:latin typeface="Helvetica" pitchFamily="2" charset="0"/>
              </a:rPr>
              <a:t>In the same way, 20% customers contribute to 80% of your total revenue.</a:t>
            </a:r>
          </a:p>
        </p:txBody>
      </p:sp>
      <p:cxnSp>
        <p:nvCxnSpPr>
          <p:cNvPr id="3" name="Straight Connector 2">
            <a:extLst>
              <a:ext uri="{FF2B5EF4-FFF2-40B4-BE49-F238E27FC236}">
                <a16:creationId xmlns:a16="http://schemas.microsoft.com/office/drawing/2014/main" id="{BE4FA8F1-F54E-4C81-9A1E-ACF2E4021C49}"/>
              </a:ext>
            </a:extLst>
          </p:cNvPr>
          <p:cNvCxnSpPr/>
          <p:nvPr/>
        </p:nvCxnSpPr>
        <p:spPr>
          <a:xfrm>
            <a:off x="803158" y="3429000"/>
            <a:ext cx="2783042"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4" name="Google Shape;395;p42">
            <a:extLst>
              <a:ext uri="{FF2B5EF4-FFF2-40B4-BE49-F238E27FC236}">
                <a16:creationId xmlns:a16="http://schemas.microsoft.com/office/drawing/2014/main" id="{92E77CF7-6366-D516-4527-A0291B6EE923}"/>
              </a:ext>
            </a:extLst>
          </p:cNvPr>
          <p:cNvGrpSpPr/>
          <p:nvPr/>
        </p:nvGrpSpPr>
        <p:grpSpPr>
          <a:xfrm>
            <a:off x="5339825" y="3630418"/>
            <a:ext cx="533093" cy="532404"/>
            <a:chOff x="5053900" y="2021500"/>
            <a:chExt cx="483750" cy="483125"/>
          </a:xfrm>
          <a:solidFill>
            <a:srgbClr val="1CA68F"/>
          </a:solidFill>
        </p:grpSpPr>
        <p:sp>
          <p:nvSpPr>
            <p:cNvPr id="5" name="Google Shape;396;p42">
              <a:extLst>
                <a:ext uri="{FF2B5EF4-FFF2-40B4-BE49-F238E27FC236}">
                  <a16:creationId xmlns:a16="http://schemas.microsoft.com/office/drawing/2014/main" id="{17C186B5-3E2E-124A-11A8-183F21736FA1}"/>
                </a:ext>
              </a:extLst>
            </p:cNvPr>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grpFill/>
            <a:ln>
              <a:noFill/>
            </a:ln>
          </p:spPr>
          <p:txBody>
            <a:bodyPr spcFirstLastPara="1" wrap="square" lIns="91425" tIns="91425" rIns="91425" bIns="91425" anchor="ctr" anchorCtr="0">
              <a:noAutofit/>
            </a:bodyPr>
            <a:lstStyle/>
            <a:p>
              <a:endParaRPr dirty="0">
                <a:solidFill>
                  <a:srgbClr val="435D74"/>
                </a:solidFill>
              </a:endParaRPr>
            </a:p>
          </p:txBody>
        </p:sp>
        <p:sp>
          <p:nvSpPr>
            <p:cNvPr id="6" name="Google Shape;397;p42">
              <a:extLst>
                <a:ext uri="{FF2B5EF4-FFF2-40B4-BE49-F238E27FC236}">
                  <a16:creationId xmlns:a16="http://schemas.microsoft.com/office/drawing/2014/main" id="{58C9BAEE-5CAB-CA81-E3C8-04B5B7C8F079}"/>
                </a:ext>
              </a:extLst>
            </p:cNvPr>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grpFill/>
            <a:ln>
              <a:noFill/>
            </a:ln>
          </p:spPr>
          <p:txBody>
            <a:bodyPr spcFirstLastPara="1" wrap="square" lIns="91425" tIns="91425" rIns="91425" bIns="91425" anchor="ctr" anchorCtr="0">
              <a:noAutofit/>
            </a:bodyPr>
            <a:lstStyle/>
            <a:p>
              <a:endParaRPr dirty="0">
                <a:solidFill>
                  <a:srgbClr val="435D74"/>
                </a:solidFill>
              </a:endParaRPr>
            </a:p>
          </p:txBody>
        </p:sp>
        <p:sp>
          <p:nvSpPr>
            <p:cNvPr id="9" name="Google Shape;398;p42">
              <a:extLst>
                <a:ext uri="{FF2B5EF4-FFF2-40B4-BE49-F238E27FC236}">
                  <a16:creationId xmlns:a16="http://schemas.microsoft.com/office/drawing/2014/main" id="{93864991-5D5D-7DCF-20A1-151D8B66315A}"/>
                </a:ext>
              </a:extLst>
            </p:cNvPr>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grpFill/>
            <a:ln>
              <a:noFill/>
            </a:ln>
          </p:spPr>
          <p:txBody>
            <a:bodyPr spcFirstLastPara="1" wrap="square" lIns="91425" tIns="91425" rIns="91425" bIns="91425" anchor="ctr" anchorCtr="0">
              <a:noAutofit/>
            </a:bodyPr>
            <a:lstStyle/>
            <a:p>
              <a:endParaRPr dirty="0">
                <a:solidFill>
                  <a:srgbClr val="435D74"/>
                </a:solidFill>
              </a:endParaRPr>
            </a:p>
          </p:txBody>
        </p:sp>
        <p:sp>
          <p:nvSpPr>
            <p:cNvPr id="17" name="Google Shape;399;p42">
              <a:extLst>
                <a:ext uri="{FF2B5EF4-FFF2-40B4-BE49-F238E27FC236}">
                  <a16:creationId xmlns:a16="http://schemas.microsoft.com/office/drawing/2014/main" id="{C0A5B30D-E5B1-6E35-2167-481F8DB28F61}"/>
                </a:ext>
              </a:extLst>
            </p:cNvPr>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grpFill/>
            <a:ln>
              <a:noFill/>
            </a:ln>
          </p:spPr>
          <p:txBody>
            <a:bodyPr spcFirstLastPara="1" wrap="square" lIns="91425" tIns="91425" rIns="91425" bIns="91425" anchor="ctr" anchorCtr="0">
              <a:noAutofit/>
            </a:bodyPr>
            <a:lstStyle/>
            <a:p>
              <a:endParaRPr dirty="0">
                <a:solidFill>
                  <a:srgbClr val="435D74"/>
                </a:solidFill>
              </a:endParaRPr>
            </a:p>
          </p:txBody>
        </p:sp>
        <p:sp>
          <p:nvSpPr>
            <p:cNvPr id="18" name="Google Shape;400;p42">
              <a:extLst>
                <a:ext uri="{FF2B5EF4-FFF2-40B4-BE49-F238E27FC236}">
                  <a16:creationId xmlns:a16="http://schemas.microsoft.com/office/drawing/2014/main" id="{19CA1E47-88BB-01F9-1FD6-E2FA9CA4415B}"/>
                </a:ext>
              </a:extLst>
            </p:cNvPr>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grpFill/>
            <a:ln>
              <a:noFill/>
            </a:ln>
          </p:spPr>
          <p:txBody>
            <a:bodyPr spcFirstLastPara="1" wrap="square" lIns="91425" tIns="91425" rIns="91425" bIns="91425" anchor="ctr" anchorCtr="0">
              <a:noAutofit/>
            </a:bodyPr>
            <a:lstStyle/>
            <a:p>
              <a:endParaRPr dirty="0">
                <a:solidFill>
                  <a:srgbClr val="435D74"/>
                </a:solidFill>
              </a:endParaRPr>
            </a:p>
          </p:txBody>
        </p:sp>
        <p:sp>
          <p:nvSpPr>
            <p:cNvPr id="19" name="Google Shape;401;p42">
              <a:extLst>
                <a:ext uri="{FF2B5EF4-FFF2-40B4-BE49-F238E27FC236}">
                  <a16:creationId xmlns:a16="http://schemas.microsoft.com/office/drawing/2014/main" id="{5D50C055-AC99-362E-68AB-48E0EDB1E536}"/>
                </a:ext>
              </a:extLst>
            </p:cNvPr>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grpFill/>
            <a:ln>
              <a:noFill/>
            </a:ln>
          </p:spPr>
          <p:txBody>
            <a:bodyPr spcFirstLastPara="1" wrap="square" lIns="91425" tIns="91425" rIns="91425" bIns="91425" anchor="ctr" anchorCtr="0">
              <a:noAutofit/>
            </a:bodyPr>
            <a:lstStyle/>
            <a:p>
              <a:endParaRPr dirty="0">
                <a:solidFill>
                  <a:srgbClr val="435D74"/>
                </a:solidFill>
              </a:endParaRPr>
            </a:p>
          </p:txBody>
        </p:sp>
        <p:sp>
          <p:nvSpPr>
            <p:cNvPr id="20" name="Google Shape;402;p42">
              <a:extLst>
                <a:ext uri="{FF2B5EF4-FFF2-40B4-BE49-F238E27FC236}">
                  <a16:creationId xmlns:a16="http://schemas.microsoft.com/office/drawing/2014/main" id="{FD0E09A5-B767-F1FB-8472-364CB7ED35E5}"/>
                </a:ext>
              </a:extLst>
            </p:cNvPr>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grpFill/>
            <a:ln>
              <a:noFill/>
            </a:ln>
          </p:spPr>
          <p:txBody>
            <a:bodyPr spcFirstLastPara="1" wrap="square" lIns="91425" tIns="91425" rIns="91425" bIns="91425" anchor="ctr" anchorCtr="0">
              <a:noAutofit/>
            </a:bodyPr>
            <a:lstStyle/>
            <a:p>
              <a:endParaRPr dirty="0">
                <a:solidFill>
                  <a:srgbClr val="435D74"/>
                </a:solidFill>
              </a:endParaRPr>
            </a:p>
          </p:txBody>
        </p:sp>
        <p:sp>
          <p:nvSpPr>
            <p:cNvPr id="21" name="Google Shape;403;p42">
              <a:extLst>
                <a:ext uri="{FF2B5EF4-FFF2-40B4-BE49-F238E27FC236}">
                  <a16:creationId xmlns:a16="http://schemas.microsoft.com/office/drawing/2014/main" id="{1ABBEE1F-EE55-C969-D035-9191C21BCDF6}"/>
                </a:ext>
              </a:extLst>
            </p:cNvPr>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grpFill/>
            <a:ln>
              <a:noFill/>
            </a:ln>
          </p:spPr>
          <p:txBody>
            <a:bodyPr spcFirstLastPara="1" wrap="square" lIns="91425" tIns="91425" rIns="91425" bIns="91425" anchor="ctr" anchorCtr="0">
              <a:noAutofit/>
            </a:bodyPr>
            <a:lstStyle/>
            <a:p>
              <a:endParaRPr dirty="0">
                <a:solidFill>
                  <a:srgbClr val="435D74"/>
                </a:solidFill>
              </a:endParaRPr>
            </a:p>
          </p:txBody>
        </p:sp>
      </p:grpSp>
      <p:sp>
        <p:nvSpPr>
          <p:cNvPr id="12" name="TextBox 11">
            <a:extLst>
              <a:ext uri="{FF2B5EF4-FFF2-40B4-BE49-F238E27FC236}">
                <a16:creationId xmlns:a16="http://schemas.microsoft.com/office/drawing/2014/main" id="{5C99B83B-8F19-55B6-8C8D-B0C11086B95F}"/>
              </a:ext>
            </a:extLst>
          </p:cNvPr>
          <p:cNvSpPr txBox="1"/>
          <p:nvPr/>
        </p:nvSpPr>
        <p:spPr>
          <a:xfrm>
            <a:off x="5904246" y="3665788"/>
            <a:ext cx="4905481" cy="461665"/>
          </a:xfrm>
          <a:prstGeom prst="rect">
            <a:avLst/>
          </a:prstGeom>
          <a:noFill/>
        </p:spPr>
        <p:txBody>
          <a:bodyPr wrap="square">
            <a:spAutoFit/>
          </a:bodyPr>
          <a:lstStyle/>
          <a:p>
            <a:pPr algn="just"/>
            <a:r>
              <a:rPr lang="en-US" sz="2400" b="1" dirty="0">
                <a:solidFill>
                  <a:schemeClr val="bg2">
                    <a:lumMod val="25000"/>
                  </a:schemeClr>
                </a:solidFill>
                <a:latin typeface="Times New Roman" panose="02020603050405020304" pitchFamily="18" charset="0"/>
                <a:cs typeface="Times New Roman" panose="02020603050405020304" pitchFamily="18" charset="0"/>
              </a:rPr>
              <a:t>Explanation</a:t>
            </a:r>
          </a:p>
        </p:txBody>
      </p:sp>
      <p:grpSp>
        <p:nvGrpSpPr>
          <p:cNvPr id="22" name="Google Shape;9906;p79">
            <a:extLst>
              <a:ext uri="{FF2B5EF4-FFF2-40B4-BE49-F238E27FC236}">
                <a16:creationId xmlns:a16="http://schemas.microsoft.com/office/drawing/2014/main" id="{5A22C03B-15B1-D128-AF22-E4C66E943A51}"/>
              </a:ext>
            </a:extLst>
          </p:cNvPr>
          <p:cNvGrpSpPr/>
          <p:nvPr/>
        </p:nvGrpSpPr>
        <p:grpSpPr>
          <a:xfrm>
            <a:off x="5327513" y="777347"/>
            <a:ext cx="557717" cy="502635"/>
            <a:chOff x="2508825" y="2318351"/>
            <a:chExt cx="297750" cy="295400"/>
          </a:xfrm>
          <a:solidFill>
            <a:srgbClr val="1CA68F"/>
          </a:solidFill>
        </p:grpSpPr>
        <p:sp>
          <p:nvSpPr>
            <p:cNvPr id="23" name="Google Shape;9907;p79">
              <a:extLst>
                <a:ext uri="{FF2B5EF4-FFF2-40B4-BE49-F238E27FC236}">
                  <a16:creationId xmlns:a16="http://schemas.microsoft.com/office/drawing/2014/main" id="{529035C7-180F-30FA-4C37-63D9C5D63294}"/>
                </a:ext>
              </a:extLst>
            </p:cNvPr>
            <p:cNvSpPr/>
            <p:nvPr/>
          </p:nvSpPr>
          <p:spPr>
            <a:xfrm>
              <a:off x="2508825" y="2318351"/>
              <a:ext cx="297750" cy="295400"/>
            </a:xfrm>
            <a:custGeom>
              <a:avLst/>
              <a:gdLst/>
              <a:ahLst/>
              <a:cxnLst/>
              <a:rect l="l" t="t" r="r" b="b"/>
              <a:pathLst>
                <a:path w="11910" h="11816" extrusionOk="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grpFill/>
            <a:ln>
              <a:noFill/>
            </a:ln>
          </p:spPr>
          <p:txBody>
            <a:bodyPr spcFirstLastPara="1" wrap="square" lIns="91425" tIns="91425" rIns="91425" bIns="91425" anchor="ctr" anchorCtr="0">
              <a:noAutofit/>
            </a:bodyPr>
            <a:lstStyle/>
            <a:p>
              <a:endParaRPr dirty="0"/>
            </a:p>
          </p:txBody>
        </p:sp>
        <p:sp>
          <p:nvSpPr>
            <p:cNvPr id="24" name="Google Shape;9908;p79">
              <a:extLst>
                <a:ext uri="{FF2B5EF4-FFF2-40B4-BE49-F238E27FC236}">
                  <a16:creationId xmlns:a16="http://schemas.microsoft.com/office/drawing/2014/main" id="{BF5BA858-7F06-D270-9171-FB83D513CE4E}"/>
                </a:ext>
              </a:extLst>
            </p:cNvPr>
            <p:cNvSpPr/>
            <p:nvPr/>
          </p:nvSpPr>
          <p:spPr>
            <a:xfrm>
              <a:off x="2629350" y="2353025"/>
              <a:ext cx="54350" cy="121300"/>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grpFill/>
            <a:ln>
              <a:noFill/>
            </a:ln>
          </p:spPr>
          <p:txBody>
            <a:bodyPr spcFirstLastPara="1" wrap="square" lIns="91425" tIns="91425" rIns="91425" bIns="91425" anchor="ctr" anchorCtr="0">
              <a:noAutofit/>
            </a:bodyPr>
            <a:lstStyle/>
            <a:p>
              <a:endParaRPr dirty="0"/>
            </a:p>
          </p:txBody>
        </p:sp>
      </p:grpSp>
      <p:sp>
        <p:nvSpPr>
          <p:cNvPr id="26" name="TextBox 25">
            <a:extLst>
              <a:ext uri="{FF2B5EF4-FFF2-40B4-BE49-F238E27FC236}">
                <a16:creationId xmlns:a16="http://schemas.microsoft.com/office/drawing/2014/main" id="{8B73C4CC-5E5D-7FEB-0DAE-A8F0A9A90FA1}"/>
              </a:ext>
            </a:extLst>
          </p:cNvPr>
          <p:cNvSpPr txBox="1"/>
          <p:nvPr/>
        </p:nvSpPr>
        <p:spPr>
          <a:xfrm>
            <a:off x="5904246" y="797832"/>
            <a:ext cx="2553953" cy="461665"/>
          </a:xfrm>
          <a:prstGeom prst="rect">
            <a:avLst/>
          </a:prstGeom>
          <a:noFill/>
        </p:spPr>
        <p:txBody>
          <a:bodyPr wrap="square">
            <a:spAutoFit/>
          </a:bodyPr>
          <a:lstStyle/>
          <a:p>
            <a:pPr algn="just"/>
            <a:r>
              <a:rPr lang="en-US" sz="2400" b="1" dirty="0">
                <a:solidFill>
                  <a:schemeClr val="bg2">
                    <a:lumMod val="25000"/>
                  </a:schemeClr>
                </a:solidFill>
                <a:latin typeface="Times New Roman" panose="02020603050405020304" pitchFamily="18" charset="0"/>
                <a:cs typeface="Times New Roman" panose="02020603050405020304" pitchFamily="18" charset="0"/>
              </a:rPr>
              <a:t>Marketing Rule</a:t>
            </a:r>
          </a:p>
        </p:txBody>
      </p:sp>
    </p:spTree>
    <p:extLst>
      <p:ext uri="{BB962C8B-B14F-4D97-AF65-F5344CB8AC3E}">
        <p14:creationId xmlns:p14="http://schemas.microsoft.com/office/powerpoint/2010/main" val="1048796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Google Shape;578;p53">
            <a:extLst>
              <a:ext uri="{FF2B5EF4-FFF2-40B4-BE49-F238E27FC236}">
                <a16:creationId xmlns:a16="http://schemas.microsoft.com/office/drawing/2014/main" id="{10289E96-487F-851E-A2E2-37694C9312C4}"/>
              </a:ext>
            </a:extLst>
          </p:cNvPr>
          <p:cNvCxnSpPr>
            <a:stCxn id="4" idx="3"/>
            <a:endCxn id="15" idx="1"/>
          </p:cNvCxnSpPr>
          <p:nvPr/>
        </p:nvCxnSpPr>
        <p:spPr>
          <a:xfrm>
            <a:off x="5954994" y="2737579"/>
            <a:ext cx="756392" cy="0"/>
          </a:xfrm>
          <a:prstGeom prst="straightConnector1">
            <a:avLst/>
          </a:prstGeom>
          <a:noFill/>
          <a:ln w="19050" cap="flat" cmpd="sng">
            <a:solidFill>
              <a:srgbClr val="272625"/>
            </a:solidFill>
            <a:prstDash val="solid"/>
            <a:round/>
            <a:headEnd type="oval" w="med" len="med"/>
            <a:tailEnd type="none" w="med" len="med"/>
          </a:ln>
        </p:spPr>
      </p:cxnSp>
      <p:cxnSp>
        <p:nvCxnSpPr>
          <p:cNvPr id="13" name="Google Shape;584;p53">
            <a:extLst>
              <a:ext uri="{FF2B5EF4-FFF2-40B4-BE49-F238E27FC236}">
                <a16:creationId xmlns:a16="http://schemas.microsoft.com/office/drawing/2014/main" id="{AB4256D3-E998-9596-1170-56043414E075}"/>
              </a:ext>
            </a:extLst>
          </p:cNvPr>
          <p:cNvCxnSpPr>
            <a:stCxn id="9" idx="3"/>
            <a:endCxn id="17" idx="1"/>
          </p:cNvCxnSpPr>
          <p:nvPr/>
        </p:nvCxnSpPr>
        <p:spPr>
          <a:xfrm flipV="1">
            <a:off x="5954994" y="4099786"/>
            <a:ext cx="1437108" cy="268"/>
          </a:xfrm>
          <a:prstGeom prst="straightConnector1">
            <a:avLst/>
          </a:prstGeom>
          <a:noFill/>
          <a:ln w="19050" cap="flat" cmpd="sng">
            <a:solidFill>
              <a:srgbClr val="272625"/>
            </a:solidFill>
            <a:prstDash val="solid"/>
            <a:round/>
            <a:headEnd type="oval" w="med" len="med"/>
            <a:tailEnd type="none" w="med" len="med"/>
          </a:ln>
        </p:spPr>
      </p:cxnSp>
      <p:grpSp>
        <p:nvGrpSpPr>
          <p:cNvPr id="25" name="Group 24">
            <a:extLst>
              <a:ext uri="{FF2B5EF4-FFF2-40B4-BE49-F238E27FC236}">
                <a16:creationId xmlns:a16="http://schemas.microsoft.com/office/drawing/2014/main" id="{D94C418A-24A5-A843-56DF-EE9A5B616B84}"/>
              </a:ext>
            </a:extLst>
          </p:cNvPr>
          <p:cNvGrpSpPr/>
          <p:nvPr/>
        </p:nvGrpSpPr>
        <p:grpSpPr>
          <a:xfrm>
            <a:off x="3750308" y="1715796"/>
            <a:ext cx="8011597" cy="3426408"/>
            <a:chOff x="4170033" y="2002842"/>
            <a:chExt cx="7704221" cy="3180204"/>
          </a:xfrm>
        </p:grpSpPr>
        <p:sp>
          <p:nvSpPr>
            <p:cNvPr id="2" name="Google Shape;569;p53">
              <a:extLst>
                <a:ext uri="{FF2B5EF4-FFF2-40B4-BE49-F238E27FC236}">
                  <a16:creationId xmlns:a16="http://schemas.microsoft.com/office/drawing/2014/main" id="{E5BC7D1D-DBC8-4705-1243-318A7A9F6B3C}"/>
                </a:ext>
              </a:extLst>
            </p:cNvPr>
            <p:cNvSpPr/>
            <p:nvPr/>
          </p:nvSpPr>
          <p:spPr>
            <a:xfrm rot="10800000">
              <a:off x="7457755" y="3910754"/>
              <a:ext cx="1129800" cy="788400"/>
            </a:xfrm>
            <a:prstGeom prst="triangle">
              <a:avLst>
                <a:gd name="adj" fmla="val 50000"/>
              </a:avLst>
            </a:prstGeom>
            <a:solidFill>
              <a:srgbClr val="F9F6F2"/>
            </a:solidFill>
            <a:ln w="19050" cap="flat" cmpd="sng">
              <a:solidFill>
                <a:srgbClr val="27262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571;p53">
              <a:extLst>
                <a:ext uri="{FF2B5EF4-FFF2-40B4-BE49-F238E27FC236}">
                  <a16:creationId xmlns:a16="http://schemas.microsoft.com/office/drawing/2014/main" id="{E37D48AD-7179-D256-2EC8-C21D8F851CB8}"/>
                </a:ext>
              </a:extLst>
            </p:cNvPr>
            <p:cNvSpPr txBox="1"/>
            <p:nvPr/>
          </p:nvSpPr>
          <p:spPr>
            <a:xfrm>
              <a:off x="10236105" y="2145941"/>
              <a:ext cx="1460724" cy="489300"/>
            </a:xfrm>
            <a:prstGeom prst="rect">
              <a:avLst/>
            </a:prstGeom>
            <a:noFill/>
            <a:ln>
              <a:noFill/>
            </a:ln>
          </p:spPr>
          <p:txBody>
            <a:bodyPr spcFirstLastPara="1" wrap="square" lIns="0" tIns="6351" rIns="0" bIns="0" anchor="t" anchorCtr="0">
              <a:noAutofit/>
            </a:bodyPr>
            <a:lstStyle/>
            <a:p>
              <a:pPr algn="r">
                <a:buClr>
                  <a:srgbClr val="000000"/>
                </a:buClr>
                <a:buFont typeface="Arial"/>
                <a:buNone/>
              </a:pPr>
              <a:r>
                <a:rPr lang="de-DE" sz="1600" kern="0" dirty="0">
                  <a:solidFill>
                    <a:schemeClr val="tx1">
                      <a:lumMod val="85000"/>
                      <a:lumOff val="15000"/>
                    </a:schemeClr>
                  </a:solidFill>
                  <a:latin typeface="Helvetica" pitchFamily="2" charset="0"/>
                  <a:cs typeface="Arial"/>
                  <a:sym typeface="Arial"/>
                </a:rPr>
                <a:t>Data Assembly/ Importing</a:t>
              </a:r>
            </a:p>
          </p:txBody>
        </p:sp>
        <p:sp>
          <p:nvSpPr>
            <p:cNvPr id="4" name="Google Shape;572;p53">
              <a:extLst>
                <a:ext uri="{FF2B5EF4-FFF2-40B4-BE49-F238E27FC236}">
                  <a16:creationId xmlns:a16="http://schemas.microsoft.com/office/drawing/2014/main" id="{51BB8BA3-2A50-2D5B-714B-A8E8D9B62BFA}"/>
                </a:ext>
              </a:extLst>
            </p:cNvPr>
            <p:cNvSpPr txBox="1"/>
            <p:nvPr/>
          </p:nvSpPr>
          <p:spPr>
            <a:xfrm>
              <a:off x="4170033" y="2706555"/>
              <a:ext cx="2120100" cy="489300"/>
            </a:xfrm>
            <a:prstGeom prst="rect">
              <a:avLst/>
            </a:prstGeom>
            <a:noFill/>
            <a:ln>
              <a:noFill/>
            </a:ln>
          </p:spPr>
          <p:txBody>
            <a:bodyPr spcFirstLastPara="1" wrap="square" lIns="0" tIns="6351" rIns="0" bIns="0" anchor="t" anchorCtr="0">
              <a:noAutofit/>
            </a:bodyPr>
            <a:lstStyle/>
            <a:p>
              <a:pPr>
                <a:buClr>
                  <a:srgbClr val="000000"/>
                </a:buClr>
                <a:buFont typeface="Arial"/>
                <a:buNone/>
              </a:pPr>
              <a:r>
                <a:rPr lang="de-DE" sz="1600" kern="0" dirty="0">
                  <a:solidFill>
                    <a:schemeClr val="tx1">
                      <a:lumMod val="85000"/>
                      <a:lumOff val="15000"/>
                    </a:schemeClr>
                  </a:solidFill>
                  <a:latin typeface="Helvetica" pitchFamily="2" charset="0"/>
                  <a:ea typeface="Fira Sans"/>
                  <a:cs typeface="Fira Sans"/>
                  <a:sym typeface="Fira Sans"/>
                </a:rPr>
                <a:t>Calculate RFM Values/</a:t>
              </a:r>
            </a:p>
            <a:p>
              <a:pPr>
                <a:buClr>
                  <a:srgbClr val="000000"/>
                </a:buClr>
                <a:buFont typeface="Arial"/>
                <a:buNone/>
              </a:pPr>
              <a:r>
                <a:rPr lang="de-DE" sz="1600" kern="0" dirty="0">
                  <a:solidFill>
                    <a:schemeClr val="tx1">
                      <a:lumMod val="85000"/>
                      <a:lumOff val="15000"/>
                    </a:schemeClr>
                  </a:solidFill>
                  <a:latin typeface="Helvetica" pitchFamily="2" charset="0"/>
                  <a:ea typeface="Fira Sans"/>
                  <a:cs typeface="Fira Sans"/>
                  <a:sym typeface="Fira Sans"/>
                </a:rPr>
                <a:t>Metrices </a:t>
              </a:r>
            </a:p>
          </p:txBody>
        </p:sp>
        <p:sp>
          <p:nvSpPr>
            <p:cNvPr id="5" name="Google Shape;573;p53">
              <a:extLst>
                <a:ext uri="{FF2B5EF4-FFF2-40B4-BE49-F238E27FC236}">
                  <a16:creationId xmlns:a16="http://schemas.microsoft.com/office/drawing/2014/main" id="{C4D54079-9B5D-A194-F4EC-D72DD5A8976F}"/>
                </a:ext>
              </a:extLst>
            </p:cNvPr>
            <p:cNvSpPr txBox="1"/>
            <p:nvPr/>
          </p:nvSpPr>
          <p:spPr>
            <a:xfrm>
              <a:off x="9754154" y="3338704"/>
              <a:ext cx="2120100" cy="489300"/>
            </a:xfrm>
            <a:prstGeom prst="rect">
              <a:avLst/>
            </a:prstGeom>
            <a:noFill/>
            <a:ln>
              <a:noFill/>
            </a:ln>
          </p:spPr>
          <p:txBody>
            <a:bodyPr spcFirstLastPara="1" wrap="square" lIns="0" tIns="6351" rIns="0" bIns="0" anchor="t" anchorCtr="0">
              <a:noAutofit/>
            </a:bodyPr>
            <a:lstStyle/>
            <a:p>
              <a:pPr algn="r">
                <a:buClr>
                  <a:srgbClr val="000000"/>
                </a:buClr>
                <a:buFont typeface="Arial"/>
                <a:buNone/>
              </a:pPr>
              <a:r>
                <a:rPr lang="en-US" sz="1600" kern="0" dirty="0">
                  <a:solidFill>
                    <a:schemeClr val="tx1">
                      <a:lumMod val="85000"/>
                      <a:lumOff val="15000"/>
                    </a:schemeClr>
                  </a:solidFill>
                  <a:latin typeface="Helvetica" pitchFamily="2" charset="0"/>
                  <a:ea typeface="Fira Sans"/>
                  <a:cs typeface="Fira Sans"/>
                  <a:sym typeface="Fira Sans"/>
                </a:rPr>
                <a:t>Score Designation to RFM Values and merge RFM Scores as RFM Segment</a:t>
              </a:r>
            </a:p>
          </p:txBody>
        </p:sp>
        <p:sp>
          <p:nvSpPr>
            <p:cNvPr id="6" name="Google Shape;574;p53">
              <a:extLst>
                <a:ext uri="{FF2B5EF4-FFF2-40B4-BE49-F238E27FC236}">
                  <a16:creationId xmlns:a16="http://schemas.microsoft.com/office/drawing/2014/main" id="{22A57FDD-E83A-DC43-EFA8-E66CD6F48A84}"/>
                </a:ext>
              </a:extLst>
            </p:cNvPr>
            <p:cNvSpPr/>
            <p:nvPr/>
          </p:nvSpPr>
          <p:spPr>
            <a:xfrm>
              <a:off x="6468561" y="2002842"/>
              <a:ext cx="3108191" cy="632425"/>
            </a:xfrm>
            <a:custGeom>
              <a:avLst/>
              <a:gdLst/>
              <a:ahLst/>
              <a:cxnLst/>
              <a:rect l="l" t="t" r="r" b="b"/>
              <a:pathLst>
                <a:path w="117257" h="25297" extrusionOk="0">
                  <a:moveTo>
                    <a:pt x="1" y="0"/>
                  </a:moveTo>
                  <a:lnTo>
                    <a:pt x="14647" y="25297"/>
                  </a:lnTo>
                  <a:lnTo>
                    <a:pt x="102066" y="25297"/>
                  </a:lnTo>
                  <a:lnTo>
                    <a:pt x="117257" y="0"/>
                  </a:lnTo>
                  <a:close/>
                </a:path>
              </a:pathLst>
            </a:custGeom>
            <a:solidFill>
              <a:srgbClr val="F9F6F2"/>
            </a:solidFill>
            <a:ln w="19050" cap="flat" cmpd="sng">
              <a:solidFill>
                <a:srgbClr val="27262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Google Shape;575;p53">
              <a:extLst>
                <a:ext uri="{FF2B5EF4-FFF2-40B4-BE49-F238E27FC236}">
                  <a16:creationId xmlns:a16="http://schemas.microsoft.com/office/drawing/2014/main" id="{82D21577-91ED-5749-D9D3-721500339214}"/>
                </a:ext>
              </a:extLst>
            </p:cNvPr>
            <p:cNvSpPr/>
            <p:nvPr/>
          </p:nvSpPr>
          <p:spPr>
            <a:xfrm>
              <a:off x="6810215" y="2635240"/>
              <a:ext cx="2424880" cy="631925"/>
            </a:xfrm>
            <a:custGeom>
              <a:avLst/>
              <a:gdLst/>
              <a:ahLst/>
              <a:cxnLst/>
              <a:rect l="l" t="t" r="r" b="b"/>
              <a:pathLst>
                <a:path w="91479" h="25277" extrusionOk="0">
                  <a:moveTo>
                    <a:pt x="1" y="1"/>
                  </a:moveTo>
                  <a:lnTo>
                    <a:pt x="14647" y="25276"/>
                  </a:lnTo>
                  <a:lnTo>
                    <a:pt x="76602" y="25276"/>
                  </a:lnTo>
                  <a:lnTo>
                    <a:pt x="91479" y="1"/>
                  </a:lnTo>
                  <a:close/>
                </a:path>
              </a:pathLst>
            </a:custGeom>
            <a:solidFill>
              <a:srgbClr val="F9F6F2"/>
            </a:solidFill>
            <a:ln w="19050" cap="flat" cmpd="sng">
              <a:solidFill>
                <a:srgbClr val="27262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 name="Google Shape;576;p53">
              <a:extLst>
                <a:ext uri="{FF2B5EF4-FFF2-40B4-BE49-F238E27FC236}">
                  <a16:creationId xmlns:a16="http://schemas.microsoft.com/office/drawing/2014/main" id="{4477DB86-EC1B-00B4-ED0B-4996566DF78B}"/>
                </a:ext>
              </a:extLst>
            </p:cNvPr>
            <p:cNvSpPr/>
            <p:nvPr/>
          </p:nvSpPr>
          <p:spPr>
            <a:xfrm>
              <a:off x="7152972" y="3267130"/>
              <a:ext cx="1739369" cy="643644"/>
            </a:xfrm>
            <a:custGeom>
              <a:avLst/>
              <a:gdLst/>
              <a:ahLst/>
              <a:cxnLst/>
              <a:rect l="l" t="t" r="r" b="b"/>
              <a:pathLst>
                <a:path w="65618" h="25298" extrusionOk="0">
                  <a:moveTo>
                    <a:pt x="1" y="0"/>
                  </a:moveTo>
                  <a:lnTo>
                    <a:pt x="14417" y="25297"/>
                  </a:lnTo>
                  <a:lnTo>
                    <a:pt x="50887" y="25297"/>
                  </a:lnTo>
                  <a:lnTo>
                    <a:pt x="65617" y="0"/>
                  </a:lnTo>
                  <a:close/>
                </a:path>
              </a:pathLst>
            </a:custGeom>
            <a:solidFill>
              <a:srgbClr val="F9F6F2"/>
            </a:solidFill>
            <a:ln w="19050" cap="flat" cmpd="sng">
              <a:solidFill>
                <a:srgbClr val="27262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Google Shape;577;p53">
              <a:extLst>
                <a:ext uri="{FF2B5EF4-FFF2-40B4-BE49-F238E27FC236}">
                  <a16:creationId xmlns:a16="http://schemas.microsoft.com/office/drawing/2014/main" id="{5CDCF4E4-9B88-F9C9-FC09-EB96368CE1DE}"/>
                </a:ext>
              </a:extLst>
            </p:cNvPr>
            <p:cNvSpPr txBox="1"/>
            <p:nvPr/>
          </p:nvSpPr>
          <p:spPr>
            <a:xfrm>
              <a:off x="4170033" y="3971130"/>
              <a:ext cx="2120100" cy="489300"/>
            </a:xfrm>
            <a:prstGeom prst="rect">
              <a:avLst/>
            </a:prstGeom>
            <a:noFill/>
            <a:ln>
              <a:noFill/>
            </a:ln>
          </p:spPr>
          <p:txBody>
            <a:bodyPr spcFirstLastPara="1" wrap="square" lIns="0" tIns="6351" rIns="0" bIns="0" anchor="t" anchorCtr="0">
              <a:noAutofit/>
            </a:bodyPr>
            <a:lstStyle/>
            <a:p>
              <a:pPr>
                <a:buClr>
                  <a:srgbClr val="000000"/>
                </a:buClr>
                <a:buFont typeface="Arial"/>
                <a:buNone/>
              </a:pPr>
              <a:r>
                <a:rPr lang="en-US" sz="1600" kern="0" dirty="0">
                  <a:solidFill>
                    <a:schemeClr val="tx1">
                      <a:lumMod val="85000"/>
                      <a:lumOff val="15000"/>
                    </a:schemeClr>
                  </a:solidFill>
                  <a:latin typeface="Helvetica" pitchFamily="2" charset="0"/>
                  <a:ea typeface="Fira Sans"/>
                  <a:cs typeface="Fira Sans"/>
                  <a:sym typeface="Fira Sans"/>
                </a:rPr>
                <a:t>Segment Classification</a:t>
              </a:r>
            </a:p>
          </p:txBody>
        </p:sp>
        <p:cxnSp>
          <p:nvCxnSpPr>
            <p:cNvPr id="11" name="Google Shape;580;p53">
              <a:extLst>
                <a:ext uri="{FF2B5EF4-FFF2-40B4-BE49-F238E27FC236}">
                  <a16:creationId xmlns:a16="http://schemas.microsoft.com/office/drawing/2014/main" id="{0935B4CC-8A14-7D99-D4A7-6178BD14DF16}"/>
                </a:ext>
              </a:extLst>
            </p:cNvPr>
            <p:cNvCxnSpPr>
              <a:cxnSpLocks/>
              <a:endCxn id="14" idx="3"/>
            </p:cNvCxnSpPr>
            <p:nvPr/>
          </p:nvCxnSpPr>
          <p:spPr>
            <a:xfrm flipH="1">
              <a:off x="9374456" y="2319029"/>
              <a:ext cx="674255" cy="1"/>
            </a:xfrm>
            <a:prstGeom prst="straightConnector1">
              <a:avLst/>
            </a:prstGeom>
            <a:noFill/>
            <a:ln w="19050" cap="flat" cmpd="sng">
              <a:solidFill>
                <a:srgbClr val="272625"/>
              </a:solidFill>
              <a:prstDash val="solid"/>
              <a:round/>
              <a:headEnd type="oval" w="med" len="med"/>
              <a:tailEnd type="none" w="med" len="med"/>
            </a:ln>
          </p:spPr>
        </p:cxnSp>
        <p:cxnSp>
          <p:nvCxnSpPr>
            <p:cNvPr id="12" name="Google Shape;582;p53">
              <a:extLst>
                <a:ext uri="{FF2B5EF4-FFF2-40B4-BE49-F238E27FC236}">
                  <a16:creationId xmlns:a16="http://schemas.microsoft.com/office/drawing/2014/main" id="{01C705C6-4B3D-8445-8B12-E14AAC8D63DA}"/>
                </a:ext>
              </a:extLst>
            </p:cNvPr>
            <p:cNvCxnSpPr>
              <a:cxnSpLocks/>
              <a:stCxn id="5" idx="1"/>
              <a:endCxn id="16" idx="3"/>
            </p:cNvCxnSpPr>
            <p:nvPr/>
          </p:nvCxnSpPr>
          <p:spPr>
            <a:xfrm flipH="1">
              <a:off x="8703955" y="3583354"/>
              <a:ext cx="1050199" cy="0"/>
            </a:xfrm>
            <a:prstGeom prst="straightConnector1">
              <a:avLst/>
            </a:prstGeom>
            <a:noFill/>
            <a:ln w="19050" cap="flat" cmpd="sng">
              <a:solidFill>
                <a:srgbClr val="272625"/>
              </a:solidFill>
              <a:prstDash val="solid"/>
              <a:round/>
              <a:headEnd type="oval" w="med" len="med"/>
              <a:tailEnd type="none" w="med" len="med"/>
            </a:ln>
          </p:spPr>
        </p:cxnSp>
        <p:sp>
          <p:nvSpPr>
            <p:cNvPr id="14" name="Google Shape;581;p53">
              <a:extLst>
                <a:ext uri="{FF2B5EF4-FFF2-40B4-BE49-F238E27FC236}">
                  <a16:creationId xmlns:a16="http://schemas.microsoft.com/office/drawing/2014/main" id="{9D5FD238-DB69-20BC-EE24-ADBFF0958DBE}"/>
                </a:ext>
              </a:extLst>
            </p:cNvPr>
            <p:cNvSpPr txBox="1"/>
            <p:nvPr/>
          </p:nvSpPr>
          <p:spPr>
            <a:xfrm>
              <a:off x="6670855" y="2055180"/>
              <a:ext cx="2703600" cy="527700"/>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de" sz="2500" kern="0">
                  <a:solidFill>
                    <a:srgbClr val="272625"/>
                  </a:solidFill>
                  <a:latin typeface="Abril Fatface"/>
                  <a:ea typeface="Abril Fatface"/>
                  <a:cs typeface="Abril Fatface"/>
                  <a:sym typeface="Abril Fatface"/>
                </a:rPr>
                <a:t>01</a:t>
              </a:r>
              <a:endParaRPr sz="2500" kern="0" dirty="0">
                <a:solidFill>
                  <a:srgbClr val="272625"/>
                </a:solidFill>
                <a:latin typeface="Abril Fatface"/>
                <a:ea typeface="Abril Fatface"/>
                <a:cs typeface="Abril Fatface"/>
                <a:sym typeface="Abril Fatface"/>
              </a:endParaRPr>
            </a:p>
          </p:txBody>
        </p:sp>
        <p:sp>
          <p:nvSpPr>
            <p:cNvPr id="15" name="Google Shape;579;p53">
              <a:extLst>
                <a:ext uri="{FF2B5EF4-FFF2-40B4-BE49-F238E27FC236}">
                  <a16:creationId xmlns:a16="http://schemas.microsoft.com/office/drawing/2014/main" id="{887524A8-5CD1-1D2A-A848-8C6EF9D12519}"/>
                </a:ext>
              </a:extLst>
            </p:cNvPr>
            <p:cNvSpPr txBox="1"/>
            <p:nvPr/>
          </p:nvSpPr>
          <p:spPr>
            <a:xfrm>
              <a:off x="7017505" y="2687355"/>
              <a:ext cx="2010300" cy="527700"/>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de" sz="2500" kern="0" dirty="0">
                  <a:solidFill>
                    <a:srgbClr val="272625"/>
                  </a:solidFill>
                  <a:latin typeface="Abril Fatface"/>
                  <a:ea typeface="Abril Fatface"/>
                  <a:cs typeface="Abril Fatface"/>
                  <a:sym typeface="Abril Fatface"/>
                </a:rPr>
                <a:t>02</a:t>
              </a:r>
              <a:endParaRPr sz="2500" kern="0" dirty="0">
                <a:solidFill>
                  <a:srgbClr val="272625"/>
                </a:solidFill>
                <a:latin typeface="Abril Fatface"/>
                <a:ea typeface="Abril Fatface"/>
                <a:cs typeface="Abril Fatface"/>
                <a:sym typeface="Abril Fatface"/>
              </a:endParaRPr>
            </a:p>
          </p:txBody>
        </p:sp>
        <p:sp>
          <p:nvSpPr>
            <p:cNvPr id="16" name="Google Shape;583;p53">
              <a:extLst>
                <a:ext uri="{FF2B5EF4-FFF2-40B4-BE49-F238E27FC236}">
                  <a16:creationId xmlns:a16="http://schemas.microsoft.com/office/drawing/2014/main" id="{08838917-399E-00D7-6FEC-80F77834F80E}"/>
                </a:ext>
              </a:extLst>
            </p:cNvPr>
            <p:cNvSpPr txBox="1"/>
            <p:nvPr/>
          </p:nvSpPr>
          <p:spPr>
            <a:xfrm>
              <a:off x="7341355" y="3319504"/>
              <a:ext cx="1362600" cy="527700"/>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de" sz="2500" kern="0" dirty="0">
                  <a:solidFill>
                    <a:srgbClr val="272625"/>
                  </a:solidFill>
                  <a:latin typeface="Abril Fatface"/>
                  <a:ea typeface="Abril Fatface"/>
                  <a:cs typeface="Abril Fatface"/>
                  <a:sym typeface="Abril Fatface"/>
                </a:rPr>
                <a:t>03</a:t>
              </a:r>
              <a:endParaRPr sz="2500" kern="0" dirty="0">
                <a:solidFill>
                  <a:srgbClr val="272625"/>
                </a:solidFill>
                <a:latin typeface="Abril Fatface"/>
                <a:ea typeface="Abril Fatface"/>
                <a:cs typeface="Abril Fatface"/>
                <a:sym typeface="Abril Fatface"/>
              </a:endParaRPr>
            </a:p>
          </p:txBody>
        </p:sp>
        <p:sp>
          <p:nvSpPr>
            <p:cNvPr id="17" name="Google Shape;585;p53">
              <a:extLst>
                <a:ext uri="{FF2B5EF4-FFF2-40B4-BE49-F238E27FC236}">
                  <a16:creationId xmlns:a16="http://schemas.microsoft.com/office/drawing/2014/main" id="{FD9A0034-B7E8-DCAE-CE11-C6572A138CD1}"/>
                </a:ext>
              </a:extLst>
            </p:cNvPr>
            <p:cNvSpPr txBox="1"/>
            <p:nvPr/>
          </p:nvSpPr>
          <p:spPr>
            <a:xfrm>
              <a:off x="7672105" y="3951680"/>
              <a:ext cx="701100" cy="527700"/>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de" sz="2500" kern="0" dirty="0">
                  <a:solidFill>
                    <a:srgbClr val="272625"/>
                  </a:solidFill>
                  <a:latin typeface="Abril Fatface"/>
                  <a:ea typeface="Abril Fatface"/>
                  <a:cs typeface="Abril Fatface"/>
                  <a:sym typeface="Abril Fatface"/>
                </a:rPr>
                <a:t>04</a:t>
              </a:r>
              <a:endParaRPr sz="2500" kern="0" dirty="0">
                <a:solidFill>
                  <a:srgbClr val="272625"/>
                </a:solidFill>
                <a:latin typeface="Abril Fatface"/>
                <a:ea typeface="Abril Fatface"/>
                <a:cs typeface="Abril Fatface"/>
                <a:sym typeface="Abril Fatface"/>
              </a:endParaRPr>
            </a:p>
          </p:txBody>
        </p:sp>
        <p:grpSp>
          <p:nvGrpSpPr>
            <p:cNvPr id="18" name="Google Shape;586;p53">
              <a:extLst>
                <a:ext uri="{FF2B5EF4-FFF2-40B4-BE49-F238E27FC236}">
                  <a16:creationId xmlns:a16="http://schemas.microsoft.com/office/drawing/2014/main" id="{B98B2A8E-3D96-A45A-0143-4FDC62A26899}"/>
                </a:ext>
              </a:extLst>
            </p:cNvPr>
            <p:cNvGrpSpPr/>
            <p:nvPr/>
          </p:nvGrpSpPr>
          <p:grpSpPr>
            <a:xfrm>
              <a:off x="7824458" y="4807349"/>
              <a:ext cx="395764" cy="375697"/>
              <a:chOff x="6222125" y="2025975"/>
              <a:chExt cx="499450" cy="474125"/>
            </a:xfrm>
          </p:grpSpPr>
          <p:sp>
            <p:nvSpPr>
              <p:cNvPr id="19" name="Google Shape;587;p53">
                <a:extLst>
                  <a:ext uri="{FF2B5EF4-FFF2-40B4-BE49-F238E27FC236}">
                    <a16:creationId xmlns:a16="http://schemas.microsoft.com/office/drawing/2014/main" id="{C19425B0-45A3-FFE9-5F5F-8685DACCD261}"/>
                  </a:ext>
                </a:extLst>
              </p:cNvPr>
              <p:cNvSpPr/>
              <p:nvPr/>
            </p:nvSpPr>
            <p:spPr>
              <a:xfrm>
                <a:off x="6222125" y="2025975"/>
                <a:ext cx="499450" cy="474125"/>
              </a:xfrm>
              <a:custGeom>
                <a:avLst/>
                <a:gdLst/>
                <a:ahLst/>
                <a:cxnLst/>
                <a:rect l="l" t="t" r="r" b="b"/>
                <a:pathLst>
                  <a:path w="19978" h="18965" extrusionOk="0">
                    <a:moveTo>
                      <a:pt x="10490" y="1134"/>
                    </a:moveTo>
                    <a:cubicBezTo>
                      <a:pt x="15095" y="1134"/>
                      <a:pt x="18839" y="4878"/>
                      <a:pt x="18839" y="9483"/>
                    </a:cubicBezTo>
                    <a:cubicBezTo>
                      <a:pt x="18839" y="14087"/>
                      <a:pt x="15095" y="17832"/>
                      <a:pt x="10490" y="17832"/>
                    </a:cubicBezTo>
                    <a:cubicBezTo>
                      <a:pt x="5886" y="17832"/>
                      <a:pt x="2142" y="14087"/>
                      <a:pt x="2142" y="9483"/>
                    </a:cubicBezTo>
                    <a:cubicBezTo>
                      <a:pt x="2142" y="4878"/>
                      <a:pt x="5886" y="1134"/>
                      <a:pt x="10490" y="1134"/>
                    </a:cubicBezTo>
                    <a:close/>
                    <a:moveTo>
                      <a:pt x="10488" y="0"/>
                    </a:moveTo>
                    <a:cubicBezTo>
                      <a:pt x="6717" y="0"/>
                      <a:pt x="3222" y="2259"/>
                      <a:pt x="1731" y="5853"/>
                    </a:cubicBezTo>
                    <a:cubicBezTo>
                      <a:pt x="1" y="10032"/>
                      <a:pt x="1462" y="14854"/>
                      <a:pt x="5222" y="17367"/>
                    </a:cubicBezTo>
                    <a:cubicBezTo>
                      <a:pt x="6828" y="18439"/>
                      <a:pt x="8663" y="18964"/>
                      <a:pt x="10487" y="18964"/>
                    </a:cubicBezTo>
                    <a:cubicBezTo>
                      <a:pt x="12934" y="18964"/>
                      <a:pt x="15362" y="18020"/>
                      <a:pt x="17194" y="16186"/>
                    </a:cubicBezTo>
                    <a:cubicBezTo>
                      <a:pt x="18978" y="14414"/>
                      <a:pt x="19978" y="11998"/>
                      <a:pt x="19972" y="9483"/>
                    </a:cubicBezTo>
                    <a:cubicBezTo>
                      <a:pt x="19972" y="4960"/>
                      <a:pt x="16777" y="1065"/>
                      <a:pt x="12341" y="183"/>
                    </a:cubicBezTo>
                    <a:cubicBezTo>
                      <a:pt x="11721" y="60"/>
                      <a:pt x="11101" y="0"/>
                      <a:pt x="10488" y="0"/>
                    </a:cubicBezTo>
                    <a:close/>
                  </a:path>
                </a:pathLst>
              </a:custGeom>
              <a:solidFill>
                <a:srgbClr val="27262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435D74"/>
                  </a:solidFill>
                  <a:effectLst/>
                  <a:uLnTx/>
                  <a:uFillTx/>
                  <a:latin typeface="Arial"/>
                  <a:cs typeface="Arial"/>
                  <a:sym typeface="Arial"/>
                </a:endParaRPr>
              </a:p>
            </p:txBody>
          </p:sp>
          <p:sp>
            <p:nvSpPr>
              <p:cNvPr id="20" name="Google Shape;588;p53">
                <a:extLst>
                  <a:ext uri="{FF2B5EF4-FFF2-40B4-BE49-F238E27FC236}">
                    <a16:creationId xmlns:a16="http://schemas.microsoft.com/office/drawing/2014/main" id="{9CDE5525-5543-0B8F-CC62-DC46BA77C91D}"/>
                  </a:ext>
                </a:extLst>
              </p:cNvPr>
              <p:cNvSpPr/>
              <p:nvPr/>
            </p:nvSpPr>
            <p:spPr>
              <a:xfrm>
                <a:off x="6309175" y="2087825"/>
                <a:ext cx="350425" cy="350425"/>
              </a:xfrm>
              <a:custGeom>
                <a:avLst/>
                <a:gdLst/>
                <a:ahLst/>
                <a:cxnLst/>
                <a:rect l="l" t="t" r="r" b="b"/>
                <a:pathLst>
                  <a:path w="14017" h="14017" extrusionOk="0">
                    <a:moveTo>
                      <a:pt x="7008" y="1133"/>
                    </a:moveTo>
                    <a:cubicBezTo>
                      <a:pt x="10248" y="1133"/>
                      <a:pt x="12884" y="3769"/>
                      <a:pt x="12884" y="7009"/>
                    </a:cubicBezTo>
                    <a:cubicBezTo>
                      <a:pt x="12884" y="10249"/>
                      <a:pt x="10248" y="12885"/>
                      <a:pt x="7008" y="12885"/>
                    </a:cubicBezTo>
                    <a:cubicBezTo>
                      <a:pt x="3769" y="12885"/>
                      <a:pt x="1133" y="10249"/>
                      <a:pt x="1133" y="7009"/>
                    </a:cubicBezTo>
                    <a:cubicBezTo>
                      <a:pt x="1133" y="3769"/>
                      <a:pt x="3769" y="1133"/>
                      <a:pt x="7008" y="1133"/>
                    </a:cubicBezTo>
                    <a:close/>
                    <a:moveTo>
                      <a:pt x="7008" y="1"/>
                    </a:moveTo>
                    <a:cubicBezTo>
                      <a:pt x="3144" y="1"/>
                      <a:pt x="0" y="3144"/>
                      <a:pt x="0" y="7009"/>
                    </a:cubicBezTo>
                    <a:cubicBezTo>
                      <a:pt x="0" y="10874"/>
                      <a:pt x="3144" y="14017"/>
                      <a:pt x="7008" y="14017"/>
                    </a:cubicBezTo>
                    <a:cubicBezTo>
                      <a:pt x="10873" y="14017"/>
                      <a:pt x="14017" y="10874"/>
                      <a:pt x="14017" y="7009"/>
                    </a:cubicBezTo>
                    <a:cubicBezTo>
                      <a:pt x="14017" y="3144"/>
                      <a:pt x="10873" y="1"/>
                      <a:pt x="7008" y="1"/>
                    </a:cubicBezTo>
                    <a:close/>
                  </a:path>
                </a:pathLst>
              </a:custGeom>
              <a:solidFill>
                <a:srgbClr val="27262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435D74"/>
                  </a:solidFill>
                  <a:effectLst/>
                  <a:uLnTx/>
                  <a:uFillTx/>
                  <a:latin typeface="Arial"/>
                  <a:cs typeface="Arial"/>
                  <a:sym typeface="Arial"/>
                </a:endParaRPr>
              </a:p>
            </p:txBody>
          </p:sp>
          <p:sp>
            <p:nvSpPr>
              <p:cNvPr id="21" name="Google Shape;589;p53">
                <a:extLst>
                  <a:ext uri="{FF2B5EF4-FFF2-40B4-BE49-F238E27FC236}">
                    <a16:creationId xmlns:a16="http://schemas.microsoft.com/office/drawing/2014/main" id="{4A93AF00-C273-2C02-304D-AB051E3C12AC}"/>
                  </a:ext>
                </a:extLst>
              </p:cNvPr>
              <p:cNvSpPr/>
              <p:nvPr/>
            </p:nvSpPr>
            <p:spPr>
              <a:xfrm>
                <a:off x="6431600" y="2142250"/>
                <a:ext cx="105575" cy="241575"/>
              </a:xfrm>
              <a:custGeom>
                <a:avLst/>
                <a:gdLst/>
                <a:ahLst/>
                <a:cxnLst/>
                <a:rect l="l" t="t" r="r" b="b"/>
                <a:pathLst>
                  <a:path w="4223" h="9663" extrusionOk="0">
                    <a:moveTo>
                      <a:pt x="2111" y="1"/>
                    </a:moveTo>
                    <a:cubicBezTo>
                      <a:pt x="1797" y="1"/>
                      <a:pt x="1547" y="254"/>
                      <a:pt x="1547" y="568"/>
                    </a:cubicBezTo>
                    <a:lnTo>
                      <a:pt x="1547" y="1504"/>
                    </a:lnTo>
                    <a:cubicBezTo>
                      <a:pt x="599" y="1785"/>
                      <a:pt x="1" y="2718"/>
                      <a:pt x="143" y="3697"/>
                    </a:cubicBezTo>
                    <a:cubicBezTo>
                      <a:pt x="285" y="4675"/>
                      <a:pt x="1124" y="5399"/>
                      <a:pt x="2111" y="5399"/>
                    </a:cubicBezTo>
                    <a:cubicBezTo>
                      <a:pt x="2872" y="5399"/>
                      <a:pt x="3256" y="6320"/>
                      <a:pt x="2715" y="6858"/>
                    </a:cubicBezTo>
                    <a:cubicBezTo>
                      <a:pt x="2542" y="7033"/>
                      <a:pt x="2328" y="7111"/>
                      <a:pt x="2118" y="7111"/>
                    </a:cubicBezTo>
                    <a:cubicBezTo>
                      <a:pt x="1679" y="7111"/>
                      <a:pt x="1257" y="6769"/>
                      <a:pt x="1257" y="6254"/>
                    </a:cubicBezTo>
                    <a:cubicBezTo>
                      <a:pt x="1257" y="5940"/>
                      <a:pt x="1003" y="5686"/>
                      <a:pt x="689" y="5686"/>
                    </a:cubicBezTo>
                    <a:cubicBezTo>
                      <a:pt x="378" y="5686"/>
                      <a:pt x="125" y="5940"/>
                      <a:pt x="125" y="6254"/>
                    </a:cubicBezTo>
                    <a:cubicBezTo>
                      <a:pt x="125" y="7133"/>
                      <a:pt x="701" y="7909"/>
                      <a:pt x="1547" y="8159"/>
                    </a:cubicBezTo>
                    <a:lnTo>
                      <a:pt x="1547" y="9098"/>
                    </a:lnTo>
                    <a:cubicBezTo>
                      <a:pt x="1547" y="9409"/>
                      <a:pt x="1797" y="9663"/>
                      <a:pt x="2111" y="9663"/>
                    </a:cubicBezTo>
                    <a:cubicBezTo>
                      <a:pt x="2425" y="9663"/>
                      <a:pt x="2679" y="9409"/>
                      <a:pt x="2679" y="9098"/>
                    </a:cubicBezTo>
                    <a:lnTo>
                      <a:pt x="2679" y="8159"/>
                    </a:lnTo>
                    <a:cubicBezTo>
                      <a:pt x="3624" y="7878"/>
                      <a:pt x="4222" y="6945"/>
                      <a:pt x="4080" y="5967"/>
                    </a:cubicBezTo>
                    <a:cubicBezTo>
                      <a:pt x="3939" y="4991"/>
                      <a:pt x="3102" y="4267"/>
                      <a:pt x="2118" y="4267"/>
                    </a:cubicBezTo>
                    <a:cubicBezTo>
                      <a:pt x="2116" y="4267"/>
                      <a:pt x="2114" y="4267"/>
                      <a:pt x="2111" y="4267"/>
                    </a:cubicBezTo>
                    <a:cubicBezTo>
                      <a:pt x="2106" y="4267"/>
                      <a:pt x="2100" y="4267"/>
                      <a:pt x="2095" y="4267"/>
                    </a:cubicBezTo>
                    <a:cubicBezTo>
                      <a:pt x="1622" y="4267"/>
                      <a:pt x="1239" y="3884"/>
                      <a:pt x="1239" y="3410"/>
                    </a:cubicBezTo>
                    <a:cubicBezTo>
                      <a:pt x="1239" y="2935"/>
                      <a:pt x="1622" y="2555"/>
                      <a:pt x="2095" y="2555"/>
                    </a:cubicBezTo>
                    <a:cubicBezTo>
                      <a:pt x="2100" y="2555"/>
                      <a:pt x="2106" y="2555"/>
                      <a:pt x="2111" y="2555"/>
                    </a:cubicBezTo>
                    <a:cubicBezTo>
                      <a:pt x="2582" y="2555"/>
                      <a:pt x="2966" y="2939"/>
                      <a:pt x="2966" y="3410"/>
                    </a:cubicBezTo>
                    <a:cubicBezTo>
                      <a:pt x="2966" y="3724"/>
                      <a:pt x="3220" y="3977"/>
                      <a:pt x="3534" y="3977"/>
                    </a:cubicBezTo>
                    <a:cubicBezTo>
                      <a:pt x="3845" y="3977"/>
                      <a:pt x="4098" y="3724"/>
                      <a:pt x="4098" y="3410"/>
                    </a:cubicBezTo>
                    <a:cubicBezTo>
                      <a:pt x="4098" y="2531"/>
                      <a:pt x="3522" y="1755"/>
                      <a:pt x="2679" y="1504"/>
                    </a:cubicBezTo>
                    <a:lnTo>
                      <a:pt x="2679" y="568"/>
                    </a:lnTo>
                    <a:cubicBezTo>
                      <a:pt x="2679" y="254"/>
                      <a:pt x="2425" y="1"/>
                      <a:pt x="2111" y="1"/>
                    </a:cubicBezTo>
                    <a:close/>
                  </a:path>
                </a:pathLst>
              </a:custGeom>
              <a:solidFill>
                <a:srgbClr val="27262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435D74"/>
                  </a:solidFill>
                  <a:effectLst/>
                  <a:uLnTx/>
                  <a:uFillTx/>
                  <a:latin typeface="Arial"/>
                  <a:cs typeface="Arial"/>
                  <a:sym typeface="Arial"/>
                </a:endParaRPr>
              </a:p>
            </p:txBody>
          </p:sp>
        </p:grpSp>
      </p:grpSp>
      <p:sp>
        <p:nvSpPr>
          <p:cNvPr id="22" name="Rectangle 21">
            <a:extLst>
              <a:ext uri="{FF2B5EF4-FFF2-40B4-BE49-F238E27FC236}">
                <a16:creationId xmlns:a16="http://schemas.microsoft.com/office/drawing/2014/main" id="{585F9DE7-26F2-4780-7FFB-83C40BDECD0B}"/>
              </a:ext>
            </a:extLst>
          </p:cNvPr>
          <p:cNvSpPr/>
          <p:nvPr/>
        </p:nvSpPr>
        <p:spPr>
          <a:xfrm>
            <a:off x="3176" y="0"/>
            <a:ext cx="3626025" cy="6857999"/>
          </a:xfrm>
          <a:prstGeom prst="rect">
            <a:avLst/>
          </a:prstGeom>
          <a:solidFill>
            <a:srgbClr val="35B8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Google Shape;570;p53">
            <a:extLst>
              <a:ext uri="{FF2B5EF4-FFF2-40B4-BE49-F238E27FC236}">
                <a16:creationId xmlns:a16="http://schemas.microsoft.com/office/drawing/2014/main" id="{AA39DC9B-1A48-BE46-E628-07B054E225A4}"/>
              </a:ext>
            </a:extLst>
          </p:cNvPr>
          <p:cNvSpPr txBox="1">
            <a:spLocks/>
          </p:cNvSpPr>
          <p:nvPr/>
        </p:nvSpPr>
        <p:spPr>
          <a:xfrm>
            <a:off x="249286" y="2577968"/>
            <a:ext cx="2616591" cy="2004933"/>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2">
                    <a:lumMod val="25000"/>
                  </a:schemeClr>
                </a:solidFill>
                <a:latin typeface="Times New Roman" panose="02020603050405020304" pitchFamily="18" charset="0"/>
                <a:cs typeface="Times New Roman" panose="02020603050405020304" pitchFamily="18" charset="0"/>
              </a:rPr>
              <a:t>RFM </a:t>
            </a:r>
          </a:p>
          <a:p>
            <a:r>
              <a:rPr lang="en-US" b="1" dirty="0">
                <a:solidFill>
                  <a:schemeClr val="bg2">
                    <a:lumMod val="25000"/>
                  </a:schemeClr>
                </a:solidFill>
                <a:latin typeface="Times New Roman" panose="02020603050405020304" pitchFamily="18" charset="0"/>
                <a:cs typeface="Times New Roman" panose="02020603050405020304" pitchFamily="18" charset="0"/>
              </a:rPr>
              <a:t>Analysis </a:t>
            </a:r>
          </a:p>
          <a:p>
            <a:r>
              <a:rPr lang="en-US" b="1" dirty="0">
                <a:solidFill>
                  <a:schemeClr val="bg2">
                    <a:lumMod val="25000"/>
                  </a:schemeClr>
                </a:solidFill>
                <a:latin typeface="Times New Roman" panose="02020603050405020304" pitchFamily="18" charset="0"/>
                <a:cs typeface="Times New Roman" panose="02020603050405020304" pitchFamily="18" charset="0"/>
              </a:rPr>
              <a:t>Process</a:t>
            </a:r>
          </a:p>
        </p:txBody>
      </p:sp>
      <p:cxnSp>
        <p:nvCxnSpPr>
          <p:cNvPr id="26" name="Straight Connector 25">
            <a:extLst>
              <a:ext uri="{FF2B5EF4-FFF2-40B4-BE49-F238E27FC236}">
                <a16:creationId xmlns:a16="http://schemas.microsoft.com/office/drawing/2014/main" id="{33F12253-2549-54D3-BF4F-DFC97082A578}"/>
              </a:ext>
            </a:extLst>
          </p:cNvPr>
          <p:cNvCxnSpPr>
            <a:cxnSpLocks/>
          </p:cNvCxnSpPr>
          <p:nvPr/>
        </p:nvCxnSpPr>
        <p:spPr>
          <a:xfrm>
            <a:off x="307774" y="2337677"/>
            <a:ext cx="1042724"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778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9F6F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3BD0DF-E7E3-228F-5D73-B25B0F6B0B24}"/>
              </a:ext>
            </a:extLst>
          </p:cNvPr>
          <p:cNvSpPr/>
          <p:nvPr/>
        </p:nvSpPr>
        <p:spPr>
          <a:xfrm>
            <a:off x="4331368" y="1"/>
            <a:ext cx="786063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2" name="Picture 1">
            <a:extLst>
              <a:ext uri="{FF2B5EF4-FFF2-40B4-BE49-F238E27FC236}">
                <a16:creationId xmlns:a16="http://schemas.microsoft.com/office/drawing/2014/main" id="{966646DF-02A9-6B05-7B93-4A0CF28F1203}"/>
              </a:ext>
            </a:extLst>
          </p:cNvPr>
          <p:cNvPicPr>
            <a:picLocks noChangeAspect="1"/>
          </p:cNvPicPr>
          <p:nvPr/>
        </p:nvPicPr>
        <p:blipFill>
          <a:blip r:embed="rId2"/>
          <a:stretch>
            <a:fillRect/>
          </a:stretch>
        </p:blipFill>
        <p:spPr>
          <a:xfrm>
            <a:off x="5102941" y="981116"/>
            <a:ext cx="6816415" cy="4895767"/>
          </a:xfrm>
          <a:prstGeom prst="rect">
            <a:avLst/>
          </a:prstGeom>
        </p:spPr>
      </p:pic>
      <p:sp>
        <p:nvSpPr>
          <p:cNvPr id="4" name="TextBox 3">
            <a:extLst>
              <a:ext uri="{FF2B5EF4-FFF2-40B4-BE49-F238E27FC236}">
                <a16:creationId xmlns:a16="http://schemas.microsoft.com/office/drawing/2014/main" id="{A30AFAC8-C194-B006-70BE-D7F8CEEAA93D}"/>
              </a:ext>
            </a:extLst>
          </p:cNvPr>
          <p:cNvSpPr txBox="1"/>
          <p:nvPr/>
        </p:nvSpPr>
        <p:spPr>
          <a:xfrm>
            <a:off x="464234" y="2484222"/>
            <a:ext cx="3984675" cy="2554545"/>
          </a:xfrm>
          <a:prstGeom prst="rect">
            <a:avLst/>
          </a:prstGeom>
          <a:noFill/>
        </p:spPr>
        <p:txBody>
          <a:bodyPr wrap="square">
            <a:spAutoFit/>
          </a:bodyPr>
          <a:lstStyle/>
          <a:p>
            <a:r>
              <a:rPr lang="en-US" sz="2000" b="0" i="0" dirty="0">
                <a:solidFill>
                  <a:schemeClr val="bg2">
                    <a:lumMod val="25000"/>
                  </a:schemeClr>
                </a:solidFill>
                <a:effectLst/>
                <a:latin typeface="Helvetica" pitchFamily="2" charset="0"/>
              </a:rPr>
              <a:t>Customer with ID </a:t>
            </a:r>
            <a:r>
              <a:rPr lang="en-US" sz="2000" b="1" i="0" dirty="0">
                <a:solidFill>
                  <a:schemeClr val="bg2">
                    <a:lumMod val="25000"/>
                  </a:schemeClr>
                </a:solidFill>
                <a:effectLst/>
                <a:latin typeface="Helvetica" pitchFamily="2" charset="0"/>
              </a:rPr>
              <a:t>12346</a:t>
            </a:r>
            <a:r>
              <a:rPr lang="en-US" sz="2000" b="0" i="0" dirty="0">
                <a:solidFill>
                  <a:schemeClr val="bg2">
                    <a:lumMod val="25000"/>
                  </a:schemeClr>
                </a:solidFill>
                <a:effectLst/>
                <a:latin typeface="Helvetica" pitchFamily="2" charset="0"/>
              </a:rPr>
              <a:t> has:</a:t>
            </a:r>
          </a:p>
          <a:p>
            <a:endParaRPr lang="en-US" sz="2000" b="0" i="0" dirty="0">
              <a:solidFill>
                <a:schemeClr val="bg2">
                  <a:lumMod val="25000"/>
                </a:schemeClr>
              </a:solidFill>
              <a:effectLst/>
              <a:latin typeface="Helvetica" pitchFamily="2" charset="0"/>
            </a:endParaRPr>
          </a:p>
          <a:p>
            <a:pPr marL="342900" indent="-342900">
              <a:buFont typeface="Arial" panose="020B0604020202020204" pitchFamily="34" charset="0"/>
              <a:buChar char="•"/>
            </a:pPr>
            <a:r>
              <a:rPr lang="en-US" sz="2000" dirty="0">
                <a:solidFill>
                  <a:schemeClr val="bg2">
                    <a:lumMod val="25000"/>
                  </a:schemeClr>
                </a:solidFill>
                <a:latin typeface="Helvetica" pitchFamily="2" charset="0"/>
              </a:rPr>
              <a:t>R</a:t>
            </a:r>
            <a:r>
              <a:rPr lang="en-US" sz="2000" b="0" i="0" dirty="0">
                <a:solidFill>
                  <a:schemeClr val="bg2">
                    <a:lumMod val="25000"/>
                  </a:schemeClr>
                </a:solidFill>
                <a:effectLst/>
                <a:latin typeface="Helvetica" pitchFamily="2" charset="0"/>
              </a:rPr>
              <a:t>ecency: </a:t>
            </a:r>
            <a:r>
              <a:rPr lang="en-US" sz="2000" b="1" i="0" dirty="0">
                <a:solidFill>
                  <a:schemeClr val="accent1">
                    <a:lumMod val="75000"/>
                  </a:schemeClr>
                </a:solidFill>
                <a:effectLst/>
                <a:latin typeface="Helvetica" pitchFamily="2" charset="0"/>
              </a:rPr>
              <a:t>325 days</a:t>
            </a:r>
            <a:endParaRPr lang="en-US" sz="2000" b="1" dirty="0">
              <a:solidFill>
                <a:schemeClr val="accent1">
                  <a:lumMod val="75000"/>
                </a:schemeClr>
              </a:solidFill>
              <a:latin typeface="Helvetica" pitchFamily="2" charset="0"/>
            </a:endParaRPr>
          </a:p>
          <a:p>
            <a:pPr marL="342900" indent="-342900">
              <a:buFont typeface="Arial" panose="020B0604020202020204" pitchFamily="34" charset="0"/>
              <a:buChar char="•"/>
            </a:pPr>
            <a:r>
              <a:rPr lang="en-US" sz="2000" dirty="0">
                <a:solidFill>
                  <a:schemeClr val="bg2">
                    <a:lumMod val="25000"/>
                  </a:schemeClr>
                </a:solidFill>
                <a:latin typeface="Helvetica" pitchFamily="2" charset="0"/>
              </a:rPr>
              <a:t>F</a:t>
            </a:r>
            <a:r>
              <a:rPr lang="en-US" sz="2000" b="0" i="0" dirty="0">
                <a:solidFill>
                  <a:schemeClr val="bg2">
                    <a:lumMod val="25000"/>
                  </a:schemeClr>
                </a:solidFill>
                <a:effectLst/>
                <a:latin typeface="Helvetica" pitchFamily="2" charset="0"/>
              </a:rPr>
              <a:t>requency: </a:t>
            </a:r>
            <a:r>
              <a:rPr lang="en-US" sz="2000" b="1" i="0" dirty="0">
                <a:solidFill>
                  <a:schemeClr val="accent1">
                    <a:lumMod val="75000"/>
                  </a:schemeClr>
                </a:solidFill>
                <a:effectLst/>
                <a:latin typeface="Helvetica" pitchFamily="2" charset="0"/>
              </a:rPr>
              <a:t>1 time</a:t>
            </a:r>
          </a:p>
          <a:p>
            <a:pPr marL="342900" indent="-342900">
              <a:buFont typeface="Arial" panose="020B0604020202020204" pitchFamily="34" charset="0"/>
              <a:buChar char="•"/>
            </a:pPr>
            <a:r>
              <a:rPr lang="en-US" sz="2000" dirty="0">
                <a:solidFill>
                  <a:schemeClr val="bg2">
                    <a:lumMod val="25000"/>
                  </a:schemeClr>
                </a:solidFill>
                <a:latin typeface="Helvetica" pitchFamily="2" charset="0"/>
              </a:rPr>
              <a:t>M</a:t>
            </a:r>
            <a:r>
              <a:rPr lang="en-US" sz="2000" b="0" i="0" dirty="0">
                <a:solidFill>
                  <a:schemeClr val="bg2">
                    <a:lumMod val="25000"/>
                  </a:schemeClr>
                </a:solidFill>
                <a:effectLst/>
                <a:latin typeface="Helvetica" pitchFamily="2" charset="0"/>
              </a:rPr>
              <a:t>onetary: </a:t>
            </a:r>
            <a:r>
              <a:rPr lang="en-US" sz="2000" b="1" i="0" dirty="0">
                <a:solidFill>
                  <a:schemeClr val="accent1">
                    <a:lumMod val="75000"/>
                  </a:schemeClr>
                </a:solidFill>
                <a:effectLst/>
                <a:latin typeface="Helvetica" pitchFamily="2" charset="0"/>
              </a:rPr>
              <a:t>$ 77,183.60</a:t>
            </a:r>
          </a:p>
          <a:p>
            <a:pPr marL="342900" indent="-342900">
              <a:buFont typeface="Arial" panose="020B0604020202020204" pitchFamily="34" charset="0"/>
              <a:buChar char="•"/>
            </a:pPr>
            <a:r>
              <a:rPr lang="en-US" sz="2000" dirty="0">
                <a:solidFill>
                  <a:schemeClr val="bg2">
                    <a:lumMod val="25000"/>
                  </a:schemeClr>
                </a:solidFill>
                <a:latin typeface="Helvetica" pitchFamily="2" charset="0"/>
              </a:rPr>
              <a:t>RFM Segment: </a:t>
            </a:r>
            <a:r>
              <a:rPr lang="en-US" sz="2000" b="1" dirty="0">
                <a:solidFill>
                  <a:schemeClr val="accent1">
                    <a:lumMod val="75000"/>
                  </a:schemeClr>
                </a:solidFill>
                <a:latin typeface="Helvetica" pitchFamily="2" charset="0"/>
              </a:rPr>
              <a:t>115</a:t>
            </a:r>
          </a:p>
          <a:p>
            <a:pPr marL="342900" indent="-342900">
              <a:buFont typeface="Arial" panose="020B0604020202020204" pitchFamily="34" charset="0"/>
              <a:buChar char="•"/>
            </a:pPr>
            <a:r>
              <a:rPr lang="en-US" sz="2000" b="0" i="0" dirty="0">
                <a:solidFill>
                  <a:schemeClr val="bg2">
                    <a:lumMod val="25000"/>
                  </a:schemeClr>
                </a:solidFill>
                <a:effectLst/>
                <a:latin typeface="Helvetica" pitchFamily="2" charset="0"/>
              </a:rPr>
              <a:t>Segment: </a:t>
            </a:r>
            <a:r>
              <a:rPr lang="en-US" sz="2000" b="1" i="0" dirty="0">
                <a:solidFill>
                  <a:schemeClr val="accent1">
                    <a:lumMod val="75000"/>
                  </a:schemeClr>
                </a:solidFill>
                <a:effectLst/>
                <a:latin typeface="Helvetica" pitchFamily="2" charset="0"/>
              </a:rPr>
              <a:t>Cannot Lose them</a:t>
            </a:r>
          </a:p>
          <a:p>
            <a:endParaRPr lang="en-US" sz="2000" dirty="0">
              <a:solidFill>
                <a:schemeClr val="bg2">
                  <a:lumMod val="25000"/>
                </a:schemeClr>
              </a:solidFill>
              <a:latin typeface="Helvetica" pitchFamily="2" charset="0"/>
            </a:endParaRPr>
          </a:p>
        </p:txBody>
      </p:sp>
      <p:sp>
        <p:nvSpPr>
          <p:cNvPr id="6" name="TextBox 5">
            <a:extLst>
              <a:ext uri="{FF2B5EF4-FFF2-40B4-BE49-F238E27FC236}">
                <a16:creationId xmlns:a16="http://schemas.microsoft.com/office/drawing/2014/main" id="{9C5DF707-3EE7-EE17-799E-7F43AA47AB93}"/>
              </a:ext>
            </a:extLst>
          </p:cNvPr>
          <p:cNvSpPr txBox="1"/>
          <p:nvPr/>
        </p:nvSpPr>
        <p:spPr>
          <a:xfrm>
            <a:off x="464234" y="1111348"/>
            <a:ext cx="3291840" cy="707886"/>
          </a:xfrm>
          <a:prstGeom prst="rect">
            <a:avLst/>
          </a:prstGeom>
          <a:noFill/>
        </p:spPr>
        <p:txBody>
          <a:bodyPr wrap="square" rtlCol="0">
            <a:spAutoFit/>
          </a:bodyPr>
          <a:lstStyle/>
          <a:p>
            <a:r>
              <a:rPr lang="en-US" sz="4000" b="1" dirty="0">
                <a:solidFill>
                  <a:schemeClr val="bg2">
                    <a:lumMod val="25000"/>
                  </a:schemeClr>
                </a:solidFill>
                <a:latin typeface="Times New Roman" panose="02020603050405020304" pitchFamily="18" charset="0"/>
                <a:cs typeface="Times New Roman" panose="02020603050405020304" pitchFamily="18" charset="0"/>
              </a:rPr>
              <a:t>RFM Table</a:t>
            </a:r>
          </a:p>
        </p:txBody>
      </p:sp>
      <p:sp>
        <p:nvSpPr>
          <p:cNvPr id="7" name="Rectangle 6">
            <a:extLst>
              <a:ext uri="{FF2B5EF4-FFF2-40B4-BE49-F238E27FC236}">
                <a16:creationId xmlns:a16="http://schemas.microsoft.com/office/drawing/2014/main" id="{41DC23B0-A393-7B21-9CC4-0B731ECDCB3F}"/>
              </a:ext>
            </a:extLst>
          </p:cNvPr>
          <p:cNvSpPr/>
          <p:nvPr/>
        </p:nvSpPr>
        <p:spPr>
          <a:xfrm>
            <a:off x="-3451" y="678425"/>
            <a:ext cx="115535" cy="5501147"/>
          </a:xfrm>
          <a:prstGeom prst="rect">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3" name="Straight Connector 2">
            <a:extLst>
              <a:ext uri="{FF2B5EF4-FFF2-40B4-BE49-F238E27FC236}">
                <a16:creationId xmlns:a16="http://schemas.microsoft.com/office/drawing/2014/main" id="{E48C95D5-1F3C-E768-C77D-D9B364C27C39}"/>
              </a:ext>
            </a:extLst>
          </p:cNvPr>
          <p:cNvCxnSpPr>
            <a:cxnSpLocks/>
          </p:cNvCxnSpPr>
          <p:nvPr/>
        </p:nvCxnSpPr>
        <p:spPr>
          <a:xfrm>
            <a:off x="464234" y="1980028"/>
            <a:ext cx="2783042" cy="0"/>
          </a:xfrm>
          <a:prstGeom prst="line">
            <a:avLst/>
          </a:prstGeom>
          <a:ln w="571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027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9F6F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39B2622-0331-B3A3-C48E-1E49FDBA6E40}"/>
              </a:ext>
            </a:extLst>
          </p:cNvPr>
          <p:cNvSpPr/>
          <p:nvPr/>
        </p:nvSpPr>
        <p:spPr>
          <a:xfrm rot="10800000">
            <a:off x="9176672" y="1925592"/>
            <a:ext cx="410171" cy="410635"/>
          </a:xfrm>
          <a:prstGeom prst="ellipse">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83BD0DF-E7E3-228F-5D73-B25B0F6B0B24}"/>
              </a:ext>
            </a:extLst>
          </p:cNvPr>
          <p:cNvSpPr/>
          <p:nvPr/>
        </p:nvSpPr>
        <p:spPr>
          <a:xfrm>
            <a:off x="-3450" y="0"/>
            <a:ext cx="8557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extBox 5">
            <a:extLst>
              <a:ext uri="{FF2B5EF4-FFF2-40B4-BE49-F238E27FC236}">
                <a16:creationId xmlns:a16="http://schemas.microsoft.com/office/drawing/2014/main" id="{9C5DF707-3EE7-EE17-799E-7F43AA47AB93}"/>
              </a:ext>
            </a:extLst>
          </p:cNvPr>
          <p:cNvSpPr txBox="1"/>
          <p:nvPr/>
        </p:nvSpPr>
        <p:spPr>
          <a:xfrm>
            <a:off x="9290019" y="1925592"/>
            <a:ext cx="2338111" cy="1938992"/>
          </a:xfrm>
          <a:prstGeom prst="rect">
            <a:avLst/>
          </a:prstGeom>
          <a:noFill/>
        </p:spPr>
        <p:txBody>
          <a:bodyPr wrap="square" rtlCol="0">
            <a:spAutoFit/>
          </a:bodyPr>
          <a:lstStyle/>
          <a:p>
            <a:r>
              <a:rPr lang="en-US" sz="4000" b="1" dirty="0">
                <a:solidFill>
                  <a:schemeClr val="bg2">
                    <a:lumMod val="25000"/>
                  </a:schemeClr>
                </a:solidFill>
                <a:latin typeface="Times New Roman" panose="02020603050405020304" pitchFamily="18" charset="0"/>
                <a:cs typeface="Times New Roman" panose="02020603050405020304" pitchFamily="18" charset="0"/>
              </a:rPr>
              <a:t>RFM </a:t>
            </a:r>
          </a:p>
          <a:p>
            <a:r>
              <a:rPr lang="en-US" sz="4000" b="1" dirty="0">
                <a:solidFill>
                  <a:schemeClr val="bg2">
                    <a:lumMod val="25000"/>
                  </a:schemeClr>
                </a:solidFill>
                <a:latin typeface="Times New Roman" panose="02020603050405020304" pitchFamily="18" charset="0"/>
                <a:cs typeface="Times New Roman" panose="02020603050405020304" pitchFamily="18" charset="0"/>
              </a:rPr>
              <a:t>Scoring </a:t>
            </a:r>
          </a:p>
          <a:p>
            <a:r>
              <a:rPr lang="en-US" sz="4000" b="1" dirty="0">
                <a:solidFill>
                  <a:schemeClr val="bg2">
                    <a:lumMod val="25000"/>
                  </a:schemeClr>
                </a:solidFill>
                <a:latin typeface="Times New Roman" panose="02020603050405020304" pitchFamily="18" charset="0"/>
                <a:cs typeface="Times New Roman" panose="02020603050405020304" pitchFamily="18" charset="0"/>
              </a:rPr>
              <a:t>Table</a:t>
            </a:r>
          </a:p>
        </p:txBody>
      </p:sp>
      <p:sp>
        <p:nvSpPr>
          <p:cNvPr id="7" name="Rectangle 6">
            <a:extLst>
              <a:ext uri="{FF2B5EF4-FFF2-40B4-BE49-F238E27FC236}">
                <a16:creationId xmlns:a16="http://schemas.microsoft.com/office/drawing/2014/main" id="{41DC23B0-A393-7B21-9CC4-0B731ECDCB3F}"/>
              </a:ext>
            </a:extLst>
          </p:cNvPr>
          <p:cNvSpPr/>
          <p:nvPr/>
        </p:nvSpPr>
        <p:spPr>
          <a:xfrm>
            <a:off x="12076465" y="483709"/>
            <a:ext cx="115535" cy="5501147"/>
          </a:xfrm>
          <a:prstGeom prst="rect">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3" name="Picture 2" descr="Table&#10;&#10;Description automatically generated">
            <a:extLst>
              <a:ext uri="{FF2B5EF4-FFF2-40B4-BE49-F238E27FC236}">
                <a16:creationId xmlns:a16="http://schemas.microsoft.com/office/drawing/2014/main" id="{39F1B4AF-EF99-0BDF-A731-9D23BD45C2EC}"/>
              </a:ext>
            </a:extLst>
          </p:cNvPr>
          <p:cNvPicPr>
            <a:picLocks noChangeAspect="1"/>
          </p:cNvPicPr>
          <p:nvPr/>
        </p:nvPicPr>
        <p:blipFill>
          <a:blip r:embed="rId2"/>
          <a:stretch>
            <a:fillRect/>
          </a:stretch>
        </p:blipFill>
        <p:spPr>
          <a:xfrm>
            <a:off x="175196" y="654712"/>
            <a:ext cx="8200223" cy="5330144"/>
          </a:xfrm>
          <a:prstGeom prst="rect">
            <a:avLst/>
          </a:prstGeom>
        </p:spPr>
      </p:pic>
      <p:sp>
        <p:nvSpPr>
          <p:cNvPr id="8" name="Rectangle 7">
            <a:extLst>
              <a:ext uri="{FF2B5EF4-FFF2-40B4-BE49-F238E27FC236}">
                <a16:creationId xmlns:a16="http://schemas.microsoft.com/office/drawing/2014/main" id="{EE2F954B-9898-E267-9AD8-1704C54C4FE2}"/>
              </a:ext>
            </a:extLst>
          </p:cNvPr>
          <p:cNvSpPr/>
          <p:nvPr/>
        </p:nvSpPr>
        <p:spPr>
          <a:xfrm>
            <a:off x="9290019" y="1740308"/>
            <a:ext cx="2611520" cy="45719"/>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373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0197612-2956-FA7F-2E59-E4ACB2A02FBC}"/>
              </a:ext>
            </a:extLst>
          </p:cNvPr>
          <p:cNvGraphicFramePr>
            <a:graphicFrameLocks noGrp="1"/>
          </p:cNvGraphicFramePr>
          <p:nvPr>
            <p:extLst>
              <p:ext uri="{D42A27DB-BD31-4B8C-83A1-F6EECF244321}">
                <p14:modId xmlns:p14="http://schemas.microsoft.com/office/powerpoint/2010/main" val="526984566"/>
              </p:ext>
            </p:extLst>
          </p:nvPr>
        </p:nvGraphicFramePr>
        <p:xfrm>
          <a:off x="248731" y="969284"/>
          <a:ext cx="11694539" cy="5791631"/>
        </p:xfrm>
        <a:graphic>
          <a:graphicData uri="http://schemas.openxmlformats.org/drawingml/2006/table">
            <a:tbl>
              <a:tblPr/>
              <a:tblGrid>
                <a:gridCol w="530472">
                  <a:extLst>
                    <a:ext uri="{9D8B030D-6E8A-4147-A177-3AD203B41FA5}">
                      <a16:colId xmlns:a16="http://schemas.microsoft.com/office/drawing/2014/main" val="3939430110"/>
                    </a:ext>
                  </a:extLst>
                </a:gridCol>
                <a:gridCol w="1984527">
                  <a:extLst>
                    <a:ext uri="{9D8B030D-6E8A-4147-A177-3AD203B41FA5}">
                      <a16:colId xmlns:a16="http://schemas.microsoft.com/office/drawing/2014/main" val="4000632117"/>
                    </a:ext>
                  </a:extLst>
                </a:gridCol>
                <a:gridCol w="4382457">
                  <a:extLst>
                    <a:ext uri="{9D8B030D-6E8A-4147-A177-3AD203B41FA5}">
                      <a16:colId xmlns:a16="http://schemas.microsoft.com/office/drawing/2014/main" val="3906798704"/>
                    </a:ext>
                  </a:extLst>
                </a:gridCol>
                <a:gridCol w="4797083">
                  <a:extLst>
                    <a:ext uri="{9D8B030D-6E8A-4147-A177-3AD203B41FA5}">
                      <a16:colId xmlns:a16="http://schemas.microsoft.com/office/drawing/2014/main" val="3693635084"/>
                    </a:ext>
                  </a:extLst>
                </a:gridCol>
              </a:tblGrid>
              <a:tr h="278153">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Customer Segment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Characteristics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Actionable Tip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4288440"/>
                  </a:ext>
                </a:extLst>
              </a:tr>
              <a:tr h="429872">
                <a:tc>
                  <a:txBody>
                    <a:bodyPr/>
                    <a:lstStyle/>
                    <a:p>
                      <a:pPr algn="l" fontAlgn="ctr"/>
                      <a:r>
                        <a:rPr lang="en-US" sz="1400" b="0" i="0" u="none" strike="noStrike" dirty="0">
                          <a:solidFill>
                            <a:srgbClr val="000000"/>
                          </a:solidFill>
                          <a:effectLst/>
                          <a:latin typeface="Helvetica" pitchFamily="2"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Helvetica" pitchFamily="2" charset="0"/>
                        </a:rPr>
                        <a:t>Champions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Bought recently, buy often and spend the most!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Reward them. Can be early adopters for new products. Will promote your brand.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2373137"/>
                  </a:ext>
                </a:extLst>
              </a:tr>
              <a:tr h="429872">
                <a:tc>
                  <a:txBody>
                    <a:bodyPr/>
                    <a:lstStyle/>
                    <a:p>
                      <a:pPr algn="l" fontAlgn="ctr"/>
                      <a:r>
                        <a:rPr lang="en-US" sz="1400" b="0" i="0" u="none" strike="noStrike" dirty="0">
                          <a:solidFill>
                            <a:srgbClr val="000000"/>
                          </a:solidFill>
                          <a:effectLst/>
                          <a:latin typeface="Helvetica" pitchFamily="2"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Helvetica" pitchFamily="2" charset="0"/>
                        </a:rPr>
                        <a:t>Loyal Customers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Spend good money with us often. Responsive to promotions.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Upsell higher value products. Ask for reviews. Engage them.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6397315"/>
                  </a:ext>
                </a:extLst>
              </a:tr>
              <a:tr h="429872">
                <a:tc>
                  <a:txBody>
                    <a:bodyPr/>
                    <a:lstStyle/>
                    <a:p>
                      <a:pPr algn="l" fontAlgn="ctr"/>
                      <a:r>
                        <a:rPr lang="en-US" sz="1400" b="0" i="0" u="none" strike="noStrike" dirty="0">
                          <a:solidFill>
                            <a:srgbClr val="000000"/>
                          </a:solidFill>
                          <a:effectLst/>
                          <a:latin typeface="Helvetica" pitchFamily="2"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Helvetica" pitchFamily="2" charset="0"/>
                        </a:rPr>
                        <a:t>Potential Loyalist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Recent customers, but spent a good amount and bought more than once.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Offer membership / loyalty program, recommend other products.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4732981"/>
                  </a:ext>
                </a:extLst>
              </a:tr>
              <a:tr h="429872">
                <a:tc>
                  <a:txBody>
                    <a:bodyPr/>
                    <a:lstStyle/>
                    <a:p>
                      <a:pPr algn="l" fontAlgn="ctr"/>
                      <a:r>
                        <a:rPr lang="en-US" sz="1400" b="0" i="0" u="none" strike="noStrike" dirty="0">
                          <a:solidFill>
                            <a:srgbClr val="000000"/>
                          </a:solidFill>
                          <a:effectLst/>
                          <a:latin typeface="Helvetica" pitchFamily="2"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Helvetica" pitchFamily="2" charset="0"/>
                        </a:rPr>
                        <a:t>Recent Customers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Bought most recently, but not often.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Provide on-boarding support, give them early success, start building relationship.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344433"/>
                  </a:ext>
                </a:extLst>
              </a:tr>
              <a:tr h="252866">
                <a:tc>
                  <a:txBody>
                    <a:bodyPr/>
                    <a:lstStyle/>
                    <a:p>
                      <a:pPr algn="l" fontAlgn="ctr"/>
                      <a:r>
                        <a:rPr lang="en-US" sz="1400" b="0" i="0" u="none" strike="noStrike" dirty="0">
                          <a:solidFill>
                            <a:srgbClr val="000000"/>
                          </a:solidFill>
                          <a:effectLst/>
                          <a:latin typeface="Helvetica" pitchFamily="2"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Helvetica" pitchFamily="2" charset="0"/>
                        </a:rPr>
                        <a:t>Promising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Recent shoppers, but haven’t spent much.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Create brand awareness, offer free trials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9397623"/>
                  </a:ext>
                </a:extLst>
              </a:tr>
              <a:tr h="429872">
                <a:tc>
                  <a:txBody>
                    <a:bodyPr/>
                    <a:lstStyle/>
                    <a:p>
                      <a:pPr algn="l" fontAlgn="ctr"/>
                      <a:r>
                        <a:rPr lang="en-US" sz="1400" b="0" i="0" u="none" strike="noStrike" dirty="0">
                          <a:solidFill>
                            <a:srgbClr val="000000"/>
                          </a:solidFill>
                          <a:effectLst/>
                          <a:latin typeface="Helvetica" pitchFamily="2"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Helvetica" pitchFamily="2" charset="0"/>
                        </a:rPr>
                        <a:t>Customers Needing Attention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Above average recency, frequency and monetary values. May not have bought very recently though.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Make limited time offers, Recommend based on past purchases. Reactivate them.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8519057"/>
                  </a:ext>
                </a:extLst>
              </a:tr>
              <a:tr h="606879">
                <a:tc>
                  <a:txBody>
                    <a:bodyPr/>
                    <a:lstStyle/>
                    <a:p>
                      <a:pPr algn="l" fontAlgn="ctr"/>
                      <a:r>
                        <a:rPr lang="en-US" sz="1400" b="0" i="0" u="none" strike="noStrike" dirty="0">
                          <a:solidFill>
                            <a:srgbClr val="000000"/>
                          </a:solidFill>
                          <a:effectLst/>
                          <a:latin typeface="Helvetica" pitchFamily="2"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Helvetica" pitchFamily="2" charset="0"/>
                        </a:rPr>
                        <a:t>About To Sleep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Below average recency, frequency and monetary values. Will lose them if not reactivated.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Share valuable resources, recommend popular products / renewals at discount, reconnect with them.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16339"/>
                  </a:ext>
                </a:extLst>
              </a:tr>
              <a:tr h="429872">
                <a:tc>
                  <a:txBody>
                    <a:bodyPr/>
                    <a:lstStyle/>
                    <a:p>
                      <a:pPr algn="l" fontAlgn="ctr"/>
                      <a:r>
                        <a:rPr lang="en-US" sz="1400" b="0" i="0" u="none" strike="noStrike" dirty="0">
                          <a:solidFill>
                            <a:srgbClr val="000000"/>
                          </a:solidFill>
                          <a:effectLst/>
                          <a:latin typeface="Helvetica" pitchFamily="2"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Helvetica" pitchFamily="2" charset="0"/>
                        </a:rPr>
                        <a:t>At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Spent big money and purchased often. But long time ago. Need to bring them back!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Send personalized emails to reconnect, offer renewals, provide helpful resources.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5292369"/>
                  </a:ext>
                </a:extLst>
              </a:tr>
              <a:tr h="429872">
                <a:tc>
                  <a:txBody>
                    <a:bodyPr/>
                    <a:lstStyle/>
                    <a:p>
                      <a:pPr algn="l" fontAlgn="ctr"/>
                      <a:r>
                        <a:rPr lang="en-US" sz="1400" b="0" i="0" u="none" strike="noStrike" dirty="0">
                          <a:solidFill>
                            <a:srgbClr val="000000"/>
                          </a:solidFill>
                          <a:effectLst/>
                          <a:latin typeface="Helvetica" pitchFamily="2"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Helvetica" pitchFamily="2" charset="0"/>
                        </a:rPr>
                        <a:t>Can’t Lose Them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Made biggest purchases, and often. But haven’t returned for a long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Win them back via renewals or newer products, don’t lose them to competition, talk to them.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8849752"/>
                  </a:ext>
                </a:extLst>
              </a:tr>
              <a:tr h="429872">
                <a:tc>
                  <a:txBody>
                    <a:bodyPr/>
                    <a:lstStyle/>
                    <a:p>
                      <a:pPr algn="l" fontAlgn="ctr"/>
                      <a:r>
                        <a:rPr lang="en-US" sz="1400" b="0" i="0" u="none" strike="noStrike" dirty="0">
                          <a:solidFill>
                            <a:srgbClr val="000000"/>
                          </a:solidFill>
                          <a:effectLst/>
                          <a:latin typeface="Helvetica" pitchFamily="2"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Helvetica" pitchFamily="2" charset="0"/>
                        </a:rPr>
                        <a:t>Hibernating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Last purchase was long back, low spenders and low number of orders.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Offer other relevant products and special discounts. Recreate brand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1478492"/>
                  </a:ext>
                </a:extLst>
              </a:tr>
              <a:tr h="429872">
                <a:tc>
                  <a:txBody>
                    <a:bodyPr/>
                    <a:lstStyle/>
                    <a:p>
                      <a:pPr algn="l" fontAlgn="ctr"/>
                      <a:r>
                        <a:rPr lang="en-US" sz="1400" b="0" i="0" u="none" strike="noStrike" dirty="0">
                          <a:solidFill>
                            <a:srgbClr val="000000"/>
                          </a:solidFill>
                          <a:effectLst/>
                          <a:latin typeface="Helvetica" pitchFamily="2"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Helvetica" pitchFamily="2" charset="0"/>
                        </a:rPr>
                        <a:t>Lost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Lowest recency, frequency and monetary scores.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Helvetica" pitchFamily="2" charset="0"/>
                        </a:rPr>
                        <a:t>Revive interest with reach out campaign, ignore otherwise.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049429"/>
                  </a:ext>
                </a:extLst>
              </a:tr>
            </a:tbl>
          </a:graphicData>
        </a:graphic>
      </p:graphicFrame>
      <p:sp>
        <p:nvSpPr>
          <p:cNvPr id="3" name="Oval 2">
            <a:extLst>
              <a:ext uri="{FF2B5EF4-FFF2-40B4-BE49-F238E27FC236}">
                <a16:creationId xmlns:a16="http://schemas.microsoft.com/office/drawing/2014/main" id="{58F0948C-3484-C5CB-59A3-4A2532BE32C3}"/>
              </a:ext>
            </a:extLst>
          </p:cNvPr>
          <p:cNvSpPr/>
          <p:nvPr/>
        </p:nvSpPr>
        <p:spPr>
          <a:xfrm rot="10800000">
            <a:off x="571252" y="302737"/>
            <a:ext cx="410171" cy="410635"/>
          </a:xfrm>
          <a:prstGeom prst="ellipse">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262;p34">
            <a:extLst>
              <a:ext uri="{FF2B5EF4-FFF2-40B4-BE49-F238E27FC236}">
                <a16:creationId xmlns:a16="http://schemas.microsoft.com/office/drawing/2014/main" id="{EA0420E7-2DBF-FDD4-B12D-C3E45FADA52D}"/>
              </a:ext>
            </a:extLst>
          </p:cNvPr>
          <p:cNvSpPr txBox="1">
            <a:spLocks/>
          </p:cNvSpPr>
          <p:nvPr/>
        </p:nvSpPr>
        <p:spPr>
          <a:xfrm>
            <a:off x="671267" y="274204"/>
            <a:ext cx="9014118" cy="6625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1pPr>
            <a:lvl2pPr marR="0" lvl="1"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9pPr>
          </a:lstStyle>
          <a:p>
            <a:pPr>
              <a:buClr>
                <a:srgbClr val="272625"/>
              </a:buClr>
              <a:defRPr/>
            </a:pPr>
            <a:r>
              <a:rPr lang="en-US" b="1" dirty="0">
                <a:solidFill>
                  <a:schemeClr val="bg2">
                    <a:lumMod val="25000"/>
                  </a:schemeClr>
                </a:solidFill>
                <a:latin typeface="Times New Roman" panose="02020603050405020304" pitchFamily="18" charset="0"/>
                <a:cs typeface="Times New Roman" panose="02020603050405020304" pitchFamily="18" charset="0"/>
              </a:rPr>
              <a:t>Customer Segments </a:t>
            </a:r>
            <a:r>
              <a:rPr lang="en-US" sz="3600" b="1" i="0" u="none" strike="noStrike" dirty="0">
                <a:solidFill>
                  <a:schemeClr val="bg2">
                    <a:lumMod val="25000"/>
                  </a:schemeClr>
                </a:solidFill>
                <a:effectLst/>
                <a:latin typeface="Times New Roman" panose="02020603050405020304" pitchFamily="18" charset="0"/>
                <a:cs typeface="Times New Roman" panose="02020603050405020304" pitchFamily="18" charset="0"/>
              </a:rPr>
              <a:t>Characteristics</a:t>
            </a:r>
          </a:p>
        </p:txBody>
      </p:sp>
      <p:sp>
        <p:nvSpPr>
          <p:cNvPr id="6" name="Rectangle 5">
            <a:extLst>
              <a:ext uri="{FF2B5EF4-FFF2-40B4-BE49-F238E27FC236}">
                <a16:creationId xmlns:a16="http://schemas.microsoft.com/office/drawing/2014/main" id="{855D9D77-6943-C745-7E8F-E34E321B80E9}"/>
              </a:ext>
            </a:extLst>
          </p:cNvPr>
          <p:cNvSpPr/>
          <p:nvPr/>
        </p:nvSpPr>
        <p:spPr>
          <a:xfrm>
            <a:off x="0" y="1306125"/>
            <a:ext cx="166669" cy="4569603"/>
          </a:xfrm>
          <a:prstGeom prst="rect">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D3C91AD-4E61-4095-11D0-DAFAC1153DD3}"/>
              </a:ext>
            </a:extLst>
          </p:cNvPr>
          <p:cNvSpPr/>
          <p:nvPr/>
        </p:nvSpPr>
        <p:spPr>
          <a:xfrm flipH="1">
            <a:off x="9326880" y="0"/>
            <a:ext cx="2293869" cy="246465"/>
          </a:xfrm>
          <a:prstGeom prst="rect">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8876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9F6F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5D604D-5AB5-96B0-59C8-AFE845C685AE}"/>
              </a:ext>
            </a:extLst>
          </p:cNvPr>
          <p:cNvSpPr/>
          <p:nvPr/>
        </p:nvSpPr>
        <p:spPr>
          <a:xfrm>
            <a:off x="8243889" y="0"/>
            <a:ext cx="3948112" cy="6857999"/>
          </a:xfrm>
          <a:prstGeom prst="rect">
            <a:avLst/>
          </a:prstGeom>
          <a:solidFill>
            <a:srgbClr val="1CA6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D78250A6-1A54-A04E-D63B-5AA05BAFA9E5}"/>
              </a:ext>
            </a:extLst>
          </p:cNvPr>
          <p:cNvSpPr/>
          <p:nvPr/>
        </p:nvSpPr>
        <p:spPr>
          <a:xfrm rot="10800000">
            <a:off x="8814071" y="2155423"/>
            <a:ext cx="410171" cy="410635"/>
          </a:xfrm>
          <a:prstGeom prst="ellipse">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07DFFCFF-F599-56A3-DFD3-403C3E934CEA}"/>
              </a:ext>
            </a:extLst>
          </p:cNvPr>
          <p:cNvGrpSpPr/>
          <p:nvPr/>
        </p:nvGrpSpPr>
        <p:grpSpPr>
          <a:xfrm>
            <a:off x="885825" y="804346"/>
            <a:ext cx="7243763" cy="5249308"/>
            <a:chOff x="1284000" y="630987"/>
            <a:chExt cx="6576000" cy="3972526"/>
          </a:xfrm>
        </p:grpSpPr>
        <p:sp>
          <p:nvSpPr>
            <p:cNvPr id="15" name="Google Shape;557;p52">
              <a:extLst>
                <a:ext uri="{FF2B5EF4-FFF2-40B4-BE49-F238E27FC236}">
                  <a16:creationId xmlns:a16="http://schemas.microsoft.com/office/drawing/2014/main" id="{B787616A-DBEC-6D40-20E4-FFBA8242B6C8}"/>
                </a:ext>
              </a:extLst>
            </p:cNvPr>
            <p:cNvSpPr txBox="1">
              <a:spLocks/>
            </p:cNvSpPr>
            <p:nvPr/>
          </p:nvSpPr>
          <p:spPr>
            <a:xfrm>
              <a:off x="1284000" y="630987"/>
              <a:ext cx="6576000" cy="8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9pPr>
            </a:lstStyle>
            <a:p>
              <a:pPr marL="0" marR="0" lvl="0" indent="0" algn="ctr" defTabSz="914400" rtl="0" eaLnBrk="1" fontAlgn="auto" latinLnBrk="0" hangingPunct="1">
                <a:lnSpc>
                  <a:spcPct val="100000"/>
                </a:lnSpc>
                <a:spcBef>
                  <a:spcPts val="0"/>
                </a:spcBef>
                <a:spcAft>
                  <a:spcPts val="0"/>
                </a:spcAft>
                <a:buClr>
                  <a:srgbClr val="272625"/>
                </a:buClr>
                <a:buSzPts val="6200"/>
                <a:buFont typeface="Abril Fatface"/>
                <a:buNone/>
                <a:tabLst/>
                <a:defRPr/>
              </a:pPr>
              <a:r>
                <a:rPr kumimoji="0" lang="en-US" sz="4400" b="0" i="0" u="none" strike="noStrike" kern="0" cap="none" spc="0" normalizeH="0" baseline="0" noProof="0" dirty="0">
                  <a:ln>
                    <a:noFill/>
                  </a:ln>
                  <a:solidFill>
                    <a:srgbClr val="272625"/>
                  </a:solidFill>
                  <a:effectLst/>
                  <a:uLnTx/>
                  <a:uFillTx/>
                  <a:latin typeface="Abril Fatface"/>
                  <a:sym typeface="Abril Fatface"/>
                </a:rPr>
                <a:t>117 days</a:t>
              </a:r>
            </a:p>
          </p:txBody>
        </p:sp>
        <p:sp>
          <p:nvSpPr>
            <p:cNvPr id="16" name="Google Shape;558;p52">
              <a:extLst>
                <a:ext uri="{FF2B5EF4-FFF2-40B4-BE49-F238E27FC236}">
                  <a16:creationId xmlns:a16="http://schemas.microsoft.com/office/drawing/2014/main" id="{385AB72E-B984-17FA-D9B8-337B1370609B}"/>
                </a:ext>
              </a:extLst>
            </p:cNvPr>
            <p:cNvSpPr txBox="1">
              <a:spLocks/>
            </p:cNvSpPr>
            <p:nvPr/>
          </p:nvSpPr>
          <p:spPr>
            <a:xfrm>
              <a:off x="1284000" y="1246025"/>
              <a:ext cx="6576000" cy="4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2pPr>
              <a:lvl3pPr marL="1371600" marR="0" lvl="2"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3pPr>
              <a:lvl4pPr marL="1828800" marR="0" lvl="3"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4pPr>
              <a:lvl5pPr marL="2286000" marR="0" lvl="4"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5pPr>
              <a:lvl6pPr marL="2743200" marR="0" lvl="5"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6pPr>
              <a:lvl7pPr marL="3200400" marR="0" lvl="6"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7pPr>
              <a:lvl8pPr marL="3657600" marR="0" lvl="7"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8pPr>
              <a:lvl9pPr marL="4114800" marR="0" lvl="8"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9pPr>
            </a:lstStyle>
            <a:p>
              <a:pPr marL="0" marR="0" lvl="0" indent="0" algn="ctr" defTabSz="914400" rtl="0" eaLnBrk="1" fontAlgn="auto" latinLnBrk="0" hangingPunct="1">
                <a:lnSpc>
                  <a:spcPct val="100000"/>
                </a:lnSpc>
                <a:spcBef>
                  <a:spcPts val="0"/>
                </a:spcBef>
                <a:spcAft>
                  <a:spcPts val="0"/>
                </a:spcAft>
                <a:buClr>
                  <a:srgbClr val="272625"/>
                </a:buClr>
                <a:buSzPts val="1400"/>
                <a:buFont typeface="Fira Sans"/>
                <a:buNone/>
                <a:tabLst/>
                <a:defRPr/>
              </a:pPr>
              <a:r>
                <a:rPr kumimoji="0" lang="en-US" sz="1400" b="0" i="0" u="none" strike="noStrike" kern="0" cap="none" spc="0" normalizeH="0" baseline="0" noProof="0" dirty="0">
                  <a:ln>
                    <a:noFill/>
                  </a:ln>
                  <a:solidFill>
                    <a:srgbClr val="272625"/>
                  </a:solidFill>
                  <a:effectLst/>
                  <a:uLnTx/>
                  <a:uFillTx/>
                  <a:latin typeface="Fira Sans"/>
                  <a:sym typeface="Fira Sans"/>
                </a:rPr>
                <a:t>Average Recency Value</a:t>
              </a:r>
            </a:p>
          </p:txBody>
        </p:sp>
        <p:sp>
          <p:nvSpPr>
            <p:cNvPr id="17" name="Google Shape;559;p52">
              <a:extLst>
                <a:ext uri="{FF2B5EF4-FFF2-40B4-BE49-F238E27FC236}">
                  <a16:creationId xmlns:a16="http://schemas.microsoft.com/office/drawing/2014/main" id="{FE80900C-B948-AFCB-23D0-83D35F3B4445}"/>
                </a:ext>
              </a:extLst>
            </p:cNvPr>
            <p:cNvSpPr txBox="1">
              <a:spLocks/>
            </p:cNvSpPr>
            <p:nvPr/>
          </p:nvSpPr>
          <p:spPr>
            <a:xfrm>
              <a:off x="1284000" y="1996139"/>
              <a:ext cx="6576000" cy="8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9pPr>
            </a:lstStyle>
            <a:p>
              <a:pPr marL="0" marR="0" lvl="0" indent="0" algn="ctr" defTabSz="914400" rtl="0" eaLnBrk="1" fontAlgn="auto" latinLnBrk="0" hangingPunct="1">
                <a:lnSpc>
                  <a:spcPct val="100000"/>
                </a:lnSpc>
                <a:spcBef>
                  <a:spcPts val="0"/>
                </a:spcBef>
                <a:spcAft>
                  <a:spcPts val="0"/>
                </a:spcAft>
                <a:buClr>
                  <a:srgbClr val="272625"/>
                </a:buClr>
                <a:buSzPts val="6200"/>
                <a:buFont typeface="Abril Fatface"/>
                <a:buNone/>
                <a:tabLst/>
                <a:defRPr/>
              </a:pPr>
              <a:r>
                <a:rPr kumimoji="0" lang="en-US" sz="6200" b="0" i="0" u="none" strike="noStrike" kern="0" cap="none" spc="0" normalizeH="0" baseline="0" noProof="0" dirty="0">
                  <a:ln>
                    <a:noFill/>
                  </a:ln>
                  <a:solidFill>
                    <a:srgbClr val="272625"/>
                  </a:solidFill>
                  <a:effectLst/>
                  <a:uLnTx/>
                  <a:uFillTx/>
                  <a:latin typeface="Abril Fatface"/>
                  <a:sym typeface="Abril Fatface"/>
                </a:rPr>
                <a:t>3 times</a:t>
              </a:r>
            </a:p>
          </p:txBody>
        </p:sp>
        <p:sp>
          <p:nvSpPr>
            <p:cNvPr id="18" name="Google Shape;560;p52">
              <a:extLst>
                <a:ext uri="{FF2B5EF4-FFF2-40B4-BE49-F238E27FC236}">
                  <a16:creationId xmlns:a16="http://schemas.microsoft.com/office/drawing/2014/main" id="{9E9D0610-2BC6-0557-0510-F9240D894C69}"/>
                </a:ext>
              </a:extLst>
            </p:cNvPr>
            <p:cNvSpPr txBox="1">
              <a:spLocks/>
            </p:cNvSpPr>
            <p:nvPr/>
          </p:nvSpPr>
          <p:spPr>
            <a:xfrm>
              <a:off x="1284000" y="2702163"/>
              <a:ext cx="6576000" cy="4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2pPr>
              <a:lvl3pPr marL="1371600" marR="0" lvl="2"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3pPr>
              <a:lvl4pPr marL="1828800" marR="0" lvl="3"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4pPr>
              <a:lvl5pPr marL="2286000" marR="0" lvl="4"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5pPr>
              <a:lvl6pPr marL="2743200" marR="0" lvl="5"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6pPr>
              <a:lvl7pPr marL="3200400" marR="0" lvl="6"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7pPr>
              <a:lvl8pPr marL="3657600" marR="0" lvl="7"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8pPr>
              <a:lvl9pPr marL="4114800" marR="0" lvl="8"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9pPr>
            </a:lstStyle>
            <a:p>
              <a:pPr marL="0" marR="0" lvl="0" indent="0" algn="ctr" defTabSz="914400" rtl="0" eaLnBrk="1" fontAlgn="auto" latinLnBrk="0" hangingPunct="1">
                <a:lnSpc>
                  <a:spcPct val="100000"/>
                </a:lnSpc>
                <a:spcBef>
                  <a:spcPts val="0"/>
                </a:spcBef>
                <a:spcAft>
                  <a:spcPts val="0"/>
                </a:spcAft>
                <a:buClr>
                  <a:srgbClr val="272625"/>
                </a:buClr>
                <a:buSzPts val="1400"/>
                <a:buFont typeface="Fira Sans"/>
                <a:buNone/>
                <a:tabLst/>
                <a:defRPr/>
              </a:pPr>
              <a:r>
                <a:rPr kumimoji="0" lang="en-US" sz="1400" b="0" i="0" u="none" strike="noStrike" kern="0" cap="none" spc="0" normalizeH="0" baseline="0" noProof="0" dirty="0">
                  <a:ln>
                    <a:noFill/>
                  </a:ln>
                  <a:solidFill>
                    <a:srgbClr val="272625"/>
                  </a:solidFill>
                  <a:effectLst/>
                  <a:uLnTx/>
                  <a:uFillTx/>
                  <a:latin typeface="Fira Sans"/>
                  <a:sym typeface="Fira Sans"/>
                </a:rPr>
                <a:t>Average Frequency </a:t>
              </a:r>
            </a:p>
          </p:txBody>
        </p:sp>
        <p:sp>
          <p:nvSpPr>
            <p:cNvPr id="19" name="Google Shape;561;p52">
              <a:extLst>
                <a:ext uri="{FF2B5EF4-FFF2-40B4-BE49-F238E27FC236}">
                  <a16:creationId xmlns:a16="http://schemas.microsoft.com/office/drawing/2014/main" id="{23D48893-9206-AA2D-81B4-0D4CB48FC8F3}"/>
                </a:ext>
              </a:extLst>
            </p:cNvPr>
            <p:cNvSpPr txBox="1">
              <a:spLocks/>
            </p:cNvSpPr>
            <p:nvPr/>
          </p:nvSpPr>
          <p:spPr>
            <a:xfrm>
              <a:off x="1284000" y="3452289"/>
              <a:ext cx="6576000" cy="8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2"/>
                </a:buClr>
                <a:buSzPts val="6200"/>
                <a:buFont typeface="Abril Fatface"/>
                <a:buNone/>
                <a:defRPr sz="6200" b="0" i="0" u="none" strike="noStrike" cap="none">
                  <a:solidFill>
                    <a:schemeClr val="dk2"/>
                  </a:solidFill>
                  <a:latin typeface="Abril Fatface"/>
                  <a:ea typeface="Abril Fatface"/>
                  <a:cs typeface="Abril Fatface"/>
                  <a:sym typeface="Abril Fatface"/>
                </a:defRPr>
              </a:lvl9pPr>
            </a:lstStyle>
            <a:p>
              <a:pPr marL="0" marR="0" lvl="0" indent="0" algn="ctr" defTabSz="914400" rtl="0" eaLnBrk="1" fontAlgn="auto" latinLnBrk="0" hangingPunct="1">
                <a:lnSpc>
                  <a:spcPct val="100000"/>
                </a:lnSpc>
                <a:spcBef>
                  <a:spcPts val="0"/>
                </a:spcBef>
                <a:spcAft>
                  <a:spcPts val="0"/>
                </a:spcAft>
                <a:buClr>
                  <a:srgbClr val="272625"/>
                </a:buClr>
                <a:buSzPts val="6200"/>
                <a:buFont typeface="Abril Fatface"/>
                <a:buNone/>
                <a:tabLst/>
                <a:defRPr/>
              </a:pPr>
              <a:r>
                <a:rPr kumimoji="0" lang="de" sz="6200" b="0" i="0" u="none" strike="noStrike" kern="0" cap="none" spc="0" normalizeH="0" baseline="0" noProof="0">
                  <a:ln>
                    <a:noFill/>
                  </a:ln>
                  <a:solidFill>
                    <a:srgbClr val="272625"/>
                  </a:solidFill>
                  <a:effectLst/>
                  <a:uLnTx/>
                  <a:uFillTx/>
                  <a:latin typeface="Abril Fatface"/>
                  <a:sym typeface="Abril Fatface"/>
                </a:rPr>
                <a:t>$ 1,848</a:t>
              </a:r>
              <a:endParaRPr kumimoji="0" lang="de" sz="6200" b="0" i="0" u="none" strike="noStrike" kern="0" cap="none" spc="0" normalizeH="0" baseline="0" noProof="0" dirty="0">
                <a:ln>
                  <a:noFill/>
                </a:ln>
                <a:solidFill>
                  <a:srgbClr val="272625"/>
                </a:solidFill>
                <a:effectLst/>
                <a:uLnTx/>
                <a:uFillTx/>
                <a:latin typeface="Abril Fatface"/>
                <a:sym typeface="Abril Fatface"/>
              </a:endParaRPr>
            </a:p>
          </p:txBody>
        </p:sp>
        <p:sp>
          <p:nvSpPr>
            <p:cNvPr id="20" name="Google Shape;562;p52">
              <a:extLst>
                <a:ext uri="{FF2B5EF4-FFF2-40B4-BE49-F238E27FC236}">
                  <a16:creationId xmlns:a16="http://schemas.microsoft.com/office/drawing/2014/main" id="{DE93F705-0572-5E27-B6E9-6A5706A823C6}"/>
                </a:ext>
              </a:extLst>
            </p:cNvPr>
            <p:cNvSpPr txBox="1">
              <a:spLocks/>
            </p:cNvSpPr>
            <p:nvPr/>
          </p:nvSpPr>
          <p:spPr>
            <a:xfrm>
              <a:off x="1284000" y="4158313"/>
              <a:ext cx="6576000" cy="4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2pPr>
              <a:lvl3pPr marL="1371600" marR="0" lvl="2"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3pPr>
              <a:lvl4pPr marL="1828800" marR="0" lvl="3"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4pPr>
              <a:lvl5pPr marL="2286000" marR="0" lvl="4"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5pPr>
              <a:lvl6pPr marL="2743200" marR="0" lvl="5"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6pPr>
              <a:lvl7pPr marL="3200400" marR="0" lvl="6"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7pPr>
              <a:lvl8pPr marL="3657600" marR="0" lvl="7"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8pPr>
              <a:lvl9pPr marL="4114800" marR="0" lvl="8" indent="-317500" algn="ctr" rtl="0">
                <a:lnSpc>
                  <a:spcPct val="100000"/>
                </a:lnSpc>
                <a:spcBef>
                  <a:spcPts val="0"/>
                </a:spcBef>
                <a:spcAft>
                  <a:spcPts val="0"/>
                </a:spcAft>
                <a:buClr>
                  <a:schemeClr val="dk2"/>
                </a:buClr>
                <a:buSzPts val="1400"/>
                <a:buFont typeface="Fira Sans"/>
                <a:buNone/>
                <a:defRPr sz="1400" b="0" i="0" u="none" strike="noStrike" cap="none">
                  <a:solidFill>
                    <a:schemeClr val="dk2"/>
                  </a:solidFill>
                  <a:latin typeface="Fira Sans"/>
                  <a:ea typeface="Fira Sans"/>
                  <a:cs typeface="Fira Sans"/>
                  <a:sym typeface="Fira Sans"/>
                </a:defRPr>
              </a:lvl9pPr>
            </a:lstStyle>
            <a:p>
              <a:pPr marL="0" marR="0" lvl="0" indent="0" algn="ctr" defTabSz="914400" rtl="0" eaLnBrk="1" fontAlgn="auto" latinLnBrk="0" hangingPunct="1">
                <a:lnSpc>
                  <a:spcPct val="100000"/>
                </a:lnSpc>
                <a:spcBef>
                  <a:spcPts val="0"/>
                </a:spcBef>
                <a:spcAft>
                  <a:spcPts val="0"/>
                </a:spcAft>
                <a:buClr>
                  <a:srgbClr val="272625"/>
                </a:buClr>
                <a:buSzPts val="1400"/>
                <a:buFont typeface="Fira Sans"/>
                <a:buNone/>
                <a:tabLst/>
                <a:defRPr/>
              </a:pPr>
              <a:r>
                <a:rPr kumimoji="0" lang="en-US" sz="1400" b="0" i="0" u="none" strike="noStrike" kern="0" cap="none" spc="0" normalizeH="0" baseline="0" noProof="0" dirty="0">
                  <a:ln>
                    <a:noFill/>
                  </a:ln>
                  <a:solidFill>
                    <a:srgbClr val="272625"/>
                  </a:solidFill>
                  <a:effectLst/>
                  <a:uLnTx/>
                  <a:uFillTx/>
                  <a:latin typeface="Fira Sans"/>
                  <a:sym typeface="Fira Sans"/>
                </a:rPr>
                <a:t>Average Monetary Value</a:t>
              </a:r>
            </a:p>
          </p:txBody>
        </p:sp>
        <p:cxnSp>
          <p:nvCxnSpPr>
            <p:cNvPr id="21" name="Google Shape;563;p52">
              <a:extLst>
                <a:ext uri="{FF2B5EF4-FFF2-40B4-BE49-F238E27FC236}">
                  <a16:creationId xmlns:a16="http://schemas.microsoft.com/office/drawing/2014/main" id="{6651720D-1137-C9E3-88F9-174F2EEB13D9}"/>
                </a:ext>
              </a:extLst>
            </p:cNvPr>
            <p:cNvCxnSpPr>
              <a:cxnSpLocks/>
            </p:cNvCxnSpPr>
            <p:nvPr/>
          </p:nvCxnSpPr>
          <p:spPr>
            <a:xfrm>
              <a:off x="4267500" y="1795250"/>
              <a:ext cx="609000" cy="0"/>
            </a:xfrm>
            <a:prstGeom prst="straightConnector1">
              <a:avLst/>
            </a:prstGeom>
            <a:noFill/>
            <a:ln w="19050" cap="flat" cmpd="sng">
              <a:solidFill>
                <a:srgbClr val="272625"/>
              </a:solidFill>
              <a:prstDash val="solid"/>
              <a:round/>
              <a:headEnd type="none" w="med" len="med"/>
              <a:tailEnd type="none" w="med" len="med"/>
            </a:ln>
          </p:spPr>
        </p:cxnSp>
        <p:cxnSp>
          <p:nvCxnSpPr>
            <p:cNvPr id="22" name="Google Shape;564;p52">
              <a:extLst>
                <a:ext uri="{FF2B5EF4-FFF2-40B4-BE49-F238E27FC236}">
                  <a16:creationId xmlns:a16="http://schemas.microsoft.com/office/drawing/2014/main" id="{975CFEAE-14FB-1959-144F-E8E055751B26}"/>
                </a:ext>
              </a:extLst>
            </p:cNvPr>
            <p:cNvCxnSpPr>
              <a:cxnSpLocks/>
            </p:cNvCxnSpPr>
            <p:nvPr/>
          </p:nvCxnSpPr>
          <p:spPr>
            <a:xfrm>
              <a:off x="4267500" y="3283201"/>
              <a:ext cx="609000" cy="0"/>
            </a:xfrm>
            <a:prstGeom prst="straightConnector1">
              <a:avLst/>
            </a:prstGeom>
            <a:noFill/>
            <a:ln w="19050" cap="flat" cmpd="sng">
              <a:solidFill>
                <a:srgbClr val="272625"/>
              </a:solidFill>
              <a:prstDash val="solid"/>
              <a:round/>
              <a:headEnd type="none" w="med" len="med"/>
              <a:tailEnd type="none" w="med" len="med"/>
            </a:ln>
          </p:spPr>
        </p:cxnSp>
      </p:grpSp>
      <p:sp>
        <p:nvSpPr>
          <p:cNvPr id="3" name="Google Shape;570;p53">
            <a:extLst>
              <a:ext uri="{FF2B5EF4-FFF2-40B4-BE49-F238E27FC236}">
                <a16:creationId xmlns:a16="http://schemas.microsoft.com/office/drawing/2014/main" id="{4574D732-BA13-FD53-FDFD-21ADCFC0502D}"/>
              </a:ext>
            </a:extLst>
          </p:cNvPr>
          <p:cNvSpPr txBox="1">
            <a:spLocks/>
          </p:cNvSpPr>
          <p:nvPr/>
        </p:nvSpPr>
        <p:spPr>
          <a:xfrm>
            <a:off x="8843964" y="2422181"/>
            <a:ext cx="2823014" cy="2004933"/>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2">
                    <a:lumMod val="25000"/>
                  </a:schemeClr>
                </a:solidFill>
                <a:latin typeface="Times New Roman" panose="02020603050405020304" pitchFamily="18" charset="0"/>
                <a:cs typeface="Times New Roman" panose="02020603050405020304" pitchFamily="18" charset="0"/>
              </a:rPr>
              <a:t>Average RFM </a:t>
            </a:r>
          </a:p>
          <a:p>
            <a:r>
              <a:rPr lang="en-US" b="1" dirty="0">
                <a:solidFill>
                  <a:schemeClr val="bg2">
                    <a:lumMod val="25000"/>
                  </a:schemeClr>
                </a:solidFill>
                <a:latin typeface="Times New Roman" panose="02020603050405020304" pitchFamily="18" charset="0"/>
                <a:cs typeface="Times New Roman" panose="02020603050405020304" pitchFamily="18" charset="0"/>
              </a:rPr>
              <a:t>Values of </a:t>
            </a:r>
          </a:p>
          <a:p>
            <a:r>
              <a:rPr lang="en-US" b="1" dirty="0">
                <a:solidFill>
                  <a:schemeClr val="bg2">
                    <a:lumMod val="25000"/>
                  </a:schemeClr>
                </a:solidFill>
                <a:latin typeface="Times New Roman" panose="02020603050405020304" pitchFamily="18" charset="0"/>
                <a:cs typeface="Times New Roman" panose="02020603050405020304" pitchFamily="18" charset="0"/>
              </a:rPr>
              <a:t>Customers</a:t>
            </a:r>
          </a:p>
        </p:txBody>
      </p:sp>
      <p:pic>
        <p:nvPicPr>
          <p:cNvPr id="4" name="Picture 3">
            <a:extLst>
              <a:ext uri="{FF2B5EF4-FFF2-40B4-BE49-F238E27FC236}">
                <a16:creationId xmlns:a16="http://schemas.microsoft.com/office/drawing/2014/main" id="{9ABBC80F-D7CE-C0DC-FB89-E4F356611426}"/>
              </a:ext>
            </a:extLst>
          </p:cNvPr>
          <p:cNvPicPr>
            <a:picLocks noChangeAspect="1"/>
          </p:cNvPicPr>
          <p:nvPr/>
        </p:nvPicPr>
        <p:blipFill>
          <a:blip r:embed="rId3"/>
          <a:stretch>
            <a:fillRect/>
          </a:stretch>
        </p:blipFill>
        <p:spPr>
          <a:xfrm>
            <a:off x="880816" y="800311"/>
            <a:ext cx="7248772" cy="5249111"/>
          </a:xfrm>
          <a:prstGeom prst="rect">
            <a:avLst/>
          </a:prstGeom>
        </p:spPr>
      </p:pic>
    </p:spTree>
    <p:extLst>
      <p:ext uri="{BB962C8B-B14F-4D97-AF65-F5344CB8AC3E}">
        <p14:creationId xmlns:p14="http://schemas.microsoft.com/office/powerpoint/2010/main" val="60038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C73F8-6DF7-E639-F4BB-C5B6B009931F}"/>
              </a:ext>
            </a:extLst>
          </p:cNvPr>
          <p:cNvSpPr/>
          <p:nvPr/>
        </p:nvSpPr>
        <p:spPr>
          <a:xfrm>
            <a:off x="0" y="-1"/>
            <a:ext cx="3545305" cy="1144871"/>
          </a:xfrm>
          <a:prstGeom prst="rect">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18DFE09-C6D8-F3BF-F793-8FFE52649923}"/>
              </a:ext>
            </a:extLst>
          </p:cNvPr>
          <p:cNvSpPr/>
          <p:nvPr/>
        </p:nvSpPr>
        <p:spPr>
          <a:xfrm rot="10800000">
            <a:off x="7603958" y="3514756"/>
            <a:ext cx="4588042" cy="3343244"/>
          </a:xfrm>
          <a:prstGeom prst="rect">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2563AFF8-2EDF-5EAD-996C-EC825E18167C}"/>
              </a:ext>
            </a:extLst>
          </p:cNvPr>
          <p:cNvSpPr txBox="1">
            <a:spLocks/>
          </p:cNvSpPr>
          <p:nvPr/>
        </p:nvSpPr>
        <p:spPr>
          <a:xfrm>
            <a:off x="721040" y="2309946"/>
            <a:ext cx="6096001" cy="21667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bg2">
                    <a:lumMod val="25000"/>
                  </a:schemeClr>
                </a:solidFill>
                <a:latin typeface="Times New Roman" panose="02020603050405020304" pitchFamily="18" charset="0"/>
                <a:cs typeface="Times New Roman" panose="02020603050405020304" pitchFamily="18" charset="0"/>
              </a:rPr>
              <a:t>Marketing</a:t>
            </a:r>
            <a:br>
              <a:rPr lang="en-US" sz="6600" b="1" dirty="0">
                <a:solidFill>
                  <a:schemeClr val="bg2">
                    <a:lumMod val="25000"/>
                  </a:schemeClr>
                </a:solidFill>
                <a:latin typeface="Times New Roman" panose="02020603050405020304" pitchFamily="18" charset="0"/>
                <a:cs typeface="Times New Roman" panose="02020603050405020304" pitchFamily="18" charset="0"/>
              </a:rPr>
            </a:br>
            <a:r>
              <a:rPr lang="en-US" sz="6600" b="1" dirty="0">
                <a:solidFill>
                  <a:schemeClr val="bg2">
                    <a:lumMod val="25000"/>
                  </a:schemeClr>
                </a:solidFill>
                <a:latin typeface="Times New Roman" panose="02020603050405020304" pitchFamily="18" charset="0"/>
                <a:cs typeface="Times New Roman" panose="02020603050405020304" pitchFamily="18" charset="0"/>
              </a:rPr>
              <a:t>Analytics</a:t>
            </a:r>
          </a:p>
        </p:txBody>
      </p:sp>
      <p:sp>
        <p:nvSpPr>
          <p:cNvPr id="7" name="Subtitle 2">
            <a:extLst>
              <a:ext uri="{FF2B5EF4-FFF2-40B4-BE49-F238E27FC236}">
                <a16:creationId xmlns:a16="http://schemas.microsoft.com/office/drawing/2014/main" id="{8B5DB01B-3F98-4602-51E2-8FA536ADEC92}"/>
              </a:ext>
            </a:extLst>
          </p:cNvPr>
          <p:cNvSpPr txBox="1">
            <a:spLocks/>
          </p:cNvSpPr>
          <p:nvPr/>
        </p:nvSpPr>
        <p:spPr>
          <a:xfrm>
            <a:off x="721040" y="4950957"/>
            <a:ext cx="5245503" cy="1144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85000"/>
                    <a:lumOff val="15000"/>
                  </a:schemeClr>
                </a:solidFill>
                <a:latin typeface="Helvetica" pitchFamily="2" charset="0"/>
              </a:rPr>
              <a:t>Revenue Analysis and Customer Segmentation</a:t>
            </a:r>
          </a:p>
        </p:txBody>
      </p:sp>
      <p:cxnSp>
        <p:nvCxnSpPr>
          <p:cNvPr id="9" name="Straight Connector 8">
            <a:extLst>
              <a:ext uri="{FF2B5EF4-FFF2-40B4-BE49-F238E27FC236}">
                <a16:creationId xmlns:a16="http://schemas.microsoft.com/office/drawing/2014/main" id="{20945363-1654-1AC8-4B64-194D8D9659CD}"/>
              </a:ext>
            </a:extLst>
          </p:cNvPr>
          <p:cNvCxnSpPr>
            <a:cxnSpLocks/>
          </p:cNvCxnSpPr>
          <p:nvPr/>
        </p:nvCxnSpPr>
        <p:spPr>
          <a:xfrm>
            <a:off x="721040" y="4656989"/>
            <a:ext cx="3868615"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F322E63-EBB4-0AE0-14E8-F0E2CF6008DB}"/>
              </a:ext>
            </a:extLst>
          </p:cNvPr>
          <p:cNvSpPr/>
          <p:nvPr/>
        </p:nvSpPr>
        <p:spPr>
          <a:xfrm rot="10800000">
            <a:off x="5473875" y="1907043"/>
            <a:ext cx="4588042" cy="3826596"/>
          </a:xfrm>
          <a:prstGeom prst="rect">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3005FF7-D333-9FC0-29DF-A58A87AD47BE}"/>
              </a:ext>
            </a:extLst>
          </p:cNvPr>
          <p:cNvSpPr/>
          <p:nvPr/>
        </p:nvSpPr>
        <p:spPr>
          <a:xfrm>
            <a:off x="11823032" y="551925"/>
            <a:ext cx="368970" cy="1144871"/>
          </a:xfrm>
          <a:prstGeom prst="rect">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07329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9F6F2"/>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370FEA65-0DF8-C32C-AABC-BC26DDD1ADB6}"/>
              </a:ext>
            </a:extLst>
          </p:cNvPr>
          <p:cNvSpPr/>
          <p:nvPr/>
        </p:nvSpPr>
        <p:spPr>
          <a:xfrm rot="10800000">
            <a:off x="1639549" y="424223"/>
            <a:ext cx="410171" cy="410635"/>
          </a:xfrm>
          <a:prstGeom prst="ellipse">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B1F8E0C8-CFB3-BA2D-6820-FA52C17C343C}"/>
              </a:ext>
            </a:extLst>
          </p:cNvPr>
          <p:cNvPicPr>
            <a:picLocks noChangeAspect="1"/>
          </p:cNvPicPr>
          <p:nvPr/>
        </p:nvPicPr>
        <p:blipFill>
          <a:blip r:embed="rId3"/>
          <a:stretch>
            <a:fillRect/>
          </a:stretch>
        </p:blipFill>
        <p:spPr>
          <a:xfrm>
            <a:off x="1185836" y="1383957"/>
            <a:ext cx="9820327" cy="5038627"/>
          </a:xfrm>
          <a:prstGeom prst="rect">
            <a:avLst/>
          </a:prstGeom>
          <a:solidFill>
            <a:srgbClr val="F9F6F2"/>
          </a:solidFill>
        </p:spPr>
      </p:pic>
      <p:sp>
        <p:nvSpPr>
          <p:cNvPr id="3" name="Rectangle 2">
            <a:extLst>
              <a:ext uri="{FF2B5EF4-FFF2-40B4-BE49-F238E27FC236}">
                <a16:creationId xmlns:a16="http://schemas.microsoft.com/office/drawing/2014/main" id="{367F9999-4734-EB24-C69F-14702EE42ECE}"/>
              </a:ext>
            </a:extLst>
          </p:cNvPr>
          <p:cNvSpPr/>
          <p:nvPr/>
        </p:nvSpPr>
        <p:spPr>
          <a:xfrm>
            <a:off x="0" y="0"/>
            <a:ext cx="407961" cy="6857999"/>
          </a:xfrm>
          <a:prstGeom prst="rect">
            <a:avLst/>
          </a:prstGeom>
          <a:solidFill>
            <a:srgbClr val="35B89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9D66A42-17BB-52ED-F266-9216F16607B6}"/>
              </a:ext>
            </a:extLst>
          </p:cNvPr>
          <p:cNvSpPr/>
          <p:nvPr/>
        </p:nvSpPr>
        <p:spPr>
          <a:xfrm>
            <a:off x="11784039" y="0"/>
            <a:ext cx="407961" cy="1383957"/>
          </a:xfrm>
          <a:prstGeom prst="rect">
            <a:avLst/>
          </a:prstGeom>
          <a:solidFill>
            <a:srgbClr val="35B89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BA2161FA-B6B4-F316-08FC-3E87B6A77BA9}"/>
              </a:ext>
            </a:extLst>
          </p:cNvPr>
          <p:cNvSpPr>
            <a:spLocks noGrp="1"/>
          </p:cNvSpPr>
          <p:nvPr>
            <p:ph type="title"/>
          </p:nvPr>
        </p:nvSpPr>
        <p:spPr>
          <a:xfrm>
            <a:off x="838200" y="172077"/>
            <a:ext cx="10515600" cy="1325563"/>
          </a:xfrm>
        </p:spPr>
        <p:txBody>
          <a:bodyPr>
            <a:normAutofit/>
          </a:bodyPr>
          <a:lstStyle/>
          <a:p>
            <a:pPr algn="ctr"/>
            <a:r>
              <a:rPr lang="en-US" sz="4800" b="1" dirty="0">
                <a:solidFill>
                  <a:schemeClr val="bg2">
                    <a:lumMod val="25000"/>
                  </a:schemeClr>
                </a:solidFill>
                <a:latin typeface="Times New Roman" panose="02020603050405020304" pitchFamily="18" charset="0"/>
                <a:cs typeface="Times New Roman" panose="02020603050405020304" pitchFamily="18" charset="0"/>
              </a:rPr>
              <a:t>Customer Segmentation Analysis</a:t>
            </a:r>
          </a:p>
        </p:txBody>
      </p:sp>
    </p:spTree>
    <p:extLst>
      <p:ext uri="{BB962C8B-B14F-4D97-AF65-F5344CB8AC3E}">
        <p14:creationId xmlns:p14="http://schemas.microsoft.com/office/powerpoint/2010/main" val="3419802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9F6F2"/>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46C10CE-AA77-FCA1-B43B-78F6DB8C194C}"/>
              </a:ext>
            </a:extLst>
          </p:cNvPr>
          <p:cNvSpPr/>
          <p:nvPr/>
        </p:nvSpPr>
        <p:spPr>
          <a:xfrm rot="10800000">
            <a:off x="416240" y="222886"/>
            <a:ext cx="410171" cy="410635"/>
          </a:xfrm>
          <a:prstGeom prst="ellipse">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FFB0A9B-BC59-B94F-7527-032D16A5D94A}"/>
              </a:ext>
            </a:extLst>
          </p:cNvPr>
          <p:cNvSpPr/>
          <p:nvPr/>
        </p:nvSpPr>
        <p:spPr>
          <a:xfrm>
            <a:off x="-29840" y="0"/>
            <a:ext cx="306505" cy="6858000"/>
          </a:xfrm>
          <a:prstGeom prst="rect">
            <a:avLst/>
          </a:prstGeom>
          <a:solidFill>
            <a:srgbClr val="35B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D6670228-3A05-E2E0-842F-26B293F7B092}"/>
              </a:ext>
            </a:extLst>
          </p:cNvPr>
          <p:cNvSpPr/>
          <p:nvPr/>
        </p:nvSpPr>
        <p:spPr>
          <a:xfrm>
            <a:off x="6206171" y="5431900"/>
            <a:ext cx="5709164" cy="11472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F0866B8-C1EF-0A97-1884-CEDC0E68E584}"/>
              </a:ext>
            </a:extLst>
          </p:cNvPr>
          <p:cNvSpPr txBox="1"/>
          <p:nvPr/>
        </p:nvSpPr>
        <p:spPr>
          <a:xfrm>
            <a:off x="6349706" y="5458183"/>
            <a:ext cx="5549820" cy="995722"/>
          </a:xfrm>
          <a:prstGeom prst="rect">
            <a:avLst/>
          </a:prstGeom>
          <a:noFill/>
        </p:spPr>
        <p:txBody>
          <a:bodyPr wrap="square">
            <a:spAutoFit/>
          </a:bodyPr>
          <a:lstStyle/>
          <a:p>
            <a:pPr marR="0" lvl="0" algn="just" rtl="0">
              <a:lnSpc>
                <a:spcPct val="107000"/>
              </a:lnSpc>
              <a:spcBef>
                <a:spcPts val="0"/>
              </a:spcBef>
              <a:spcAft>
                <a:spcPts val="800"/>
              </a:spcAft>
            </a:pPr>
            <a:r>
              <a:rPr lang="en-US" sz="2000" b="1" dirty="0">
                <a:solidFill>
                  <a:schemeClr val="accent1">
                    <a:lumMod val="75000"/>
                  </a:schemeClr>
                </a:solidFill>
                <a:effectLst/>
                <a:latin typeface="Helvetica" pitchFamily="2" charset="0"/>
                <a:ea typeface="Calibri" panose="020F0502020204030204" pitchFamily="34" charset="0"/>
                <a:cs typeface="Arial" panose="020B0604020202020204" pitchFamily="34" charset="0"/>
              </a:rPr>
              <a:t>26% </a:t>
            </a:r>
            <a:r>
              <a:rPr lang="en-US" sz="1600" dirty="0">
                <a:solidFill>
                  <a:schemeClr val="tx1">
                    <a:lumMod val="85000"/>
                    <a:lumOff val="15000"/>
                  </a:schemeClr>
                </a:solidFill>
                <a:effectLst/>
                <a:latin typeface="Helvetica" pitchFamily="2" charset="0"/>
                <a:ea typeface="Calibri" panose="020F0502020204030204" pitchFamily="34" charset="0"/>
                <a:cs typeface="Arial" panose="020B0604020202020204" pitchFamily="34" charset="0"/>
              </a:rPr>
              <a:t>are </a:t>
            </a:r>
            <a:r>
              <a:rPr lang="en-US" sz="1600" b="1" dirty="0">
                <a:solidFill>
                  <a:schemeClr val="tx1">
                    <a:lumMod val="85000"/>
                    <a:lumOff val="15000"/>
                  </a:schemeClr>
                </a:solidFill>
                <a:effectLst/>
                <a:latin typeface="Helvetica" pitchFamily="2" charset="0"/>
                <a:ea typeface="Calibri" panose="020F0502020204030204" pitchFamily="34" charset="0"/>
                <a:cs typeface="Arial" panose="020B0604020202020204" pitchFamily="34" charset="0"/>
              </a:rPr>
              <a:t>Champions</a:t>
            </a:r>
            <a:r>
              <a:rPr lang="en-US" sz="1600" dirty="0">
                <a:solidFill>
                  <a:schemeClr val="tx1">
                    <a:lumMod val="85000"/>
                    <a:lumOff val="15000"/>
                  </a:schemeClr>
                </a:solidFill>
                <a:effectLst/>
                <a:latin typeface="Helvetica" pitchFamily="2" charset="0"/>
                <a:ea typeface="Calibri" panose="020F0502020204030204" pitchFamily="34" charset="0"/>
                <a:cs typeface="Arial" panose="020B0604020202020204" pitchFamily="34" charset="0"/>
              </a:rPr>
              <a:t> and </a:t>
            </a:r>
            <a:r>
              <a:rPr lang="en-US" sz="1600" b="1" dirty="0">
                <a:solidFill>
                  <a:schemeClr val="tx1">
                    <a:lumMod val="85000"/>
                    <a:lumOff val="15000"/>
                  </a:schemeClr>
                </a:solidFill>
                <a:effectLst/>
                <a:latin typeface="Helvetica" pitchFamily="2" charset="0"/>
                <a:ea typeface="Calibri" panose="020F0502020204030204" pitchFamily="34" charset="0"/>
                <a:cs typeface="Arial" panose="020B0604020202020204" pitchFamily="34" charset="0"/>
              </a:rPr>
              <a:t>Loyal Customer </a:t>
            </a:r>
            <a:r>
              <a:rPr lang="en-US" sz="1600" dirty="0">
                <a:solidFill>
                  <a:schemeClr val="tx1">
                    <a:lumMod val="85000"/>
                    <a:lumOff val="15000"/>
                  </a:schemeClr>
                </a:solidFill>
                <a:effectLst/>
                <a:latin typeface="Helvetica" pitchFamily="2" charset="0"/>
                <a:ea typeface="Calibri" panose="020F0502020204030204" pitchFamily="34" charset="0"/>
                <a:cs typeface="Arial" panose="020B0604020202020204" pitchFamily="34" charset="0"/>
              </a:rPr>
              <a:t>and more than </a:t>
            </a:r>
            <a:r>
              <a:rPr lang="en-US" sz="2000" b="1" dirty="0">
                <a:solidFill>
                  <a:schemeClr val="accent1">
                    <a:lumMod val="75000"/>
                  </a:schemeClr>
                </a:solidFill>
                <a:effectLst/>
                <a:latin typeface="Helvetica" pitchFamily="2" charset="0"/>
                <a:ea typeface="Calibri" panose="020F0502020204030204" pitchFamily="34" charset="0"/>
                <a:cs typeface="Arial" panose="020B0604020202020204" pitchFamily="34" charset="0"/>
              </a:rPr>
              <a:t>50%</a:t>
            </a:r>
            <a:r>
              <a:rPr lang="en-US" sz="2000" b="1" dirty="0">
                <a:solidFill>
                  <a:schemeClr val="tx1">
                    <a:lumMod val="85000"/>
                    <a:lumOff val="15000"/>
                  </a:schemeClr>
                </a:solidFill>
                <a:effectLst/>
                <a:latin typeface="Helvetica" pitchFamily="2" charset="0"/>
                <a:ea typeface="Calibri" panose="020F0502020204030204" pitchFamily="34" charset="0"/>
                <a:cs typeface="Arial" panose="020B0604020202020204" pitchFamily="34" charset="0"/>
              </a:rPr>
              <a:t> </a:t>
            </a:r>
            <a:r>
              <a:rPr lang="en-US" sz="1600" dirty="0">
                <a:solidFill>
                  <a:schemeClr val="tx1">
                    <a:lumMod val="85000"/>
                    <a:lumOff val="15000"/>
                  </a:schemeClr>
                </a:solidFill>
                <a:effectLst/>
                <a:latin typeface="Helvetica" pitchFamily="2" charset="0"/>
                <a:ea typeface="Calibri" panose="020F0502020204030204" pitchFamily="34" charset="0"/>
                <a:cs typeface="Arial" panose="020B0604020202020204" pitchFamily="34" charset="0"/>
              </a:rPr>
              <a:t>revenue is generated from </a:t>
            </a:r>
            <a:r>
              <a:rPr lang="en-US" sz="1600" i="1" dirty="0">
                <a:solidFill>
                  <a:schemeClr val="tx1">
                    <a:lumMod val="85000"/>
                    <a:lumOff val="15000"/>
                  </a:schemeClr>
                </a:solidFill>
                <a:effectLst/>
                <a:latin typeface="Helvetica" pitchFamily="2" charset="0"/>
                <a:ea typeface="Calibri" panose="020F0502020204030204" pitchFamily="34" charset="0"/>
                <a:cs typeface="Arial" panose="020B0604020202020204" pitchFamily="34" charset="0"/>
              </a:rPr>
              <a:t>Champions</a:t>
            </a:r>
            <a:r>
              <a:rPr lang="en-US" sz="1600" dirty="0">
                <a:solidFill>
                  <a:schemeClr val="tx1">
                    <a:lumMod val="85000"/>
                    <a:lumOff val="15000"/>
                  </a:schemeClr>
                </a:solidFill>
                <a:effectLst/>
                <a:latin typeface="Helvetica" pitchFamily="2" charset="0"/>
                <a:ea typeface="Calibri" panose="020F0502020204030204" pitchFamily="34" charset="0"/>
                <a:cs typeface="Arial" panose="020B0604020202020204" pitchFamily="34" charset="0"/>
              </a:rPr>
              <a:t> customers followed by </a:t>
            </a:r>
            <a:r>
              <a:rPr lang="en-US" sz="1600" i="1" dirty="0">
                <a:solidFill>
                  <a:schemeClr val="tx1">
                    <a:lumMod val="85000"/>
                    <a:lumOff val="15000"/>
                  </a:schemeClr>
                </a:solidFill>
                <a:effectLst/>
                <a:latin typeface="Helvetica" pitchFamily="2" charset="0"/>
                <a:ea typeface="Calibri" panose="020F0502020204030204" pitchFamily="34" charset="0"/>
                <a:cs typeface="Arial" panose="020B0604020202020204" pitchFamily="34" charset="0"/>
              </a:rPr>
              <a:t>“Can’t lose them” </a:t>
            </a:r>
            <a:r>
              <a:rPr lang="en-US" sz="1600" dirty="0">
                <a:solidFill>
                  <a:schemeClr val="tx1">
                    <a:lumMod val="85000"/>
                    <a:lumOff val="15000"/>
                  </a:schemeClr>
                </a:solidFill>
                <a:effectLst/>
                <a:latin typeface="Helvetica" pitchFamily="2" charset="0"/>
                <a:ea typeface="Calibri" panose="020F0502020204030204" pitchFamily="34" charset="0"/>
                <a:cs typeface="Arial" panose="020B0604020202020204" pitchFamily="34" charset="0"/>
              </a:rPr>
              <a:t>customers.</a:t>
            </a:r>
          </a:p>
        </p:txBody>
      </p:sp>
      <p:sp>
        <p:nvSpPr>
          <p:cNvPr id="7" name="TextBox 6">
            <a:extLst>
              <a:ext uri="{FF2B5EF4-FFF2-40B4-BE49-F238E27FC236}">
                <a16:creationId xmlns:a16="http://schemas.microsoft.com/office/drawing/2014/main" id="{81508CE6-74DB-972B-5426-90027F1C5E22}"/>
              </a:ext>
            </a:extLst>
          </p:cNvPr>
          <p:cNvSpPr txBox="1"/>
          <p:nvPr/>
        </p:nvSpPr>
        <p:spPr>
          <a:xfrm>
            <a:off x="515684" y="259154"/>
            <a:ext cx="5390474" cy="954107"/>
          </a:xfrm>
          <a:prstGeom prst="rect">
            <a:avLst/>
          </a:prstGeom>
          <a:noFill/>
        </p:spPr>
        <p:txBody>
          <a:bodyPr wrap="square">
            <a:spAutoFit/>
          </a:bodyPr>
          <a:lstStyle/>
          <a:p>
            <a:pPr algn="just"/>
            <a:r>
              <a:rPr lang="en-US" sz="3600" b="1" dirty="0">
                <a:solidFill>
                  <a:schemeClr val="bg2">
                    <a:lumMod val="25000"/>
                  </a:schemeClr>
                </a:solidFill>
                <a:latin typeface="Times New Roman" panose="02020603050405020304" pitchFamily="18" charset="0"/>
                <a:cs typeface="Times New Roman" panose="02020603050405020304" pitchFamily="18" charset="0"/>
              </a:rPr>
              <a:t>RFM Customer Segments</a:t>
            </a:r>
          </a:p>
          <a:p>
            <a:pPr algn="just"/>
            <a:r>
              <a:rPr lang="en-US" sz="2000" b="1" dirty="0">
                <a:solidFill>
                  <a:schemeClr val="bg2">
                    <a:lumMod val="25000"/>
                  </a:schemeClr>
                </a:solidFill>
                <a:latin typeface="Times New Roman" panose="02020603050405020304" pitchFamily="18" charset="0"/>
                <a:cs typeface="Times New Roman" panose="02020603050405020304" pitchFamily="18" charset="0"/>
              </a:rPr>
              <a:t>Champions and Loyal Customers</a:t>
            </a:r>
            <a:endParaRPr lang="en-US" sz="36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7D9D7E9-C3E1-47B8-620C-BD65ADC78763}"/>
              </a:ext>
            </a:extLst>
          </p:cNvPr>
          <p:cNvPicPr>
            <a:picLocks noChangeAspect="1"/>
          </p:cNvPicPr>
          <p:nvPr/>
        </p:nvPicPr>
        <p:blipFill>
          <a:blip r:embed="rId2"/>
          <a:stretch>
            <a:fillRect/>
          </a:stretch>
        </p:blipFill>
        <p:spPr>
          <a:xfrm>
            <a:off x="416240" y="1479130"/>
            <a:ext cx="5568157" cy="5119716"/>
          </a:xfrm>
          <a:prstGeom prst="rect">
            <a:avLst/>
          </a:prstGeom>
        </p:spPr>
      </p:pic>
      <p:pic>
        <p:nvPicPr>
          <p:cNvPr id="9" name="Picture 8">
            <a:extLst>
              <a:ext uri="{FF2B5EF4-FFF2-40B4-BE49-F238E27FC236}">
                <a16:creationId xmlns:a16="http://schemas.microsoft.com/office/drawing/2014/main" id="{39C2811B-8349-F267-E85B-3C3936F12504}"/>
              </a:ext>
            </a:extLst>
          </p:cNvPr>
          <p:cNvPicPr>
            <a:picLocks noChangeAspect="1"/>
          </p:cNvPicPr>
          <p:nvPr/>
        </p:nvPicPr>
        <p:blipFill>
          <a:blip r:embed="rId3"/>
          <a:stretch>
            <a:fillRect/>
          </a:stretch>
        </p:blipFill>
        <p:spPr>
          <a:xfrm>
            <a:off x="6349706" y="259154"/>
            <a:ext cx="5581437" cy="5127865"/>
          </a:xfrm>
          <a:prstGeom prst="rect">
            <a:avLst/>
          </a:prstGeom>
        </p:spPr>
      </p:pic>
    </p:spTree>
    <p:extLst>
      <p:ext uri="{BB962C8B-B14F-4D97-AF65-F5344CB8AC3E}">
        <p14:creationId xmlns:p14="http://schemas.microsoft.com/office/powerpoint/2010/main" val="819876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9F6F2"/>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089209BA-36AA-E9C8-A71C-DE347A12CF7E}"/>
              </a:ext>
            </a:extLst>
          </p:cNvPr>
          <p:cNvSpPr/>
          <p:nvPr/>
        </p:nvSpPr>
        <p:spPr>
          <a:xfrm rot="10800000">
            <a:off x="416240" y="222886"/>
            <a:ext cx="410171" cy="410635"/>
          </a:xfrm>
          <a:prstGeom prst="ellipse">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F6A7B935-D674-021B-FC5B-EED2A599A13E}"/>
              </a:ext>
            </a:extLst>
          </p:cNvPr>
          <p:cNvPicPr>
            <a:picLocks noChangeAspect="1"/>
          </p:cNvPicPr>
          <p:nvPr/>
        </p:nvPicPr>
        <p:blipFill>
          <a:blip r:embed="rId2"/>
          <a:stretch>
            <a:fillRect/>
          </a:stretch>
        </p:blipFill>
        <p:spPr>
          <a:xfrm>
            <a:off x="515684" y="1462443"/>
            <a:ext cx="5549820" cy="5136403"/>
          </a:xfrm>
          <a:prstGeom prst="rect">
            <a:avLst/>
          </a:prstGeom>
        </p:spPr>
      </p:pic>
      <p:pic>
        <p:nvPicPr>
          <p:cNvPr id="3" name="Picture 2">
            <a:extLst>
              <a:ext uri="{FF2B5EF4-FFF2-40B4-BE49-F238E27FC236}">
                <a16:creationId xmlns:a16="http://schemas.microsoft.com/office/drawing/2014/main" id="{C57AF63C-FAE1-2302-30F3-AB5562E7446A}"/>
              </a:ext>
            </a:extLst>
          </p:cNvPr>
          <p:cNvPicPr>
            <a:picLocks noChangeAspect="1"/>
          </p:cNvPicPr>
          <p:nvPr/>
        </p:nvPicPr>
        <p:blipFill>
          <a:blip r:embed="rId3"/>
          <a:stretch>
            <a:fillRect/>
          </a:stretch>
        </p:blipFill>
        <p:spPr>
          <a:xfrm>
            <a:off x="6365515" y="278801"/>
            <a:ext cx="5549820" cy="5153099"/>
          </a:xfrm>
          <a:prstGeom prst="rect">
            <a:avLst/>
          </a:prstGeom>
        </p:spPr>
      </p:pic>
      <p:sp>
        <p:nvSpPr>
          <p:cNvPr id="4" name="Rectangle 3">
            <a:extLst>
              <a:ext uri="{FF2B5EF4-FFF2-40B4-BE49-F238E27FC236}">
                <a16:creationId xmlns:a16="http://schemas.microsoft.com/office/drawing/2014/main" id="{DFFB0A9B-BC59-B94F-7527-032D16A5D94A}"/>
              </a:ext>
            </a:extLst>
          </p:cNvPr>
          <p:cNvSpPr/>
          <p:nvPr/>
        </p:nvSpPr>
        <p:spPr>
          <a:xfrm>
            <a:off x="-29840" y="0"/>
            <a:ext cx="306505" cy="6858000"/>
          </a:xfrm>
          <a:prstGeom prst="rect">
            <a:avLst/>
          </a:prstGeom>
          <a:solidFill>
            <a:srgbClr val="35B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F0866B8-C1EF-0A97-1884-CEDC0E68E584}"/>
              </a:ext>
            </a:extLst>
          </p:cNvPr>
          <p:cNvSpPr txBox="1"/>
          <p:nvPr/>
        </p:nvSpPr>
        <p:spPr>
          <a:xfrm>
            <a:off x="6365515" y="5430718"/>
            <a:ext cx="5549820" cy="995722"/>
          </a:xfrm>
          <a:prstGeom prst="rect">
            <a:avLst/>
          </a:prstGeom>
          <a:noFill/>
        </p:spPr>
        <p:txBody>
          <a:bodyPr wrap="square">
            <a:spAutoFit/>
          </a:bodyPr>
          <a:lstStyle/>
          <a:p>
            <a:pPr marR="0" lvl="0" algn="just" rtl="0">
              <a:lnSpc>
                <a:spcPct val="107000"/>
              </a:lnSpc>
              <a:spcBef>
                <a:spcPts val="0"/>
              </a:spcBef>
              <a:spcAft>
                <a:spcPts val="800"/>
              </a:spcAft>
            </a:pPr>
            <a:r>
              <a:rPr lang="en-US" sz="2000" b="1" dirty="0">
                <a:solidFill>
                  <a:schemeClr val="accent1">
                    <a:lumMod val="75000"/>
                  </a:schemeClr>
                </a:solidFill>
                <a:effectLst/>
                <a:latin typeface="Helvetica" pitchFamily="2" charset="0"/>
                <a:ea typeface="Calibri" panose="020F0502020204030204" pitchFamily="34" charset="0"/>
                <a:cs typeface="Arial" panose="020B0604020202020204" pitchFamily="34" charset="0"/>
              </a:rPr>
              <a:t>25% </a:t>
            </a:r>
            <a:r>
              <a:rPr lang="en-US" sz="1600" dirty="0">
                <a:solidFill>
                  <a:schemeClr val="tx1">
                    <a:lumMod val="85000"/>
                    <a:lumOff val="15000"/>
                  </a:schemeClr>
                </a:solidFill>
                <a:effectLst/>
                <a:latin typeface="Helvetica" pitchFamily="2" charset="0"/>
                <a:ea typeface="Calibri" panose="020F0502020204030204" pitchFamily="34" charset="0"/>
                <a:cs typeface="Arial" panose="020B0604020202020204" pitchFamily="34" charset="0"/>
              </a:rPr>
              <a:t>customers are Potential Loyalist, New Customers, and Promising customers and generating </a:t>
            </a:r>
            <a:r>
              <a:rPr lang="en-US" sz="2000" b="1" dirty="0">
                <a:solidFill>
                  <a:schemeClr val="accent1">
                    <a:lumMod val="75000"/>
                  </a:schemeClr>
                </a:solidFill>
                <a:effectLst/>
                <a:latin typeface="Helvetica" pitchFamily="2" charset="0"/>
                <a:ea typeface="Calibri" panose="020F0502020204030204" pitchFamily="34" charset="0"/>
                <a:cs typeface="Arial" panose="020B0604020202020204" pitchFamily="34" charset="0"/>
              </a:rPr>
              <a:t>10%</a:t>
            </a:r>
            <a:r>
              <a:rPr lang="en-US" dirty="0">
                <a:solidFill>
                  <a:schemeClr val="accent1">
                    <a:lumMod val="75000"/>
                  </a:schemeClr>
                </a:solidFill>
                <a:effectLst/>
                <a:latin typeface="Helvetica" pitchFamily="2" charset="0"/>
                <a:ea typeface="Calibri" panose="020F0502020204030204" pitchFamily="34" charset="0"/>
                <a:cs typeface="Arial" panose="020B0604020202020204" pitchFamily="34" charset="0"/>
              </a:rPr>
              <a:t> </a:t>
            </a:r>
            <a:r>
              <a:rPr lang="en-US" sz="1600" dirty="0">
                <a:solidFill>
                  <a:schemeClr val="tx1">
                    <a:lumMod val="85000"/>
                    <a:lumOff val="15000"/>
                  </a:schemeClr>
                </a:solidFill>
                <a:effectLst/>
                <a:latin typeface="Helvetica" pitchFamily="2" charset="0"/>
                <a:ea typeface="Calibri" panose="020F0502020204030204" pitchFamily="34" charset="0"/>
                <a:cs typeface="Arial" panose="020B0604020202020204" pitchFamily="34" charset="0"/>
              </a:rPr>
              <a:t>revenue. They can be converted to Loyal customers.</a:t>
            </a:r>
          </a:p>
        </p:txBody>
      </p:sp>
      <p:sp>
        <p:nvSpPr>
          <p:cNvPr id="7" name="TextBox 6">
            <a:extLst>
              <a:ext uri="{FF2B5EF4-FFF2-40B4-BE49-F238E27FC236}">
                <a16:creationId xmlns:a16="http://schemas.microsoft.com/office/drawing/2014/main" id="{81508CE6-74DB-972B-5426-90027F1C5E22}"/>
              </a:ext>
            </a:extLst>
          </p:cNvPr>
          <p:cNvSpPr txBox="1"/>
          <p:nvPr/>
        </p:nvSpPr>
        <p:spPr>
          <a:xfrm>
            <a:off x="515684" y="259154"/>
            <a:ext cx="5390474" cy="954107"/>
          </a:xfrm>
          <a:prstGeom prst="rect">
            <a:avLst/>
          </a:prstGeom>
          <a:noFill/>
        </p:spPr>
        <p:txBody>
          <a:bodyPr wrap="square">
            <a:spAutoFit/>
          </a:bodyPr>
          <a:lstStyle/>
          <a:p>
            <a:pPr algn="just"/>
            <a:r>
              <a:rPr lang="en-US" sz="3600" b="1" dirty="0">
                <a:solidFill>
                  <a:schemeClr val="bg2">
                    <a:lumMod val="25000"/>
                  </a:schemeClr>
                </a:solidFill>
                <a:latin typeface="Times New Roman" panose="02020603050405020304" pitchFamily="18" charset="0"/>
                <a:cs typeface="Times New Roman" panose="02020603050405020304" pitchFamily="18" charset="0"/>
              </a:rPr>
              <a:t>RFM Customer Segments</a:t>
            </a:r>
          </a:p>
          <a:p>
            <a:pPr algn="just"/>
            <a:r>
              <a:rPr lang="en-US" sz="2000" b="1" dirty="0">
                <a:solidFill>
                  <a:schemeClr val="bg2">
                    <a:lumMod val="25000"/>
                  </a:schemeClr>
                </a:solidFill>
                <a:latin typeface="Times New Roman" panose="02020603050405020304" pitchFamily="18" charset="0"/>
                <a:cs typeface="Times New Roman" panose="02020603050405020304" pitchFamily="18" charset="0"/>
              </a:rPr>
              <a:t>Potential, New and Promising Customer</a:t>
            </a:r>
            <a:endParaRPr lang="en-US"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780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9F6F2"/>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C147EAF-2053-F19E-266E-9E6152DD236A}"/>
              </a:ext>
            </a:extLst>
          </p:cNvPr>
          <p:cNvSpPr/>
          <p:nvPr/>
        </p:nvSpPr>
        <p:spPr>
          <a:xfrm rot="10800000">
            <a:off x="416240" y="222886"/>
            <a:ext cx="410171" cy="410635"/>
          </a:xfrm>
          <a:prstGeom prst="ellipse">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FFB0A9B-BC59-B94F-7527-032D16A5D94A}"/>
              </a:ext>
            </a:extLst>
          </p:cNvPr>
          <p:cNvSpPr/>
          <p:nvPr/>
        </p:nvSpPr>
        <p:spPr>
          <a:xfrm>
            <a:off x="-29840" y="0"/>
            <a:ext cx="306505" cy="6858000"/>
          </a:xfrm>
          <a:prstGeom prst="rect">
            <a:avLst/>
          </a:prstGeom>
          <a:solidFill>
            <a:srgbClr val="35B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F0866B8-C1EF-0A97-1884-CEDC0E68E584}"/>
              </a:ext>
            </a:extLst>
          </p:cNvPr>
          <p:cNvSpPr txBox="1"/>
          <p:nvPr/>
        </p:nvSpPr>
        <p:spPr>
          <a:xfrm>
            <a:off x="6365515" y="5444786"/>
            <a:ext cx="5549820" cy="995722"/>
          </a:xfrm>
          <a:prstGeom prst="rect">
            <a:avLst/>
          </a:prstGeom>
          <a:noFill/>
        </p:spPr>
        <p:txBody>
          <a:bodyPr wrap="square">
            <a:spAutoFit/>
          </a:bodyPr>
          <a:lstStyle/>
          <a:p>
            <a:pPr marR="0" lvl="0" algn="just" rtl="0">
              <a:lnSpc>
                <a:spcPct val="107000"/>
              </a:lnSpc>
              <a:spcBef>
                <a:spcPts val="0"/>
              </a:spcBef>
              <a:spcAft>
                <a:spcPts val="800"/>
              </a:spcAft>
            </a:pPr>
            <a:r>
              <a:rPr lang="en-US" sz="2000" b="1" dirty="0">
                <a:solidFill>
                  <a:schemeClr val="accent1">
                    <a:lumMod val="75000"/>
                  </a:schemeClr>
                </a:solidFill>
                <a:effectLst/>
                <a:latin typeface="Helvetica" pitchFamily="2" charset="0"/>
                <a:ea typeface="Calibri" panose="020F0502020204030204" pitchFamily="34" charset="0"/>
                <a:cs typeface="Arial" panose="020B0604020202020204" pitchFamily="34" charset="0"/>
              </a:rPr>
              <a:t>10% </a:t>
            </a:r>
            <a:r>
              <a:rPr lang="en-US" sz="1600" dirty="0">
                <a:solidFill>
                  <a:schemeClr val="tx1">
                    <a:lumMod val="85000"/>
                    <a:lumOff val="15000"/>
                  </a:schemeClr>
                </a:solidFill>
                <a:effectLst/>
                <a:latin typeface="Helvetica" pitchFamily="2" charset="0"/>
                <a:ea typeface="Calibri" panose="020F0502020204030204" pitchFamily="34" charset="0"/>
                <a:cs typeface="Arial" panose="020B0604020202020204" pitchFamily="34" charset="0"/>
              </a:rPr>
              <a:t>customers </a:t>
            </a:r>
            <a:r>
              <a:rPr lang="en-US" sz="1600" b="1" dirty="0">
                <a:solidFill>
                  <a:schemeClr val="tx1">
                    <a:lumMod val="85000"/>
                    <a:lumOff val="15000"/>
                  </a:schemeClr>
                </a:solidFill>
                <a:effectLst/>
                <a:latin typeface="Helvetica" pitchFamily="2" charset="0"/>
                <a:ea typeface="Calibri" panose="020F0502020204030204" pitchFamily="34" charset="0"/>
                <a:cs typeface="Arial" panose="020B0604020202020204" pitchFamily="34" charset="0"/>
              </a:rPr>
              <a:t>need attention </a:t>
            </a:r>
            <a:r>
              <a:rPr lang="en-US" sz="1600" dirty="0">
                <a:solidFill>
                  <a:schemeClr val="tx1">
                    <a:lumMod val="85000"/>
                    <a:lumOff val="15000"/>
                  </a:schemeClr>
                </a:solidFill>
                <a:effectLst/>
                <a:latin typeface="Helvetica" pitchFamily="2" charset="0"/>
                <a:ea typeface="Calibri" panose="020F0502020204030204" pitchFamily="34" charset="0"/>
                <a:cs typeface="Arial" panose="020B0604020202020204" pitchFamily="34" charset="0"/>
              </a:rPr>
              <a:t>and </a:t>
            </a:r>
            <a:r>
              <a:rPr lang="en-US" sz="1600" b="1" dirty="0">
                <a:solidFill>
                  <a:schemeClr val="tx1">
                    <a:lumMod val="85000"/>
                    <a:lumOff val="15000"/>
                  </a:schemeClr>
                </a:solidFill>
                <a:effectLst/>
                <a:latin typeface="Helvetica" pitchFamily="2" charset="0"/>
                <a:ea typeface="Calibri" panose="020F0502020204030204" pitchFamily="34" charset="0"/>
                <a:cs typeface="Arial" panose="020B0604020202020204" pitchFamily="34" charset="0"/>
              </a:rPr>
              <a:t>about to sleep </a:t>
            </a:r>
            <a:r>
              <a:rPr lang="en-US" sz="1600" dirty="0">
                <a:solidFill>
                  <a:schemeClr val="tx1">
                    <a:lumMod val="85000"/>
                    <a:lumOff val="15000"/>
                  </a:schemeClr>
                </a:solidFill>
                <a:effectLst/>
                <a:latin typeface="Helvetica" pitchFamily="2" charset="0"/>
                <a:ea typeface="Calibri" panose="020F0502020204030204" pitchFamily="34" charset="0"/>
                <a:cs typeface="Arial" panose="020B0604020202020204" pitchFamily="34" charset="0"/>
              </a:rPr>
              <a:t>as they are in above and below averages and only generating </a:t>
            </a:r>
            <a:r>
              <a:rPr lang="en-US" sz="2000" b="1" dirty="0">
                <a:solidFill>
                  <a:schemeClr val="accent1">
                    <a:lumMod val="75000"/>
                  </a:schemeClr>
                </a:solidFill>
                <a:effectLst/>
                <a:latin typeface="Helvetica" pitchFamily="2" charset="0"/>
                <a:ea typeface="Calibri" panose="020F0502020204030204" pitchFamily="34" charset="0"/>
                <a:cs typeface="Arial" panose="020B0604020202020204" pitchFamily="34" charset="0"/>
              </a:rPr>
              <a:t>5%</a:t>
            </a:r>
            <a:r>
              <a:rPr lang="en-US" sz="1600" dirty="0">
                <a:solidFill>
                  <a:schemeClr val="tx1">
                    <a:lumMod val="85000"/>
                    <a:lumOff val="15000"/>
                  </a:schemeClr>
                </a:solidFill>
                <a:effectLst/>
                <a:latin typeface="Helvetica" pitchFamily="2" charset="0"/>
                <a:ea typeface="Calibri" panose="020F0502020204030204" pitchFamily="34" charset="0"/>
                <a:cs typeface="Arial" panose="020B0604020202020204" pitchFamily="34" charset="0"/>
              </a:rPr>
              <a:t> revenue. </a:t>
            </a:r>
          </a:p>
        </p:txBody>
      </p:sp>
      <p:sp>
        <p:nvSpPr>
          <p:cNvPr id="7" name="TextBox 6">
            <a:extLst>
              <a:ext uri="{FF2B5EF4-FFF2-40B4-BE49-F238E27FC236}">
                <a16:creationId xmlns:a16="http://schemas.microsoft.com/office/drawing/2014/main" id="{81508CE6-74DB-972B-5426-90027F1C5E22}"/>
              </a:ext>
            </a:extLst>
          </p:cNvPr>
          <p:cNvSpPr txBox="1"/>
          <p:nvPr/>
        </p:nvSpPr>
        <p:spPr>
          <a:xfrm>
            <a:off x="515684" y="259154"/>
            <a:ext cx="5390474" cy="954107"/>
          </a:xfrm>
          <a:prstGeom prst="rect">
            <a:avLst/>
          </a:prstGeom>
          <a:noFill/>
        </p:spPr>
        <p:txBody>
          <a:bodyPr wrap="square">
            <a:spAutoFit/>
          </a:bodyPr>
          <a:lstStyle/>
          <a:p>
            <a:pPr algn="just"/>
            <a:r>
              <a:rPr lang="en-US" sz="3600" b="1" dirty="0">
                <a:solidFill>
                  <a:schemeClr val="bg2">
                    <a:lumMod val="25000"/>
                  </a:schemeClr>
                </a:solidFill>
                <a:latin typeface="Times New Roman" panose="02020603050405020304" pitchFamily="18" charset="0"/>
                <a:cs typeface="Times New Roman" panose="02020603050405020304" pitchFamily="18" charset="0"/>
              </a:rPr>
              <a:t>RFM Customer Segments</a:t>
            </a:r>
          </a:p>
          <a:p>
            <a:pPr algn="just"/>
            <a:r>
              <a:rPr lang="en-US" sz="2000" b="1" dirty="0">
                <a:solidFill>
                  <a:schemeClr val="bg2">
                    <a:lumMod val="25000"/>
                  </a:schemeClr>
                </a:solidFill>
                <a:latin typeface="Times New Roman" panose="02020603050405020304" pitchFamily="18" charset="0"/>
                <a:cs typeface="Times New Roman" panose="02020603050405020304" pitchFamily="18" charset="0"/>
              </a:rPr>
              <a:t>About to Sleep and Need Attention </a:t>
            </a:r>
            <a:endParaRPr lang="en-US" sz="36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8673B81-FBDD-3AEE-A136-7638F4DE1A7C}"/>
              </a:ext>
            </a:extLst>
          </p:cNvPr>
          <p:cNvPicPr>
            <a:picLocks noChangeAspect="1"/>
          </p:cNvPicPr>
          <p:nvPr/>
        </p:nvPicPr>
        <p:blipFill>
          <a:blip r:embed="rId2"/>
          <a:stretch>
            <a:fillRect/>
          </a:stretch>
        </p:blipFill>
        <p:spPr>
          <a:xfrm>
            <a:off x="546180" y="1468131"/>
            <a:ext cx="5549820" cy="5148025"/>
          </a:xfrm>
          <a:prstGeom prst="rect">
            <a:avLst/>
          </a:prstGeom>
        </p:spPr>
      </p:pic>
      <p:pic>
        <p:nvPicPr>
          <p:cNvPr id="9" name="Picture 8">
            <a:extLst>
              <a:ext uri="{FF2B5EF4-FFF2-40B4-BE49-F238E27FC236}">
                <a16:creationId xmlns:a16="http://schemas.microsoft.com/office/drawing/2014/main" id="{FA721B29-5B22-03B9-6D2A-2926845F3AD1}"/>
              </a:ext>
            </a:extLst>
          </p:cNvPr>
          <p:cNvPicPr>
            <a:picLocks noChangeAspect="1"/>
          </p:cNvPicPr>
          <p:nvPr/>
        </p:nvPicPr>
        <p:blipFill>
          <a:blip r:embed="rId3"/>
          <a:stretch>
            <a:fillRect/>
          </a:stretch>
        </p:blipFill>
        <p:spPr>
          <a:xfrm>
            <a:off x="6365516" y="307744"/>
            <a:ext cx="5549819" cy="5102855"/>
          </a:xfrm>
          <a:prstGeom prst="rect">
            <a:avLst/>
          </a:prstGeom>
        </p:spPr>
      </p:pic>
    </p:spTree>
    <p:extLst>
      <p:ext uri="{BB962C8B-B14F-4D97-AF65-F5344CB8AC3E}">
        <p14:creationId xmlns:p14="http://schemas.microsoft.com/office/powerpoint/2010/main" val="2273272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9F6F2"/>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E3527390-B846-3EA5-D7F3-A4B633F5237F}"/>
              </a:ext>
            </a:extLst>
          </p:cNvPr>
          <p:cNvSpPr/>
          <p:nvPr/>
        </p:nvSpPr>
        <p:spPr>
          <a:xfrm rot="10800000">
            <a:off x="416240" y="222886"/>
            <a:ext cx="410171" cy="410635"/>
          </a:xfrm>
          <a:prstGeom prst="ellipse">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FFB0A9B-BC59-B94F-7527-032D16A5D94A}"/>
              </a:ext>
            </a:extLst>
          </p:cNvPr>
          <p:cNvSpPr/>
          <p:nvPr/>
        </p:nvSpPr>
        <p:spPr>
          <a:xfrm>
            <a:off x="-29840" y="0"/>
            <a:ext cx="306505" cy="6858000"/>
          </a:xfrm>
          <a:prstGeom prst="rect">
            <a:avLst/>
          </a:prstGeom>
          <a:solidFill>
            <a:srgbClr val="35B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F0866B8-C1EF-0A97-1884-CEDC0E68E584}"/>
              </a:ext>
            </a:extLst>
          </p:cNvPr>
          <p:cNvSpPr txBox="1"/>
          <p:nvPr/>
        </p:nvSpPr>
        <p:spPr>
          <a:xfrm>
            <a:off x="6365515" y="5444786"/>
            <a:ext cx="5549820" cy="728533"/>
          </a:xfrm>
          <a:prstGeom prst="rect">
            <a:avLst/>
          </a:prstGeom>
          <a:noFill/>
        </p:spPr>
        <p:txBody>
          <a:bodyPr wrap="square">
            <a:spAutoFit/>
          </a:bodyPr>
          <a:lstStyle/>
          <a:p>
            <a:pPr marR="0" lvl="0" algn="just" rtl="0">
              <a:lnSpc>
                <a:spcPct val="107000"/>
              </a:lnSpc>
              <a:spcBef>
                <a:spcPts val="0"/>
              </a:spcBef>
              <a:spcAft>
                <a:spcPts val="800"/>
              </a:spcAft>
            </a:pPr>
            <a:r>
              <a:rPr lang="en-US" sz="2000" b="1" dirty="0">
                <a:solidFill>
                  <a:srgbClr val="2F5496"/>
                </a:solidFill>
                <a:effectLst/>
                <a:latin typeface="Helvetica" pitchFamily="2" charset="0"/>
                <a:ea typeface="Calibri" panose="020F0502020204030204" pitchFamily="34" charset="0"/>
                <a:cs typeface="Arial" panose="020B0604020202020204" pitchFamily="34" charset="0"/>
              </a:rPr>
              <a:t>14% </a:t>
            </a:r>
            <a:r>
              <a:rPr lang="en-US" sz="1800" dirty="0">
                <a:solidFill>
                  <a:srgbClr val="000000"/>
                </a:solidFill>
                <a:effectLst/>
                <a:latin typeface="Helvetica" pitchFamily="2" charset="0"/>
                <a:ea typeface="Calibri" panose="020F0502020204030204" pitchFamily="34" charset="0"/>
                <a:cs typeface="Arial" panose="020B0604020202020204" pitchFamily="34" charset="0"/>
              </a:rPr>
              <a:t>are </a:t>
            </a:r>
            <a:r>
              <a:rPr lang="en-US" sz="1800" b="1" dirty="0">
                <a:solidFill>
                  <a:srgbClr val="000000"/>
                </a:solidFill>
                <a:effectLst/>
                <a:latin typeface="Helvetica" pitchFamily="2" charset="0"/>
                <a:ea typeface="Calibri" panose="020F0502020204030204" pitchFamily="34" charset="0"/>
                <a:cs typeface="Arial" panose="020B0604020202020204" pitchFamily="34" charset="0"/>
              </a:rPr>
              <a:t>At Risk</a:t>
            </a:r>
            <a:r>
              <a:rPr lang="en-US" sz="1800" dirty="0">
                <a:solidFill>
                  <a:srgbClr val="000000"/>
                </a:solidFill>
                <a:effectLst/>
                <a:latin typeface="Helvetica" pitchFamily="2" charset="0"/>
                <a:ea typeface="Calibri" panose="020F0502020204030204" pitchFamily="34" charset="0"/>
                <a:cs typeface="Arial" panose="020B0604020202020204" pitchFamily="34" charset="0"/>
              </a:rPr>
              <a:t> and </a:t>
            </a:r>
            <a:r>
              <a:rPr lang="en-US" sz="1800" b="1" dirty="0">
                <a:solidFill>
                  <a:srgbClr val="000000"/>
                </a:solidFill>
                <a:effectLst/>
                <a:latin typeface="Helvetica" pitchFamily="2" charset="0"/>
                <a:ea typeface="Calibri" panose="020F0502020204030204" pitchFamily="34" charset="0"/>
                <a:cs typeface="Arial" panose="020B0604020202020204" pitchFamily="34" charset="0"/>
              </a:rPr>
              <a:t>Can’t lose them </a:t>
            </a:r>
            <a:r>
              <a:rPr lang="en-US" sz="1800" dirty="0">
                <a:solidFill>
                  <a:srgbClr val="000000"/>
                </a:solidFill>
                <a:effectLst/>
                <a:latin typeface="Helvetica" pitchFamily="2" charset="0"/>
                <a:ea typeface="Calibri" panose="020F0502020204030204" pitchFamily="34" charset="0"/>
                <a:cs typeface="Arial" panose="020B0604020202020204" pitchFamily="34" charset="0"/>
              </a:rPr>
              <a:t> category and generating </a:t>
            </a:r>
            <a:r>
              <a:rPr lang="en-US" sz="2000" b="1" dirty="0">
                <a:solidFill>
                  <a:schemeClr val="accent1">
                    <a:lumMod val="75000"/>
                  </a:schemeClr>
                </a:solidFill>
                <a:effectLst/>
                <a:latin typeface="Helvetica" pitchFamily="2" charset="0"/>
                <a:ea typeface="Calibri" panose="020F0502020204030204" pitchFamily="34" charset="0"/>
                <a:cs typeface="Arial" panose="020B0604020202020204" pitchFamily="34" charset="0"/>
              </a:rPr>
              <a:t>14% </a:t>
            </a:r>
            <a:r>
              <a:rPr lang="en-US" sz="1800" dirty="0">
                <a:solidFill>
                  <a:srgbClr val="000000"/>
                </a:solidFill>
                <a:effectLst/>
                <a:latin typeface="Helvetica" pitchFamily="2" charset="0"/>
                <a:ea typeface="Calibri" panose="020F0502020204030204" pitchFamily="34" charset="0"/>
                <a:cs typeface="Arial" panose="020B0604020202020204" pitchFamily="34" charset="0"/>
              </a:rPr>
              <a:t>Revenue.</a:t>
            </a:r>
            <a:endParaRPr lang="en-US" sz="1800" dirty="0">
              <a:effectLst/>
              <a:latin typeface="Helvetica" pitchFamily="2"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81508CE6-74DB-972B-5426-90027F1C5E22}"/>
              </a:ext>
            </a:extLst>
          </p:cNvPr>
          <p:cNvSpPr txBox="1"/>
          <p:nvPr/>
        </p:nvSpPr>
        <p:spPr>
          <a:xfrm>
            <a:off x="515684" y="259154"/>
            <a:ext cx="5390474" cy="954107"/>
          </a:xfrm>
          <a:prstGeom prst="rect">
            <a:avLst/>
          </a:prstGeom>
          <a:noFill/>
        </p:spPr>
        <p:txBody>
          <a:bodyPr wrap="square">
            <a:spAutoFit/>
          </a:bodyPr>
          <a:lstStyle/>
          <a:p>
            <a:pPr algn="just"/>
            <a:r>
              <a:rPr lang="en-US" sz="3600" b="1" dirty="0">
                <a:solidFill>
                  <a:schemeClr val="bg2">
                    <a:lumMod val="25000"/>
                  </a:schemeClr>
                </a:solidFill>
                <a:latin typeface="Times New Roman" panose="02020603050405020304" pitchFamily="18" charset="0"/>
                <a:cs typeface="Times New Roman" panose="02020603050405020304" pitchFamily="18" charset="0"/>
              </a:rPr>
              <a:t>RFM Customer Segments</a:t>
            </a:r>
          </a:p>
          <a:p>
            <a:pPr algn="just"/>
            <a:r>
              <a:rPr lang="en-US" sz="2000" b="1" dirty="0">
                <a:solidFill>
                  <a:schemeClr val="bg2">
                    <a:lumMod val="25000"/>
                  </a:schemeClr>
                </a:solidFill>
                <a:latin typeface="Times New Roman" panose="02020603050405020304" pitchFamily="18" charset="0"/>
                <a:cs typeface="Times New Roman" panose="02020603050405020304" pitchFamily="18" charset="0"/>
              </a:rPr>
              <a:t>Customers at Risk and Can’t be Lose</a:t>
            </a:r>
            <a:endParaRPr lang="en-US" sz="36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8A9BC7E-D35C-5F01-C9F4-ACACB4BA7AC8}"/>
              </a:ext>
            </a:extLst>
          </p:cNvPr>
          <p:cNvPicPr>
            <a:picLocks noChangeAspect="1"/>
          </p:cNvPicPr>
          <p:nvPr/>
        </p:nvPicPr>
        <p:blipFill>
          <a:blip r:embed="rId2"/>
          <a:stretch>
            <a:fillRect/>
          </a:stretch>
        </p:blipFill>
        <p:spPr>
          <a:xfrm>
            <a:off x="546180" y="1466865"/>
            <a:ext cx="5549820" cy="5112334"/>
          </a:xfrm>
          <a:prstGeom prst="rect">
            <a:avLst/>
          </a:prstGeom>
        </p:spPr>
      </p:pic>
      <p:pic>
        <p:nvPicPr>
          <p:cNvPr id="3" name="Picture 2">
            <a:extLst>
              <a:ext uri="{FF2B5EF4-FFF2-40B4-BE49-F238E27FC236}">
                <a16:creationId xmlns:a16="http://schemas.microsoft.com/office/drawing/2014/main" id="{4FD7224B-314C-8F88-36F2-D0FC34600644}"/>
              </a:ext>
            </a:extLst>
          </p:cNvPr>
          <p:cNvPicPr>
            <a:picLocks noChangeAspect="1"/>
          </p:cNvPicPr>
          <p:nvPr/>
        </p:nvPicPr>
        <p:blipFill>
          <a:blip r:embed="rId3"/>
          <a:stretch>
            <a:fillRect/>
          </a:stretch>
        </p:blipFill>
        <p:spPr>
          <a:xfrm>
            <a:off x="6393518" y="278800"/>
            <a:ext cx="5521817" cy="5112333"/>
          </a:xfrm>
          <a:prstGeom prst="rect">
            <a:avLst/>
          </a:prstGeom>
        </p:spPr>
      </p:pic>
    </p:spTree>
    <p:extLst>
      <p:ext uri="{BB962C8B-B14F-4D97-AF65-F5344CB8AC3E}">
        <p14:creationId xmlns:p14="http://schemas.microsoft.com/office/powerpoint/2010/main" val="2533844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9F6F2"/>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421E5A0-4A27-AE51-8BD8-25EE86D1E19F}"/>
              </a:ext>
            </a:extLst>
          </p:cNvPr>
          <p:cNvSpPr/>
          <p:nvPr/>
        </p:nvSpPr>
        <p:spPr>
          <a:xfrm rot="10800000">
            <a:off x="416240" y="222886"/>
            <a:ext cx="410171" cy="410635"/>
          </a:xfrm>
          <a:prstGeom prst="ellipse">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FFB0A9B-BC59-B94F-7527-032D16A5D94A}"/>
              </a:ext>
            </a:extLst>
          </p:cNvPr>
          <p:cNvSpPr/>
          <p:nvPr/>
        </p:nvSpPr>
        <p:spPr>
          <a:xfrm>
            <a:off x="-29840" y="0"/>
            <a:ext cx="306505" cy="6858000"/>
          </a:xfrm>
          <a:prstGeom prst="rect">
            <a:avLst/>
          </a:prstGeom>
          <a:solidFill>
            <a:srgbClr val="35B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F0866B8-C1EF-0A97-1884-CEDC0E68E584}"/>
              </a:ext>
            </a:extLst>
          </p:cNvPr>
          <p:cNvSpPr txBox="1"/>
          <p:nvPr/>
        </p:nvSpPr>
        <p:spPr>
          <a:xfrm>
            <a:off x="6365515" y="5444786"/>
            <a:ext cx="5549820" cy="1056892"/>
          </a:xfrm>
          <a:prstGeom prst="rect">
            <a:avLst/>
          </a:prstGeom>
          <a:noFill/>
        </p:spPr>
        <p:txBody>
          <a:bodyPr wrap="square">
            <a:spAutoFit/>
          </a:bodyPr>
          <a:lstStyle/>
          <a:p>
            <a:pPr marR="0" lvl="0" algn="just" rtl="0">
              <a:lnSpc>
                <a:spcPct val="107000"/>
              </a:lnSpc>
              <a:spcBef>
                <a:spcPts val="0"/>
              </a:spcBef>
              <a:spcAft>
                <a:spcPts val="800"/>
              </a:spcAft>
            </a:pPr>
            <a:r>
              <a:rPr lang="en-US" sz="2000" b="1" dirty="0">
                <a:solidFill>
                  <a:schemeClr val="accent1">
                    <a:lumMod val="75000"/>
                  </a:schemeClr>
                </a:solidFill>
                <a:effectLst/>
                <a:latin typeface="Helvetica" pitchFamily="2" charset="0"/>
                <a:ea typeface="Calibri" panose="020F0502020204030204" pitchFamily="34" charset="0"/>
                <a:cs typeface="Arial" panose="020B0604020202020204" pitchFamily="34" charset="0"/>
              </a:rPr>
              <a:t>13% </a:t>
            </a:r>
            <a:r>
              <a:rPr lang="en-US" sz="1600" dirty="0">
                <a:solidFill>
                  <a:schemeClr val="bg2">
                    <a:lumMod val="25000"/>
                  </a:schemeClr>
                </a:solidFill>
                <a:effectLst/>
                <a:latin typeface="Helvetica" pitchFamily="2" charset="0"/>
                <a:ea typeface="Calibri" panose="020F0502020204030204" pitchFamily="34" charset="0"/>
                <a:cs typeface="Arial" panose="020B0604020202020204" pitchFamily="34" charset="0"/>
              </a:rPr>
              <a:t>are hibernating and Churn Rate is </a:t>
            </a:r>
            <a:r>
              <a:rPr lang="en-US" sz="2000" b="1" dirty="0">
                <a:solidFill>
                  <a:schemeClr val="accent1">
                    <a:lumMod val="75000"/>
                  </a:schemeClr>
                </a:solidFill>
                <a:effectLst/>
                <a:latin typeface="Helvetica" pitchFamily="2" charset="0"/>
                <a:ea typeface="Calibri" panose="020F0502020204030204" pitchFamily="34" charset="0"/>
                <a:cs typeface="Arial" panose="020B0604020202020204" pitchFamily="34" charset="0"/>
              </a:rPr>
              <a:t>12%</a:t>
            </a:r>
            <a:r>
              <a:rPr lang="en-US" sz="1600" dirty="0">
                <a:solidFill>
                  <a:schemeClr val="bg2">
                    <a:lumMod val="25000"/>
                  </a:schemeClr>
                </a:solidFill>
                <a:effectLst/>
                <a:latin typeface="Helvetica" pitchFamily="2" charset="0"/>
                <a:ea typeface="Calibri" panose="020F0502020204030204" pitchFamily="34" charset="0"/>
                <a:cs typeface="Arial" panose="020B0604020202020204" pitchFamily="34" charset="0"/>
              </a:rPr>
              <a:t> which means that company has lost </a:t>
            </a:r>
            <a:r>
              <a:rPr lang="en-US" sz="2000" b="1" dirty="0">
                <a:solidFill>
                  <a:schemeClr val="accent1">
                    <a:lumMod val="75000"/>
                  </a:schemeClr>
                </a:solidFill>
                <a:effectLst/>
                <a:latin typeface="Helvetica" pitchFamily="2" charset="0"/>
                <a:ea typeface="Calibri" panose="020F0502020204030204" pitchFamily="34" charset="0"/>
                <a:cs typeface="Arial" panose="020B0604020202020204" pitchFamily="34" charset="0"/>
              </a:rPr>
              <a:t>12%</a:t>
            </a:r>
            <a:r>
              <a:rPr lang="en-US" sz="1600" dirty="0">
                <a:solidFill>
                  <a:schemeClr val="bg2">
                    <a:lumMod val="25000"/>
                  </a:schemeClr>
                </a:solidFill>
                <a:effectLst/>
                <a:latin typeface="Helvetica" pitchFamily="2" charset="0"/>
                <a:ea typeface="Calibri" panose="020F0502020204030204" pitchFamily="34" charset="0"/>
                <a:cs typeface="Arial" panose="020B0604020202020204" pitchFamily="34" charset="0"/>
              </a:rPr>
              <a:t> customers who used to generate less than </a:t>
            </a:r>
            <a:r>
              <a:rPr lang="en-US" sz="2000" b="1" dirty="0">
                <a:solidFill>
                  <a:schemeClr val="accent1">
                    <a:lumMod val="75000"/>
                  </a:schemeClr>
                </a:solidFill>
                <a:effectLst/>
                <a:latin typeface="Helvetica" pitchFamily="2" charset="0"/>
                <a:ea typeface="Calibri" panose="020F0502020204030204" pitchFamily="34" charset="0"/>
                <a:cs typeface="Arial" panose="020B0604020202020204" pitchFamily="34" charset="0"/>
              </a:rPr>
              <a:t>1%</a:t>
            </a:r>
            <a:r>
              <a:rPr lang="en-US" sz="2000" b="1" dirty="0">
                <a:solidFill>
                  <a:schemeClr val="bg2">
                    <a:lumMod val="25000"/>
                  </a:schemeClr>
                </a:solidFill>
                <a:effectLst/>
                <a:latin typeface="Helvetica" pitchFamily="2" charset="0"/>
                <a:ea typeface="Calibri" panose="020F0502020204030204" pitchFamily="34" charset="0"/>
                <a:cs typeface="Arial" panose="020B0604020202020204" pitchFamily="34" charset="0"/>
              </a:rPr>
              <a:t> </a:t>
            </a:r>
            <a:r>
              <a:rPr lang="en-US" sz="1600" dirty="0">
                <a:solidFill>
                  <a:schemeClr val="bg2">
                    <a:lumMod val="25000"/>
                  </a:schemeClr>
                </a:solidFill>
                <a:effectLst/>
                <a:latin typeface="Helvetica" pitchFamily="2" charset="0"/>
                <a:ea typeface="Calibri" panose="020F0502020204030204" pitchFamily="34" charset="0"/>
                <a:cs typeface="Arial" panose="020B0604020202020204" pitchFamily="34" charset="0"/>
              </a:rPr>
              <a:t>revenue. </a:t>
            </a:r>
          </a:p>
        </p:txBody>
      </p:sp>
      <p:sp>
        <p:nvSpPr>
          <p:cNvPr id="7" name="TextBox 6">
            <a:extLst>
              <a:ext uri="{FF2B5EF4-FFF2-40B4-BE49-F238E27FC236}">
                <a16:creationId xmlns:a16="http://schemas.microsoft.com/office/drawing/2014/main" id="{81508CE6-74DB-972B-5426-90027F1C5E22}"/>
              </a:ext>
            </a:extLst>
          </p:cNvPr>
          <p:cNvSpPr txBox="1"/>
          <p:nvPr/>
        </p:nvSpPr>
        <p:spPr>
          <a:xfrm>
            <a:off x="515684" y="259154"/>
            <a:ext cx="5390474" cy="954107"/>
          </a:xfrm>
          <a:prstGeom prst="rect">
            <a:avLst/>
          </a:prstGeom>
          <a:noFill/>
        </p:spPr>
        <p:txBody>
          <a:bodyPr wrap="square">
            <a:spAutoFit/>
          </a:bodyPr>
          <a:lstStyle/>
          <a:p>
            <a:pPr algn="just"/>
            <a:r>
              <a:rPr lang="en-US" sz="3600" b="1" dirty="0">
                <a:solidFill>
                  <a:schemeClr val="bg2">
                    <a:lumMod val="25000"/>
                  </a:schemeClr>
                </a:solidFill>
                <a:latin typeface="Times New Roman" panose="02020603050405020304" pitchFamily="18" charset="0"/>
                <a:cs typeface="Times New Roman" panose="02020603050405020304" pitchFamily="18" charset="0"/>
              </a:rPr>
              <a:t>RFM Customer Segments</a:t>
            </a:r>
          </a:p>
          <a:p>
            <a:pPr algn="just"/>
            <a:r>
              <a:rPr lang="en-US" sz="2000" b="1" dirty="0">
                <a:solidFill>
                  <a:schemeClr val="bg2">
                    <a:lumMod val="25000"/>
                  </a:schemeClr>
                </a:solidFill>
                <a:latin typeface="Times New Roman" panose="02020603050405020304" pitchFamily="18" charset="0"/>
                <a:cs typeface="Times New Roman" panose="02020603050405020304" pitchFamily="18" charset="0"/>
              </a:rPr>
              <a:t>Hibernating and Lost Customers</a:t>
            </a:r>
            <a:endParaRPr lang="en-US" sz="36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61B33C5-001B-422E-4A35-658AD6CCF7A5}"/>
              </a:ext>
            </a:extLst>
          </p:cNvPr>
          <p:cNvPicPr>
            <a:picLocks noChangeAspect="1"/>
          </p:cNvPicPr>
          <p:nvPr/>
        </p:nvPicPr>
        <p:blipFill>
          <a:blip r:embed="rId2"/>
          <a:stretch>
            <a:fillRect/>
          </a:stretch>
        </p:blipFill>
        <p:spPr>
          <a:xfrm>
            <a:off x="515684" y="1466865"/>
            <a:ext cx="5549820" cy="5112334"/>
          </a:xfrm>
          <a:prstGeom prst="rect">
            <a:avLst/>
          </a:prstGeom>
          <a:solidFill>
            <a:srgbClr val="F9F6F2"/>
          </a:solidFill>
        </p:spPr>
      </p:pic>
      <p:pic>
        <p:nvPicPr>
          <p:cNvPr id="3" name="Picture 2">
            <a:extLst>
              <a:ext uri="{FF2B5EF4-FFF2-40B4-BE49-F238E27FC236}">
                <a16:creationId xmlns:a16="http://schemas.microsoft.com/office/drawing/2014/main" id="{75B67B0A-3368-7D5F-D7A9-042970C65E06}"/>
              </a:ext>
            </a:extLst>
          </p:cNvPr>
          <p:cNvPicPr>
            <a:picLocks noChangeAspect="1"/>
          </p:cNvPicPr>
          <p:nvPr/>
        </p:nvPicPr>
        <p:blipFill>
          <a:blip r:embed="rId3"/>
          <a:stretch>
            <a:fillRect/>
          </a:stretch>
        </p:blipFill>
        <p:spPr>
          <a:xfrm>
            <a:off x="6365515" y="259154"/>
            <a:ext cx="5549820" cy="5101852"/>
          </a:xfrm>
          <a:prstGeom prst="rect">
            <a:avLst/>
          </a:prstGeom>
        </p:spPr>
      </p:pic>
    </p:spTree>
    <p:extLst>
      <p:ext uri="{BB962C8B-B14F-4D97-AF65-F5344CB8AC3E}">
        <p14:creationId xmlns:p14="http://schemas.microsoft.com/office/powerpoint/2010/main" val="4121070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44">
            <a:extLst>
              <a:ext uri="{FF2B5EF4-FFF2-40B4-BE49-F238E27FC236}">
                <a16:creationId xmlns:a16="http://schemas.microsoft.com/office/drawing/2014/main" id="{5B227285-4117-53A2-51D1-D5AFC8611114}"/>
              </a:ext>
            </a:extLst>
          </p:cNvPr>
          <p:cNvSpPr/>
          <p:nvPr/>
        </p:nvSpPr>
        <p:spPr>
          <a:xfrm rot="10800000">
            <a:off x="1599899" y="370823"/>
            <a:ext cx="410171" cy="410635"/>
          </a:xfrm>
          <a:prstGeom prst="ellipse">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120FCB32-BA43-CC09-BC3C-24430281F1D9}"/>
              </a:ext>
            </a:extLst>
          </p:cNvPr>
          <p:cNvGrpSpPr/>
          <p:nvPr/>
        </p:nvGrpSpPr>
        <p:grpSpPr>
          <a:xfrm>
            <a:off x="911729" y="1502605"/>
            <a:ext cx="10623779" cy="4968534"/>
            <a:chOff x="866487" y="1030750"/>
            <a:chExt cx="7628745" cy="3567815"/>
          </a:xfrm>
        </p:grpSpPr>
        <p:sp>
          <p:nvSpPr>
            <p:cNvPr id="3" name="Google Shape;642;p56">
              <a:extLst>
                <a:ext uri="{FF2B5EF4-FFF2-40B4-BE49-F238E27FC236}">
                  <a16:creationId xmlns:a16="http://schemas.microsoft.com/office/drawing/2014/main" id="{579CF05D-E3D7-A112-300B-D2F14CDB39AB}"/>
                </a:ext>
              </a:extLst>
            </p:cNvPr>
            <p:cNvSpPr/>
            <p:nvPr/>
          </p:nvSpPr>
          <p:spPr>
            <a:xfrm>
              <a:off x="3152700" y="1484677"/>
              <a:ext cx="2838600" cy="2838600"/>
            </a:xfrm>
            <a:prstGeom prst="ellipse">
              <a:avLst/>
            </a:prstGeom>
            <a:noFill/>
            <a:ln w="19050" cap="flat" cmpd="sng">
              <a:solidFill>
                <a:schemeClr val="bg2">
                  <a:lumMod val="25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 name="Google Shape;643;p56">
              <a:extLst>
                <a:ext uri="{FF2B5EF4-FFF2-40B4-BE49-F238E27FC236}">
                  <a16:creationId xmlns:a16="http://schemas.microsoft.com/office/drawing/2014/main" id="{296BF1F4-14B3-6E72-0FFD-0707CE76D010}"/>
                </a:ext>
              </a:extLst>
            </p:cNvPr>
            <p:cNvSpPr/>
            <p:nvPr/>
          </p:nvSpPr>
          <p:spPr>
            <a:xfrm>
              <a:off x="3301475" y="1633451"/>
              <a:ext cx="2540700" cy="2540700"/>
            </a:xfrm>
            <a:prstGeom prst="ellipse">
              <a:avLst/>
            </a:prstGeom>
            <a:solidFill>
              <a:srgbClr val="F2E9E1"/>
            </a:solidFill>
            <a:ln w="19050" cap="flat" cmpd="sng">
              <a:solidFill>
                <a:schemeClr val="bg2">
                  <a:lumMod val="25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 name="Google Shape;645;p56">
              <a:extLst>
                <a:ext uri="{FF2B5EF4-FFF2-40B4-BE49-F238E27FC236}">
                  <a16:creationId xmlns:a16="http://schemas.microsoft.com/office/drawing/2014/main" id="{2568E166-6F8D-E15D-B9E6-337FDDBBD1F6}"/>
                </a:ext>
              </a:extLst>
            </p:cNvPr>
            <p:cNvSpPr/>
            <p:nvPr/>
          </p:nvSpPr>
          <p:spPr>
            <a:xfrm>
              <a:off x="866487" y="1315863"/>
              <a:ext cx="1577400" cy="1577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 name="Google Shape;646;p56">
              <a:extLst>
                <a:ext uri="{FF2B5EF4-FFF2-40B4-BE49-F238E27FC236}">
                  <a16:creationId xmlns:a16="http://schemas.microsoft.com/office/drawing/2014/main" id="{8487DF27-5C81-D778-7A4B-48EF63D59192}"/>
                </a:ext>
              </a:extLst>
            </p:cNvPr>
            <p:cNvSpPr/>
            <p:nvPr/>
          </p:nvSpPr>
          <p:spPr>
            <a:xfrm>
              <a:off x="949165" y="1398541"/>
              <a:ext cx="1412100" cy="1412100"/>
            </a:xfrm>
            <a:prstGeom prst="ellipse">
              <a:avLst/>
            </a:prstGeom>
            <a:solidFill>
              <a:srgbClr val="1CA68F">
                <a:alpha val="70000"/>
              </a:srgbClr>
            </a:solidFill>
            <a:ln>
              <a:noFill/>
            </a:ln>
          </p:spPr>
          <p:txBody>
            <a:bodyPr spcFirstLastPara="1" wrap="square" lIns="91425" tIns="91425" rIns="91425" bIns="91425" anchor="ctr" anchorCtr="0">
              <a:noAutofit/>
            </a:bodyPr>
            <a:lstStyle/>
            <a:p>
              <a:endParaRPr/>
            </a:p>
          </p:txBody>
        </p:sp>
        <p:sp>
          <p:nvSpPr>
            <p:cNvPr id="7" name="Google Shape;647;p56">
              <a:extLst>
                <a:ext uri="{FF2B5EF4-FFF2-40B4-BE49-F238E27FC236}">
                  <a16:creationId xmlns:a16="http://schemas.microsoft.com/office/drawing/2014/main" id="{958C4D36-1F36-64C1-75A8-7BDD7ABB94AE}"/>
                </a:ext>
              </a:extLst>
            </p:cNvPr>
            <p:cNvSpPr txBox="1"/>
            <p:nvPr/>
          </p:nvSpPr>
          <p:spPr>
            <a:xfrm>
              <a:off x="3416225" y="2519953"/>
              <a:ext cx="2315400" cy="469800"/>
            </a:xfrm>
            <a:prstGeom prst="rect">
              <a:avLst/>
            </a:prstGeom>
            <a:noFill/>
            <a:ln>
              <a:noFill/>
            </a:ln>
          </p:spPr>
          <p:txBody>
            <a:bodyPr spcFirstLastPara="1" wrap="square" lIns="0" tIns="6351" rIns="0" bIns="0" anchor="t" anchorCtr="0">
              <a:noAutofit/>
            </a:bodyPr>
            <a:lstStyle/>
            <a:p>
              <a:pPr algn="ctr"/>
              <a:r>
                <a:rPr lang="de" sz="3600" dirty="0">
                  <a:solidFill>
                    <a:schemeClr val="bg2">
                      <a:lumMod val="25000"/>
                    </a:schemeClr>
                  </a:solidFill>
                  <a:latin typeface="Abril Fatface"/>
                  <a:ea typeface="Abril Fatface"/>
                  <a:cs typeface="Abril Fatface"/>
                  <a:sym typeface="Abril Fatface"/>
                </a:rPr>
                <a:t>5,675</a:t>
              </a:r>
              <a:endParaRPr sz="1000" dirty="0">
                <a:solidFill>
                  <a:schemeClr val="bg2">
                    <a:lumMod val="25000"/>
                  </a:schemeClr>
                </a:solidFill>
                <a:latin typeface="Abril Fatface"/>
                <a:ea typeface="Abril Fatface"/>
                <a:cs typeface="Abril Fatface"/>
                <a:sym typeface="Abril Fatface"/>
              </a:endParaRPr>
            </a:p>
          </p:txBody>
        </p:sp>
        <p:sp>
          <p:nvSpPr>
            <p:cNvPr id="8" name="Google Shape;648;p56">
              <a:extLst>
                <a:ext uri="{FF2B5EF4-FFF2-40B4-BE49-F238E27FC236}">
                  <a16:creationId xmlns:a16="http://schemas.microsoft.com/office/drawing/2014/main" id="{299F1CC0-9BDF-5D4F-FE04-D3936E7112F0}"/>
                </a:ext>
              </a:extLst>
            </p:cNvPr>
            <p:cNvSpPr txBox="1"/>
            <p:nvPr/>
          </p:nvSpPr>
          <p:spPr>
            <a:xfrm>
              <a:off x="3556531" y="3133765"/>
              <a:ext cx="2051100" cy="262500"/>
            </a:xfrm>
            <a:prstGeom prst="rect">
              <a:avLst/>
            </a:prstGeom>
            <a:noFill/>
            <a:ln>
              <a:noFill/>
            </a:ln>
          </p:spPr>
          <p:txBody>
            <a:bodyPr spcFirstLastPara="1" wrap="square" lIns="0" tIns="6351" rIns="0" bIns="0" anchor="t" anchorCtr="0">
              <a:noAutofit/>
            </a:bodyPr>
            <a:lstStyle/>
            <a:p>
              <a:pPr algn="ctr"/>
              <a:r>
                <a:rPr lang="de" b="1" dirty="0">
                  <a:solidFill>
                    <a:schemeClr val="bg2">
                      <a:lumMod val="25000"/>
                    </a:schemeClr>
                  </a:solidFill>
                  <a:latin typeface="Helvetica" pitchFamily="2" charset="0"/>
                  <a:ea typeface="Fira Sans"/>
                  <a:cs typeface="Fira Sans"/>
                  <a:sym typeface="Fira Sans"/>
                </a:rPr>
                <a:t>Total Customers</a:t>
              </a:r>
              <a:endParaRPr b="1" dirty="0">
                <a:solidFill>
                  <a:schemeClr val="bg2">
                    <a:lumMod val="25000"/>
                  </a:schemeClr>
                </a:solidFill>
                <a:latin typeface="Helvetica" pitchFamily="2" charset="0"/>
                <a:ea typeface="Fira Sans"/>
                <a:cs typeface="Fira Sans"/>
                <a:sym typeface="Fira Sans"/>
              </a:endParaRPr>
            </a:p>
            <a:p>
              <a:pPr algn="ctr"/>
              <a:endParaRPr sz="1000" b="1" dirty="0">
                <a:solidFill>
                  <a:schemeClr val="bg2">
                    <a:lumMod val="25000"/>
                  </a:schemeClr>
                </a:solidFill>
                <a:latin typeface="Helvetica" pitchFamily="2" charset="0"/>
                <a:ea typeface="Fira Sans"/>
                <a:cs typeface="Fira Sans"/>
                <a:sym typeface="Fira Sans"/>
              </a:endParaRPr>
            </a:p>
          </p:txBody>
        </p:sp>
        <p:cxnSp>
          <p:nvCxnSpPr>
            <p:cNvPr id="9" name="Google Shape;649;p56">
              <a:extLst>
                <a:ext uri="{FF2B5EF4-FFF2-40B4-BE49-F238E27FC236}">
                  <a16:creationId xmlns:a16="http://schemas.microsoft.com/office/drawing/2014/main" id="{0BB07359-4F67-9353-4EE7-95F35EEB6CF3}"/>
                </a:ext>
              </a:extLst>
            </p:cNvPr>
            <p:cNvCxnSpPr>
              <a:stCxn id="5" idx="6"/>
            </p:cNvCxnSpPr>
            <p:nvPr/>
          </p:nvCxnSpPr>
          <p:spPr>
            <a:xfrm>
              <a:off x="2443887" y="2104563"/>
              <a:ext cx="937500" cy="0"/>
            </a:xfrm>
            <a:prstGeom prst="straightConnector1">
              <a:avLst/>
            </a:prstGeom>
            <a:noFill/>
            <a:ln w="28575" cap="flat" cmpd="sng">
              <a:solidFill>
                <a:schemeClr val="bg2">
                  <a:lumMod val="50000"/>
                </a:schemeClr>
              </a:solidFill>
              <a:prstDash val="solid"/>
              <a:round/>
              <a:headEnd type="oval" w="med" len="med"/>
              <a:tailEnd type="none" w="med" len="med"/>
            </a:ln>
          </p:spPr>
        </p:cxnSp>
        <p:sp>
          <p:nvSpPr>
            <p:cNvPr id="10" name="Google Shape;650;p56">
              <a:extLst>
                <a:ext uri="{FF2B5EF4-FFF2-40B4-BE49-F238E27FC236}">
                  <a16:creationId xmlns:a16="http://schemas.microsoft.com/office/drawing/2014/main" id="{E3A1F996-B8D7-D3A9-254A-F0869D56470C}"/>
                </a:ext>
              </a:extLst>
            </p:cNvPr>
            <p:cNvSpPr txBox="1"/>
            <p:nvPr/>
          </p:nvSpPr>
          <p:spPr>
            <a:xfrm>
              <a:off x="1055951" y="1699393"/>
              <a:ext cx="1286700" cy="572700"/>
            </a:xfrm>
            <a:prstGeom prst="rect">
              <a:avLst/>
            </a:prstGeom>
            <a:noFill/>
            <a:ln>
              <a:noFill/>
            </a:ln>
          </p:spPr>
          <p:txBody>
            <a:bodyPr spcFirstLastPara="1" wrap="square" lIns="0" tIns="6351" rIns="0" bIns="0" anchor="t" anchorCtr="0">
              <a:noAutofit/>
            </a:bodyPr>
            <a:lstStyle/>
            <a:p>
              <a:pPr algn="ctr"/>
              <a:r>
                <a:rPr lang="en-US" sz="40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rPr>
                <a:t>26.51%</a:t>
              </a:r>
              <a:endParaRPr sz="40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endParaRPr>
            </a:p>
          </p:txBody>
        </p:sp>
        <p:sp>
          <p:nvSpPr>
            <p:cNvPr id="11" name="Google Shape;651;p56">
              <a:extLst>
                <a:ext uri="{FF2B5EF4-FFF2-40B4-BE49-F238E27FC236}">
                  <a16:creationId xmlns:a16="http://schemas.microsoft.com/office/drawing/2014/main" id="{56D8C1A6-8FED-6E54-C59C-F6AA72BC15C3}"/>
                </a:ext>
              </a:extLst>
            </p:cNvPr>
            <p:cNvSpPr txBox="1"/>
            <p:nvPr/>
          </p:nvSpPr>
          <p:spPr>
            <a:xfrm>
              <a:off x="1085336" y="2163034"/>
              <a:ext cx="1139700" cy="383472"/>
            </a:xfrm>
            <a:prstGeom prst="rect">
              <a:avLst/>
            </a:prstGeom>
            <a:noFill/>
            <a:ln>
              <a:noFill/>
            </a:ln>
          </p:spPr>
          <p:txBody>
            <a:bodyPr spcFirstLastPara="1" wrap="square" lIns="0" tIns="6351" rIns="0" bIns="0" anchor="t" anchorCtr="0">
              <a:noAutofit/>
            </a:bodyPr>
            <a:lstStyle/>
            <a:p>
              <a:pPr algn="ctr"/>
              <a:r>
                <a:rPr lang="en-US" dirty="0">
                  <a:solidFill>
                    <a:schemeClr val="dk1"/>
                  </a:solidFill>
                  <a:latin typeface="Helvetica" pitchFamily="2" charset="0"/>
                  <a:ea typeface="Fira Sans"/>
                  <a:cs typeface="Fira Sans"/>
                  <a:sym typeface="Fira Sans"/>
                </a:rPr>
                <a:t>Champions and Loyal</a:t>
              </a:r>
              <a:endParaRPr sz="1200" dirty="0">
                <a:solidFill>
                  <a:schemeClr val="dk1"/>
                </a:solidFill>
                <a:latin typeface="Helvetica" pitchFamily="2" charset="0"/>
                <a:ea typeface="Fira Sans"/>
                <a:cs typeface="Fira Sans"/>
                <a:sym typeface="Fira Sans"/>
              </a:endParaRPr>
            </a:p>
          </p:txBody>
        </p:sp>
        <p:cxnSp>
          <p:nvCxnSpPr>
            <p:cNvPr id="12" name="Google Shape;652;p56">
              <a:extLst>
                <a:ext uri="{FF2B5EF4-FFF2-40B4-BE49-F238E27FC236}">
                  <a16:creationId xmlns:a16="http://schemas.microsoft.com/office/drawing/2014/main" id="{6CFAE0AB-289B-1840-06B3-0FF015DF2DAC}"/>
                </a:ext>
              </a:extLst>
            </p:cNvPr>
            <p:cNvCxnSpPr>
              <a:stCxn id="13" idx="6"/>
              <a:endCxn id="3" idx="3"/>
            </p:cNvCxnSpPr>
            <p:nvPr/>
          </p:nvCxnSpPr>
          <p:spPr>
            <a:xfrm rot="10800000" flipH="1">
              <a:off x="2361275" y="3907665"/>
              <a:ext cx="1207200" cy="7200"/>
            </a:xfrm>
            <a:prstGeom prst="straightConnector1">
              <a:avLst/>
            </a:prstGeom>
            <a:noFill/>
            <a:ln w="28575" cap="flat" cmpd="sng">
              <a:solidFill>
                <a:schemeClr val="bg2">
                  <a:lumMod val="50000"/>
                </a:schemeClr>
              </a:solidFill>
              <a:prstDash val="solid"/>
              <a:round/>
              <a:headEnd type="oval" w="med" len="med"/>
              <a:tailEnd type="none" w="med" len="med"/>
            </a:ln>
          </p:spPr>
        </p:cxnSp>
        <p:sp>
          <p:nvSpPr>
            <p:cNvPr id="13" name="Google Shape;653;p56">
              <a:extLst>
                <a:ext uri="{FF2B5EF4-FFF2-40B4-BE49-F238E27FC236}">
                  <a16:creationId xmlns:a16="http://schemas.microsoft.com/office/drawing/2014/main" id="{6C5FD115-102C-AA46-FF75-4F3B8DA09355}"/>
                </a:ext>
              </a:extLst>
            </p:cNvPr>
            <p:cNvSpPr/>
            <p:nvPr/>
          </p:nvSpPr>
          <p:spPr>
            <a:xfrm>
              <a:off x="1168775" y="3318616"/>
              <a:ext cx="1192500" cy="1192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 name="Google Shape;654;p56">
              <a:extLst>
                <a:ext uri="{FF2B5EF4-FFF2-40B4-BE49-F238E27FC236}">
                  <a16:creationId xmlns:a16="http://schemas.microsoft.com/office/drawing/2014/main" id="{C8BED6EF-CB7A-ABE8-C55F-25A68E6FD0AE}"/>
                </a:ext>
              </a:extLst>
            </p:cNvPr>
            <p:cNvSpPr/>
            <p:nvPr/>
          </p:nvSpPr>
          <p:spPr>
            <a:xfrm>
              <a:off x="1254895" y="3404743"/>
              <a:ext cx="1020300" cy="1020300"/>
            </a:xfrm>
            <a:prstGeom prst="ellipse">
              <a:avLst/>
            </a:prstGeom>
            <a:solidFill>
              <a:srgbClr val="1CA68F">
                <a:alpha val="70000"/>
              </a:srgbClr>
            </a:solidFill>
            <a:ln>
              <a:noFill/>
            </a:ln>
          </p:spPr>
          <p:txBody>
            <a:bodyPr spcFirstLastPara="1" wrap="square" lIns="91425" tIns="91425" rIns="91425" bIns="91425" anchor="ctr" anchorCtr="0">
              <a:noAutofit/>
            </a:bodyPr>
            <a:lstStyle/>
            <a:p>
              <a:endParaRPr/>
            </a:p>
          </p:txBody>
        </p:sp>
        <p:sp>
          <p:nvSpPr>
            <p:cNvPr id="15" name="Google Shape;655;p56">
              <a:extLst>
                <a:ext uri="{FF2B5EF4-FFF2-40B4-BE49-F238E27FC236}">
                  <a16:creationId xmlns:a16="http://schemas.microsoft.com/office/drawing/2014/main" id="{87833A1E-CD4F-05F2-0C15-EE9C870FB033}"/>
                </a:ext>
              </a:extLst>
            </p:cNvPr>
            <p:cNvSpPr txBox="1"/>
            <p:nvPr/>
          </p:nvSpPr>
          <p:spPr>
            <a:xfrm>
              <a:off x="1345494" y="3475986"/>
              <a:ext cx="929700" cy="360900"/>
            </a:xfrm>
            <a:prstGeom prst="rect">
              <a:avLst/>
            </a:prstGeom>
            <a:noFill/>
            <a:ln>
              <a:noFill/>
            </a:ln>
          </p:spPr>
          <p:txBody>
            <a:bodyPr spcFirstLastPara="1" wrap="square" lIns="0" tIns="6351" rIns="0" bIns="0" anchor="t" anchorCtr="0">
              <a:noAutofit/>
            </a:bodyPr>
            <a:lstStyle/>
            <a:p>
              <a:pPr algn="ctr"/>
              <a:r>
                <a:rPr lang="en-US" sz="24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rPr>
                <a:t>14.10% </a:t>
              </a:r>
            </a:p>
          </p:txBody>
        </p:sp>
        <p:sp>
          <p:nvSpPr>
            <p:cNvPr id="16" name="Google Shape;656;p56">
              <a:extLst>
                <a:ext uri="{FF2B5EF4-FFF2-40B4-BE49-F238E27FC236}">
                  <a16:creationId xmlns:a16="http://schemas.microsoft.com/office/drawing/2014/main" id="{CF6BE292-AEBB-C435-20DB-193501526207}"/>
                </a:ext>
              </a:extLst>
            </p:cNvPr>
            <p:cNvSpPr txBox="1"/>
            <p:nvPr/>
          </p:nvSpPr>
          <p:spPr>
            <a:xfrm>
              <a:off x="1347069" y="4014119"/>
              <a:ext cx="823500" cy="105300"/>
            </a:xfrm>
            <a:prstGeom prst="rect">
              <a:avLst/>
            </a:prstGeom>
            <a:noFill/>
            <a:ln>
              <a:noFill/>
            </a:ln>
          </p:spPr>
          <p:txBody>
            <a:bodyPr spcFirstLastPara="1" wrap="square" lIns="0" tIns="6351" rIns="0" bIns="0" anchor="t" anchorCtr="0">
              <a:noAutofit/>
            </a:bodyPr>
            <a:lstStyle/>
            <a:p>
              <a:pPr algn="ctr"/>
              <a:endParaRPr sz="1100" dirty="0">
                <a:solidFill>
                  <a:schemeClr val="dk1"/>
                </a:solidFill>
                <a:latin typeface="Fira Sans"/>
                <a:ea typeface="Fira Sans"/>
                <a:cs typeface="Fira Sans"/>
                <a:sym typeface="Fira Sans"/>
              </a:endParaRPr>
            </a:p>
          </p:txBody>
        </p:sp>
        <p:sp>
          <p:nvSpPr>
            <p:cNvPr id="17" name="Google Shape;657;p56">
              <a:extLst>
                <a:ext uri="{FF2B5EF4-FFF2-40B4-BE49-F238E27FC236}">
                  <a16:creationId xmlns:a16="http://schemas.microsoft.com/office/drawing/2014/main" id="{4B3AF484-260B-701C-2D54-8A90C2307D80}"/>
                </a:ext>
              </a:extLst>
            </p:cNvPr>
            <p:cNvSpPr/>
            <p:nvPr/>
          </p:nvSpPr>
          <p:spPr>
            <a:xfrm>
              <a:off x="6324700" y="1030750"/>
              <a:ext cx="1367400" cy="1367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8" name="Google Shape;658;p56">
              <a:extLst>
                <a:ext uri="{FF2B5EF4-FFF2-40B4-BE49-F238E27FC236}">
                  <a16:creationId xmlns:a16="http://schemas.microsoft.com/office/drawing/2014/main" id="{923B2912-54B9-F813-1EC7-7792BD2730FC}"/>
                </a:ext>
              </a:extLst>
            </p:cNvPr>
            <p:cNvSpPr/>
            <p:nvPr/>
          </p:nvSpPr>
          <p:spPr>
            <a:xfrm>
              <a:off x="6404319" y="1110377"/>
              <a:ext cx="1208100" cy="1208100"/>
            </a:xfrm>
            <a:prstGeom prst="ellipse">
              <a:avLst/>
            </a:prstGeom>
            <a:solidFill>
              <a:srgbClr val="1CA68F">
                <a:alpha val="70000"/>
              </a:srgbClr>
            </a:solidFill>
            <a:ln>
              <a:noFill/>
            </a:ln>
          </p:spPr>
          <p:txBody>
            <a:bodyPr spcFirstLastPara="1" wrap="square" lIns="91425" tIns="91425" rIns="91425" bIns="91425" anchor="ctr" anchorCtr="0">
              <a:noAutofit/>
            </a:bodyPr>
            <a:lstStyle/>
            <a:p>
              <a:endParaRPr/>
            </a:p>
          </p:txBody>
        </p:sp>
        <p:sp>
          <p:nvSpPr>
            <p:cNvPr id="19" name="Google Shape;660;p56">
              <a:extLst>
                <a:ext uri="{FF2B5EF4-FFF2-40B4-BE49-F238E27FC236}">
                  <a16:creationId xmlns:a16="http://schemas.microsoft.com/office/drawing/2014/main" id="{8A1A59DD-A6E7-B106-B65E-8EDA248D6A96}"/>
                </a:ext>
              </a:extLst>
            </p:cNvPr>
            <p:cNvSpPr txBox="1"/>
            <p:nvPr/>
          </p:nvSpPr>
          <p:spPr>
            <a:xfrm>
              <a:off x="6520325" y="1763819"/>
              <a:ext cx="975000" cy="441133"/>
            </a:xfrm>
            <a:prstGeom prst="rect">
              <a:avLst/>
            </a:prstGeom>
            <a:noFill/>
            <a:ln>
              <a:noFill/>
            </a:ln>
          </p:spPr>
          <p:txBody>
            <a:bodyPr spcFirstLastPara="1" wrap="square" lIns="0" tIns="6351" rIns="0" bIns="0" anchor="t" anchorCtr="0">
              <a:noAutofit/>
            </a:bodyPr>
            <a:lstStyle/>
            <a:p>
              <a:pPr algn="ctr"/>
              <a:r>
                <a:rPr lang="en-US" sz="1200" dirty="0">
                  <a:solidFill>
                    <a:schemeClr val="dk1"/>
                  </a:solidFill>
                  <a:latin typeface="Helvetica" pitchFamily="2" charset="0"/>
                  <a:ea typeface="Fira Sans"/>
                  <a:cs typeface="Fira Sans"/>
                  <a:sym typeface="Fira Sans"/>
                </a:rPr>
                <a:t>Potential Loyalist, New and Promising Customers</a:t>
              </a:r>
            </a:p>
          </p:txBody>
        </p:sp>
        <p:sp>
          <p:nvSpPr>
            <p:cNvPr id="20" name="Google Shape;661;p56">
              <a:extLst>
                <a:ext uri="{FF2B5EF4-FFF2-40B4-BE49-F238E27FC236}">
                  <a16:creationId xmlns:a16="http://schemas.microsoft.com/office/drawing/2014/main" id="{71425EDD-D449-3E9E-02B6-CD5892D4625B}"/>
                </a:ext>
              </a:extLst>
            </p:cNvPr>
            <p:cNvSpPr/>
            <p:nvPr/>
          </p:nvSpPr>
          <p:spPr>
            <a:xfrm>
              <a:off x="7488451" y="2492213"/>
              <a:ext cx="1006781" cy="1006781"/>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1" name="Google Shape;662;p56">
              <a:extLst>
                <a:ext uri="{FF2B5EF4-FFF2-40B4-BE49-F238E27FC236}">
                  <a16:creationId xmlns:a16="http://schemas.microsoft.com/office/drawing/2014/main" id="{5A041090-22E5-40A7-C3F2-196AC55454B7}"/>
                </a:ext>
              </a:extLst>
            </p:cNvPr>
            <p:cNvSpPr/>
            <p:nvPr/>
          </p:nvSpPr>
          <p:spPr>
            <a:xfrm>
              <a:off x="7585645" y="2589407"/>
              <a:ext cx="812394" cy="812393"/>
            </a:xfrm>
            <a:prstGeom prst="ellipse">
              <a:avLst/>
            </a:prstGeom>
            <a:solidFill>
              <a:srgbClr val="1CA68F">
                <a:alpha val="70000"/>
              </a:srgbClr>
            </a:solidFill>
            <a:ln>
              <a:noFill/>
            </a:ln>
          </p:spPr>
          <p:txBody>
            <a:bodyPr spcFirstLastPara="1" wrap="square" lIns="91425" tIns="91425" rIns="91425" bIns="91425" anchor="ctr" anchorCtr="0">
              <a:noAutofit/>
            </a:bodyPr>
            <a:lstStyle/>
            <a:p>
              <a:endParaRPr/>
            </a:p>
          </p:txBody>
        </p:sp>
        <p:sp>
          <p:nvSpPr>
            <p:cNvPr id="22" name="Google Shape;663;p56">
              <a:extLst>
                <a:ext uri="{FF2B5EF4-FFF2-40B4-BE49-F238E27FC236}">
                  <a16:creationId xmlns:a16="http://schemas.microsoft.com/office/drawing/2014/main" id="{5BE73FAD-B21C-0483-214F-51F91037C886}"/>
                </a:ext>
              </a:extLst>
            </p:cNvPr>
            <p:cNvSpPr txBox="1"/>
            <p:nvPr/>
          </p:nvSpPr>
          <p:spPr>
            <a:xfrm>
              <a:off x="7706551" y="2666341"/>
              <a:ext cx="605400" cy="288600"/>
            </a:xfrm>
            <a:prstGeom prst="rect">
              <a:avLst/>
            </a:prstGeom>
            <a:noFill/>
            <a:ln>
              <a:noFill/>
            </a:ln>
          </p:spPr>
          <p:txBody>
            <a:bodyPr spcFirstLastPara="1" wrap="square" lIns="0" tIns="6351" rIns="0" bIns="0" anchor="t" anchorCtr="0">
              <a:noAutofit/>
            </a:bodyPr>
            <a:lstStyle/>
            <a:p>
              <a:pPr algn="ctr"/>
              <a:r>
                <a:rPr lang="de" sz="1800" b="1" dirty="0">
                  <a:solidFill>
                    <a:schemeClr val="dk1"/>
                  </a:solidFill>
                  <a:latin typeface="Times New Roman" panose="02020603050405020304" pitchFamily="18" charset="0"/>
                  <a:ea typeface="Abril Fatface"/>
                  <a:cs typeface="Times New Roman" panose="02020603050405020304" pitchFamily="18" charset="0"/>
                  <a:sym typeface="Abril Fatface"/>
                </a:rPr>
                <a:t>10.13%</a:t>
              </a:r>
              <a:endParaRPr sz="1800" b="1" dirty="0">
                <a:solidFill>
                  <a:schemeClr val="dk1"/>
                </a:solidFill>
                <a:latin typeface="Times New Roman" panose="02020603050405020304" pitchFamily="18" charset="0"/>
                <a:ea typeface="Abril Fatface"/>
                <a:cs typeface="Times New Roman" panose="02020603050405020304" pitchFamily="18" charset="0"/>
                <a:sym typeface="Abril Fatface"/>
              </a:endParaRPr>
            </a:p>
            <a:p>
              <a:pPr algn="ctr"/>
              <a:endParaRPr sz="1000" b="1" dirty="0">
                <a:solidFill>
                  <a:schemeClr val="dk1"/>
                </a:solidFill>
                <a:latin typeface="Times New Roman" panose="02020603050405020304" pitchFamily="18" charset="0"/>
                <a:ea typeface="Abril Fatface"/>
                <a:cs typeface="Times New Roman" panose="02020603050405020304" pitchFamily="18" charset="0"/>
                <a:sym typeface="Abril Fatface"/>
              </a:endParaRPr>
            </a:p>
          </p:txBody>
        </p:sp>
        <p:sp>
          <p:nvSpPr>
            <p:cNvPr id="23" name="Google Shape;664;p56">
              <a:extLst>
                <a:ext uri="{FF2B5EF4-FFF2-40B4-BE49-F238E27FC236}">
                  <a16:creationId xmlns:a16="http://schemas.microsoft.com/office/drawing/2014/main" id="{F5F067CC-7539-FC26-09DA-93BDE753811B}"/>
                </a:ext>
              </a:extLst>
            </p:cNvPr>
            <p:cNvSpPr txBox="1"/>
            <p:nvPr/>
          </p:nvSpPr>
          <p:spPr>
            <a:xfrm>
              <a:off x="7692100" y="2860460"/>
              <a:ext cx="619851" cy="377089"/>
            </a:xfrm>
            <a:prstGeom prst="rect">
              <a:avLst/>
            </a:prstGeom>
            <a:noFill/>
            <a:ln>
              <a:noFill/>
            </a:ln>
          </p:spPr>
          <p:txBody>
            <a:bodyPr spcFirstLastPara="1" wrap="square" lIns="0" tIns="6351" rIns="0" bIns="0" anchor="t" anchorCtr="0">
              <a:noAutofit/>
            </a:bodyPr>
            <a:lstStyle/>
            <a:p>
              <a:pPr algn="ctr"/>
              <a:r>
                <a:rPr lang="en-US" sz="1200" dirty="0">
                  <a:solidFill>
                    <a:schemeClr val="dk1"/>
                  </a:solidFill>
                  <a:latin typeface="Helvetica" pitchFamily="2" charset="0"/>
                  <a:ea typeface="Fira Sans"/>
                  <a:cs typeface="Fira Sans"/>
                  <a:sym typeface="Fira Sans"/>
                </a:rPr>
                <a:t>Need Attention &amp;  About to Sleep</a:t>
              </a:r>
              <a:endParaRPr sz="1200" dirty="0">
                <a:solidFill>
                  <a:schemeClr val="dk1"/>
                </a:solidFill>
                <a:latin typeface="Helvetica" pitchFamily="2" charset="0"/>
                <a:ea typeface="Fira Sans"/>
                <a:cs typeface="Fira Sans"/>
                <a:sym typeface="Fira Sans"/>
              </a:endParaRPr>
            </a:p>
            <a:p>
              <a:pPr algn="ctr"/>
              <a:endParaRPr sz="1200" dirty="0">
                <a:solidFill>
                  <a:schemeClr val="dk1"/>
                </a:solidFill>
                <a:latin typeface="Helvetica" pitchFamily="2" charset="0"/>
                <a:ea typeface="Fira Sans"/>
                <a:cs typeface="Fira Sans"/>
                <a:sym typeface="Fira Sans"/>
              </a:endParaRPr>
            </a:p>
          </p:txBody>
        </p:sp>
        <p:cxnSp>
          <p:nvCxnSpPr>
            <p:cNvPr id="24" name="Google Shape;665;p56">
              <a:extLst>
                <a:ext uri="{FF2B5EF4-FFF2-40B4-BE49-F238E27FC236}">
                  <a16:creationId xmlns:a16="http://schemas.microsoft.com/office/drawing/2014/main" id="{F54B3B31-ACD5-327C-8125-BFF8C5B8220D}"/>
                </a:ext>
              </a:extLst>
            </p:cNvPr>
            <p:cNvCxnSpPr>
              <a:cxnSpLocks/>
            </p:cNvCxnSpPr>
            <p:nvPr/>
          </p:nvCxnSpPr>
          <p:spPr>
            <a:xfrm rot="10800000">
              <a:off x="5998025" y="2922146"/>
              <a:ext cx="1497300" cy="0"/>
            </a:xfrm>
            <a:prstGeom prst="straightConnector1">
              <a:avLst/>
            </a:prstGeom>
            <a:noFill/>
            <a:ln w="28575" cap="flat" cmpd="sng">
              <a:solidFill>
                <a:schemeClr val="bg2">
                  <a:lumMod val="50000"/>
                </a:schemeClr>
              </a:solidFill>
              <a:prstDash val="solid"/>
              <a:round/>
              <a:headEnd type="oval" w="med" len="med"/>
              <a:tailEnd type="none" w="med" len="med"/>
            </a:ln>
          </p:spPr>
        </p:cxnSp>
        <p:cxnSp>
          <p:nvCxnSpPr>
            <p:cNvPr id="25" name="Google Shape;666;p56">
              <a:extLst>
                <a:ext uri="{FF2B5EF4-FFF2-40B4-BE49-F238E27FC236}">
                  <a16:creationId xmlns:a16="http://schemas.microsoft.com/office/drawing/2014/main" id="{9E128924-4EC6-1CAD-49F6-6711E1E555A6}"/>
                </a:ext>
              </a:extLst>
            </p:cNvPr>
            <p:cNvCxnSpPr>
              <a:stCxn id="17" idx="2"/>
            </p:cNvCxnSpPr>
            <p:nvPr/>
          </p:nvCxnSpPr>
          <p:spPr>
            <a:xfrm rot="10800000">
              <a:off x="5358401" y="1714450"/>
              <a:ext cx="966300" cy="0"/>
            </a:xfrm>
            <a:prstGeom prst="straightConnector1">
              <a:avLst/>
            </a:prstGeom>
            <a:noFill/>
            <a:ln w="28575" cap="flat" cmpd="sng">
              <a:solidFill>
                <a:schemeClr val="bg2">
                  <a:lumMod val="50000"/>
                </a:schemeClr>
              </a:solidFill>
              <a:prstDash val="solid"/>
              <a:round/>
              <a:headEnd type="oval" w="med" len="med"/>
              <a:tailEnd type="none" w="med" len="med"/>
            </a:ln>
          </p:spPr>
        </p:cxnSp>
        <p:sp>
          <p:nvSpPr>
            <p:cNvPr id="26" name="Google Shape;667;p56">
              <a:extLst>
                <a:ext uri="{FF2B5EF4-FFF2-40B4-BE49-F238E27FC236}">
                  <a16:creationId xmlns:a16="http://schemas.microsoft.com/office/drawing/2014/main" id="{82F1C786-2F9C-D02C-83E6-786FAB64A0E5}"/>
                </a:ext>
              </a:extLst>
            </p:cNvPr>
            <p:cNvSpPr/>
            <p:nvPr/>
          </p:nvSpPr>
          <p:spPr>
            <a:xfrm>
              <a:off x="6317243" y="3231165"/>
              <a:ext cx="1367400" cy="1367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 name="Google Shape;668;p56">
              <a:extLst>
                <a:ext uri="{FF2B5EF4-FFF2-40B4-BE49-F238E27FC236}">
                  <a16:creationId xmlns:a16="http://schemas.microsoft.com/office/drawing/2014/main" id="{585698BA-9564-F3D6-79C9-A04416FBC07B}"/>
                </a:ext>
              </a:extLst>
            </p:cNvPr>
            <p:cNvSpPr/>
            <p:nvPr/>
          </p:nvSpPr>
          <p:spPr>
            <a:xfrm>
              <a:off x="6396861" y="3310792"/>
              <a:ext cx="1208100" cy="1208100"/>
            </a:xfrm>
            <a:prstGeom prst="ellipse">
              <a:avLst/>
            </a:prstGeom>
            <a:solidFill>
              <a:srgbClr val="1CA68F">
                <a:alpha val="70000"/>
              </a:srgbClr>
            </a:solidFill>
            <a:ln>
              <a:noFill/>
            </a:ln>
          </p:spPr>
          <p:txBody>
            <a:bodyPr spcFirstLastPara="1" wrap="square" lIns="91425" tIns="91425" rIns="91425" bIns="91425" anchor="ctr" anchorCtr="0">
              <a:noAutofit/>
            </a:bodyPr>
            <a:lstStyle/>
            <a:p>
              <a:endParaRPr/>
            </a:p>
          </p:txBody>
        </p:sp>
        <p:sp>
          <p:nvSpPr>
            <p:cNvPr id="28" name="Google Shape;669;p56">
              <a:extLst>
                <a:ext uri="{FF2B5EF4-FFF2-40B4-BE49-F238E27FC236}">
                  <a16:creationId xmlns:a16="http://schemas.microsoft.com/office/drawing/2014/main" id="{80478BE9-0062-1647-8264-D2722D822230}"/>
                </a:ext>
              </a:extLst>
            </p:cNvPr>
            <p:cNvSpPr txBox="1"/>
            <p:nvPr/>
          </p:nvSpPr>
          <p:spPr>
            <a:xfrm>
              <a:off x="6477310" y="3408709"/>
              <a:ext cx="1100700" cy="326933"/>
            </a:xfrm>
            <a:prstGeom prst="rect">
              <a:avLst/>
            </a:prstGeom>
            <a:noFill/>
            <a:ln>
              <a:noFill/>
            </a:ln>
          </p:spPr>
          <p:txBody>
            <a:bodyPr spcFirstLastPara="1" wrap="square" lIns="0" tIns="6351" rIns="0" bIns="0" anchor="t" anchorCtr="0">
              <a:noAutofit/>
            </a:bodyPr>
            <a:lstStyle/>
            <a:p>
              <a:pPr algn="ctr"/>
              <a:r>
                <a:rPr lang="en-US" sz="30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rPr>
                <a:t>24.44%</a:t>
              </a:r>
              <a:endParaRPr sz="10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endParaRPr>
            </a:p>
          </p:txBody>
        </p:sp>
        <p:sp>
          <p:nvSpPr>
            <p:cNvPr id="29" name="Google Shape;670;p56">
              <a:extLst>
                <a:ext uri="{FF2B5EF4-FFF2-40B4-BE49-F238E27FC236}">
                  <a16:creationId xmlns:a16="http://schemas.microsoft.com/office/drawing/2014/main" id="{80604A19-876D-E15A-8367-989661A3382D}"/>
                </a:ext>
              </a:extLst>
            </p:cNvPr>
            <p:cNvSpPr txBox="1"/>
            <p:nvPr/>
          </p:nvSpPr>
          <p:spPr>
            <a:xfrm>
              <a:off x="6496111" y="3740484"/>
              <a:ext cx="975000" cy="684558"/>
            </a:xfrm>
            <a:prstGeom prst="rect">
              <a:avLst/>
            </a:prstGeom>
            <a:noFill/>
            <a:ln>
              <a:noFill/>
            </a:ln>
          </p:spPr>
          <p:txBody>
            <a:bodyPr spcFirstLastPara="1" wrap="square" lIns="0" tIns="6351" rIns="0" bIns="0" anchor="t" anchorCtr="0">
              <a:noAutofit/>
            </a:bodyPr>
            <a:lstStyle/>
            <a:p>
              <a:pPr algn="ctr"/>
              <a:r>
                <a:rPr lang="en-US" sz="1600" dirty="0">
                  <a:solidFill>
                    <a:schemeClr val="dk1"/>
                  </a:solidFill>
                  <a:latin typeface="Helvetica" pitchFamily="2" charset="0"/>
                  <a:ea typeface="Fira Sans"/>
                  <a:cs typeface="Fira Sans"/>
                  <a:sym typeface="Fira Sans"/>
                </a:rPr>
                <a:t>Hibernating and Lost Customers</a:t>
              </a:r>
              <a:endParaRPr sz="1600" dirty="0">
                <a:solidFill>
                  <a:schemeClr val="dk1"/>
                </a:solidFill>
                <a:latin typeface="Helvetica" pitchFamily="2" charset="0"/>
                <a:ea typeface="Fira Sans"/>
                <a:cs typeface="Fira Sans"/>
                <a:sym typeface="Fira Sans"/>
              </a:endParaRPr>
            </a:p>
            <a:p>
              <a:pPr algn="ctr"/>
              <a:endParaRPr sz="1400" dirty="0">
                <a:solidFill>
                  <a:schemeClr val="dk1"/>
                </a:solidFill>
                <a:latin typeface="Helvetica" pitchFamily="2" charset="0"/>
                <a:ea typeface="Fira Sans"/>
                <a:cs typeface="Fira Sans"/>
                <a:sym typeface="Fira Sans"/>
              </a:endParaRPr>
            </a:p>
          </p:txBody>
        </p:sp>
        <p:cxnSp>
          <p:nvCxnSpPr>
            <p:cNvPr id="30" name="Google Shape;671;p56">
              <a:extLst>
                <a:ext uri="{FF2B5EF4-FFF2-40B4-BE49-F238E27FC236}">
                  <a16:creationId xmlns:a16="http://schemas.microsoft.com/office/drawing/2014/main" id="{54833FE8-6AA8-36D5-769A-C2B4C9CD6230}"/>
                </a:ext>
              </a:extLst>
            </p:cNvPr>
            <p:cNvCxnSpPr>
              <a:stCxn id="26" idx="2"/>
              <a:endCxn id="3" idx="5"/>
            </p:cNvCxnSpPr>
            <p:nvPr/>
          </p:nvCxnSpPr>
          <p:spPr>
            <a:xfrm rot="10800000">
              <a:off x="5575643" y="3907665"/>
              <a:ext cx="741600" cy="7200"/>
            </a:xfrm>
            <a:prstGeom prst="straightConnector1">
              <a:avLst/>
            </a:prstGeom>
            <a:noFill/>
            <a:ln w="28575" cap="flat" cmpd="sng">
              <a:solidFill>
                <a:schemeClr val="bg2">
                  <a:lumMod val="50000"/>
                </a:schemeClr>
              </a:solidFill>
              <a:prstDash val="solid"/>
              <a:round/>
              <a:headEnd type="oval" w="med" len="med"/>
              <a:tailEnd type="none" w="med" len="med"/>
            </a:ln>
          </p:spPr>
        </p:cxnSp>
      </p:grpSp>
      <p:sp>
        <p:nvSpPr>
          <p:cNvPr id="32" name="Google Shape;650;p56">
            <a:extLst>
              <a:ext uri="{FF2B5EF4-FFF2-40B4-BE49-F238E27FC236}">
                <a16:creationId xmlns:a16="http://schemas.microsoft.com/office/drawing/2014/main" id="{73BA2139-2827-9740-90DF-BE21D826E301}"/>
              </a:ext>
            </a:extLst>
          </p:cNvPr>
          <p:cNvSpPr txBox="1"/>
          <p:nvPr/>
        </p:nvSpPr>
        <p:spPr>
          <a:xfrm>
            <a:off x="8595842" y="1966611"/>
            <a:ext cx="1791856" cy="797541"/>
          </a:xfrm>
          <a:prstGeom prst="rect">
            <a:avLst/>
          </a:prstGeom>
          <a:noFill/>
          <a:ln>
            <a:noFill/>
          </a:ln>
        </p:spPr>
        <p:txBody>
          <a:bodyPr spcFirstLastPara="1" wrap="square" lIns="0" tIns="6351" rIns="0" bIns="0" anchor="t" anchorCtr="0">
            <a:noAutofit/>
          </a:bodyPr>
          <a:lstStyle/>
          <a:p>
            <a:pPr algn="ctr"/>
            <a:r>
              <a:rPr lang="en-US" sz="36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rPr>
              <a:t>24.82%</a:t>
            </a:r>
            <a:endParaRPr sz="36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endParaRPr>
          </a:p>
        </p:txBody>
      </p:sp>
      <p:sp>
        <p:nvSpPr>
          <p:cNvPr id="33" name="Google Shape;651;p56">
            <a:extLst>
              <a:ext uri="{FF2B5EF4-FFF2-40B4-BE49-F238E27FC236}">
                <a16:creationId xmlns:a16="http://schemas.microsoft.com/office/drawing/2014/main" id="{9D27AA1F-0C09-F2A4-594F-AF8B3836B2A4}"/>
              </a:ext>
            </a:extLst>
          </p:cNvPr>
          <p:cNvSpPr txBox="1"/>
          <p:nvPr/>
        </p:nvSpPr>
        <p:spPr>
          <a:xfrm>
            <a:off x="1561710" y="5346078"/>
            <a:ext cx="1164978" cy="534023"/>
          </a:xfrm>
          <a:prstGeom prst="rect">
            <a:avLst/>
          </a:prstGeom>
          <a:noFill/>
          <a:ln>
            <a:noFill/>
          </a:ln>
        </p:spPr>
        <p:txBody>
          <a:bodyPr spcFirstLastPara="1" wrap="square" lIns="0" tIns="6351" rIns="0" bIns="0" anchor="t" anchorCtr="0">
            <a:noAutofit/>
          </a:bodyPr>
          <a:lstStyle/>
          <a:p>
            <a:pPr algn="ctr"/>
            <a:r>
              <a:rPr lang="en-US" sz="1400" dirty="0">
                <a:solidFill>
                  <a:schemeClr val="dk1"/>
                </a:solidFill>
                <a:latin typeface="Helvetica" pitchFamily="2" charset="0"/>
                <a:ea typeface="Fira Sans"/>
                <a:cs typeface="Fira Sans"/>
                <a:sym typeface="Fira Sans"/>
              </a:rPr>
              <a:t>At Risk &amp; Cannot Lose Customers</a:t>
            </a:r>
            <a:endParaRPr sz="1050" dirty="0">
              <a:solidFill>
                <a:schemeClr val="dk1"/>
              </a:solidFill>
              <a:latin typeface="Helvetica" pitchFamily="2" charset="0"/>
              <a:ea typeface="Fira Sans"/>
              <a:cs typeface="Fira Sans"/>
              <a:sym typeface="Fira Sans"/>
            </a:endParaRPr>
          </a:p>
        </p:txBody>
      </p:sp>
      <p:grpSp>
        <p:nvGrpSpPr>
          <p:cNvPr id="40" name="Google Shape;9708;p79">
            <a:extLst>
              <a:ext uri="{FF2B5EF4-FFF2-40B4-BE49-F238E27FC236}">
                <a16:creationId xmlns:a16="http://schemas.microsoft.com/office/drawing/2014/main" id="{4CEDE317-0B26-19C3-9B2B-B15F37C33BB3}"/>
              </a:ext>
            </a:extLst>
          </p:cNvPr>
          <p:cNvGrpSpPr/>
          <p:nvPr/>
        </p:nvGrpSpPr>
        <p:grpSpPr>
          <a:xfrm>
            <a:off x="568108" y="346963"/>
            <a:ext cx="747848" cy="743986"/>
            <a:chOff x="-65131525" y="2281350"/>
            <a:chExt cx="316650" cy="316650"/>
          </a:xfrm>
          <a:solidFill>
            <a:srgbClr val="1CA68F"/>
          </a:solidFill>
        </p:grpSpPr>
        <p:sp>
          <p:nvSpPr>
            <p:cNvPr id="41" name="Google Shape;9709;p79">
              <a:extLst>
                <a:ext uri="{FF2B5EF4-FFF2-40B4-BE49-F238E27FC236}">
                  <a16:creationId xmlns:a16="http://schemas.microsoft.com/office/drawing/2014/main" id="{59121546-E553-5013-4A10-5FB25E5232AF}"/>
                </a:ext>
              </a:extLst>
            </p:cNvPr>
            <p:cNvSpPr/>
            <p:nvPr/>
          </p:nvSpPr>
          <p:spPr>
            <a:xfrm>
              <a:off x="-65131525" y="2322300"/>
              <a:ext cx="275675" cy="275700"/>
            </a:xfrm>
            <a:custGeom>
              <a:avLst/>
              <a:gdLst/>
              <a:ahLst/>
              <a:cxnLst/>
              <a:rect l="l" t="t" r="r" b="b"/>
              <a:pathLst>
                <a:path w="11027" h="11028" extrusionOk="0">
                  <a:moveTo>
                    <a:pt x="5073" y="820"/>
                  </a:moveTo>
                  <a:lnTo>
                    <a:pt x="5073" y="5514"/>
                  </a:lnTo>
                  <a:cubicBezTo>
                    <a:pt x="5073" y="5766"/>
                    <a:pt x="5262" y="5923"/>
                    <a:pt x="5482" y="5923"/>
                  </a:cubicBezTo>
                  <a:lnTo>
                    <a:pt x="10145" y="5923"/>
                  </a:lnTo>
                  <a:cubicBezTo>
                    <a:pt x="9956" y="8318"/>
                    <a:pt x="7940" y="10208"/>
                    <a:pt x="5482" y="10208"/>
                  </a:cubicBezTo>
                  <a:cubicBezTo>
                    <a:pt x="2867" y="10208"/>
                    <a:pt x="788" y="8129"/>
                    <a:pt x="788" y="5514"/>
                  </a:cubicBezTo>
                  <a:cubicBezTo>
                    <a:pt x="788" y="3088"/>
                    <a:pt x="2678" y="1072"/>
                    <a:pt x="5073" y="820"/>
                  </a:cubicBezTo>
                  <a:close/>
                  <a:moveTo>
                    <a:pt x="5514" y="0"/>
                  </a:moveTo>
                  <a:cubicBezTo>
                    <a:pt x="2458" y="0"/>
                    <a:pt x="0" y="2489"/>
                    <a:pt x="0" y="5514"/>
                  </a:cubicBezTo>
                  <a:cubicBezTo>
                    <a:pt x="0" y="8538"/>
                    <a:pt x="2458" y="11027"/>
                    <a:pt x="5514" y="11027"/>
                  </a:cubicBezTo>
                  <a:cubicBezTo>
                    <a:pt x="8538" y="11027"/>
                    <a:pt x="11027" y="8538"/>
                    <a:pt x="11027" y="5514"/>
                  </a:cubicBezTo>
                  <a:cubicBezTo>
                    <a:pt x="11027" y="5293"/>
                    <a:pt x="10807" y="5104"/>
                    <a:pt x="10618" y="5104"/>
                  </a:cubicBezTo>
                  <a:lnTo>
                    <a:pt x="5923" y="5104"/>
                  </a:lnTo>
                  <a:lnTo>
                    <a:pt x="5923" y="410"/>
                  </a:lnTo>
                  <a:cubicBezTo>
                    <a:pt x="5892" y="158"/>
                    <a:pt x="5734" y="0"/>
                    <a:pt x="5514" y="0"/>
                  </a:cubicBezTo>
                  <a:close/>
                </a:path>
              </a:pathLst>
            </a:custGeom>
            <a:grpFill/>
            <a:ln>
              <a:noFill/>
            </a:ln>
          </p:spPr>
          <p:txBody>
            <a:bodyPr spcFirstLastPara="1" wrap="square" lIns="91425" tIns="91425" rIns="91425" bIns="91425" anchor="ctr" anchorCtr="0">
              <a:noAutofit/>
            </a:bodyPr>
            <a:lstStyle/>
            <a:p>
              <a:endParaRPr/>
            </a:p>
          </p:txBody>
        </p:sp>
        <p:sp>
          <p:nvSpPr>
            <p:cNvPr id="42" name="Google Shape;9710;p79">
              <a:extLst>
                <a:ext uri="{FF2B5EF4-FFF2-40B4-BE49-F238E27FC236}">
                  <a16:creationId xmlns:a16="http://schemas.microsoft.com/office/drawing/2014/main" id="{44B3EC3F-1B4F-67B0-218F-79B7CDCE3530}"/>
                </a:ext>
              </a:extLst>
            </p:cNvPr>
            <p:cNvSpPr/>
            <p:nvPr/>
          </p:nvSpPr>
          <p:spPr>
            <a:xfrm>
              <a:off x="-64963775" y="2281350"/>
              <a:ext cx="148900" cy="148875"/>
            </a:xfrm>
            <a:custGeom>
              <a:avLst/>
              <a:gdLst/>
              <a:ahLst/>
              <a:cxnLst/>
              <a:rect l="l" t="t" r="r" b="b"/>
              <a:pathLst>
                <a:path w="5956" h="5955" extrusionOk="0">
                  <a:moveTo>
                    <a:pt x="852" y="819"/>
                  </a:moveTo>
                  <a:cubicBezTo>
                    <a:pt x="3088" y="1008"/>
                    <a:pt x="4884" y="2836"/>
                    <a:pt x="5105" y="5073"/>
                  </a:cubicBezTo>
                  <a:lnTo>
                    <a:pt x="852" y="5073"/>
                  </a:lnTo>
                  <a:lnTo>
                    <a:pt x="852" y="819"/>
                  </a:lnTo>
                  <a:close/>
                  <a:moveTo>
                    <a:pt x="442" y="0"/>
                  </a:moveTo>
                  <a:cubicBezTo>
                    <a:pt x="221" y="0"/>
                    <a:pt x="1" y="189"/>
                    <a:pt x="1" y="441"/>
                  </a:cubicBezTo>
                  <a:lnTo>
                    <a:pt x="1" y="5514"/>
                  </a:lnTo>
                  <a:cubicBezTo>
                    <a:pt x="1" y="5734"/>
                    <a:pt x="221" y="5955"/>
                    <a:pt x="442" y="5955"/>
                  </a:cubicBezTo>
                  <a:lnTo>
                    <a:pt x="5514" y="5955"/>
                  </a:lnTo>
                  <a:cubicBezTo>
                    <a:pt x="5766" y="5955"/>
                    <a:pt x="5955" y="5734"/>
                    <a:pt x="5955" y="5514"/>
                  </a:cubicBezTo>
                  <a:cubicBezTo>
                    <a:pt x="5955" y="2426"/>
                    <a:pt x="3466" y="0"/>
                    <a:pt x="442" y="0"/>
                  </a:cubicBezTo>
                  <a:close/>
                </a:path>
              </a:pathLst>
            </a:custGeom>
            <a:grpFill/>
            <a:ln>
              <a:noFill/>
            </a:ln>
          </p:spPr>
          <p:txBody>
            <a:bodyPr spcFirstLastPara="1" wrap="square" lIns="91425" tIns="91425" rIns="91425" bIns="91425" anchor="ctr" anchorCtr="0">
              <a:noAutofit/>
            </a:bodyPr>
            <a:lstStyle/>
            <a:p>
              <a:endParaRPr/>
            </a:p>
          </p:txBody>
        </p:sp>
      </p:grpSp>
      <p:sp>
        <p:nvSpPr>
          <p:cNvPr id="43" name="Title 42">
            <a:extLst>
              <a:ext uri="{FF2B5EF4-FFF2-40B4-BE49-F238E27FC236}">
                <a16:creationId xmlns:a16="http://schemas.microsoft.com/office/drawing/2014/main" id="{9E0B5ED6-C3BB-9C3A-64A6-048C6F6336EB}"/>
              </a:ext>
            </a:extLst>
          </p:cNvPr>
          <p:cNvSpPr>
            <a:spLocks noGrp="1"/>
          </p:cNvSpPr>
          <p:nvPr>
            <p:ph type="title"/>
          </p:nvPr>
        </p:nvSpPr>
        <p:spPr>
          <a:xfrm>
            <a:off x="1676400" y="128356"/>
            <a:ext cx="10515600" cy="1325563"/>
          </a:xfrm>
        </p:spPr>
        <p:txBody>
          <a:bodyPr/>
          <a:lstStyle/>
          <a:p>
            <a:r>
              <a:rPr lang="en-US" b="1" dirty="0">
                <a:solidFill>
                  <a:schemeClr val="bg2">
                    <a:lumMod val="25000"/>
                  </a:schemeClr>
                </a:solidFill>
                <a:latin typeface="Times New Roman" panose="02020603050405020304" pitchFamily="18" charset="0"/>
                <a:cs typeface="Times New Roman" panose="02020603050405020304" pitchFamily="18" charset="0"/>
              </a:rPr>
              <a:t>Distribution of Customers</a:t>
            </a:r>
          </a:p>
        </p:txBody>
      </p:sp>
      <p:sp>
        <p:nvSpPr>
          <p:cNvPr id="46" name="Rectangle 45">
            <a:extLst>
              <a:ext uri="{FF2B5EF4-FFF2-40B4-BE49-F238E27FC236}">
                <a16:creationId xmlns:a16="http://schemas.microsoft.com/office/drawing/2014/main" id="{3049685E-BF90-BDED-5155-B9B36407E78E}"/>
              </a:ext>
            </a:extLst>
          </p:cNvPr>
          <p:cNvSpPr/>
          <p:nvPr/>
        </p:nvSpPr>
        <p:spPr>
          <a:xfrm rot="10800000">
            <a:off x="0" y="1515702"/>
            <a:ext cx="237238" cy="3826596"/>
          </a:xfrm>
          <a:prstGeom prst="rect">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029743C6-F3E3-27D9-05C6-CC2C4C7999D5}"/>
              </a:ext>
            </a:extLst>
          </p:cNvPr>
          <p:cNvSpPr/>
          <p:nvPr/>
        </p:nvSpPr>
        <p:spPr>
          <a:xfrm rot="10800000">
            <a:off x="11921489" y="1280794"/>
            <a:ext cx="285196" cy="5577206"/>
          </a:xfrm>
          <a:prstGeom prst="rect">
            <a:avLst/>
          </a:prstGeom>
          <a:solidFill>
            <a:srgbClr val="1CA6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61402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Google Shape;725;p59">
            <a:extLst>
              <a:ext uri="{FF2B5EF4-FFF2-40B4-BE49-F238E27FC236}">
                <a16:creationId xmlns:a16="http://schemas.microsoft.com/office/drawing/2014/main" id="{B1DA59F9-1534-E989-E6E9-B91F536AADD0}"/>
              </a:ext>
            </a:extLst>
          </p:cNvPr>
          <p:cNvSpPr txBox="1">
            <a:spLocks/>
          </p:cNvSpPr>
          <p:nvPr/>
        </p:nvSpPr>
        <p:spPr>
          <a:xfrm>
            <a:off x="67616" y="2149531"/>
            <a:ext cx="3729591" cy="101605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solidFill>
                  <a:schemeClr val="tx1">
                    <a:lumMod val="85000"/>
                    <a:lumOff val="15000"/>
                  </a:schemeClr>
                </a:solidFill>
                <a:latin typeface="Helvetica" pitchFamily="2" charset="0"/>
              </a:rPr>
              <a:t>Announce incentive offers in low order receiving months. Peak time online advertisements</a:t>
            </a:r>
          </a:p>
        </p:txBody>
      </p:sp>
      <p:sp>
        <p:nvSpPr>
          <p:cNvPr id="49" name="Google Shape;767;p59">
            <a:extLst>
              <a:ext uri="{FF2B5EF4-FFF2-40B4-BE49-F238E27FC236}">
                <a16:creationId xmlns:a16="http://schemas.microsoft.com/office/drawing/2014/main" id="{9E20118F-752D-CB7C-9389-4B22F6CBA9A8}"/>
              </a:ext>
            </a:extLst>
          </p:cNvPr>
          <p:cNvSpPr/>
          <p:nvPr/>
        </p:nvSpPr>
        <p:spPr>
          <a:xfrm>
            <a:off x="9662377" y="1302088"/>
            <a:ext cx="1016607" cy="1016050"/>
          </a:xfrm>
          <a:prstGeom prst="ellipse">
            <a:avLst/>
          </a:prstGeom>
          <a:noFill/>
          <a:ln w="28575" cap="flat" cmpd="sng">
            <a:solidFill>
              <a:schemeClr val="bg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68;p59">
            <a:extLst>
              <a:ext uri="{FF2B5EF4-FFF2-40B4-BE49-F238E27FC236}">
                <a16:creationId xmlns:a16="http://schemas.microsoft.com/office/drawing/2014/main" id="{6252D006-900A-5656-AF58-B7EFCE42856E}"/>
              </a:ext>
            </a:extLst>
          </p:cNvPr>
          <p:cNvSpPr/>
          <p:nvPr/>
        </p:nvSpPr>
        <p:spPr>
          <a:xfrm>
            <a:off x="1424108" y="1208607"/>
            <a:ext cx="1016607" cy="1016607"/>
          </a:xfrm>
          <a:prstGeom prst="ellipse">
            <a:avLst/>
          </a:prstGeom>
          <a:noFill/>
          <a:ln w="28575" cap="flat" cmpd="sng">
            <a:solidFill>
              <a:schemeClr val="bg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57;p59">
            <a:extLst>
              <a:ext uri="{FF2B5EF4-FFF2-40B4-BE49-F238E27FC236}">
                <a16:creationId xmlns:a16="http://schemas.microsoft.com/office/drawing/2014/main" id="{5D119BEA-8E22-F8FD-6E2B-97F67C8DA2C5}"/>
              </a:ext>
            </a:extLst>
          </p:cNvPr>
          <p:cNvGrpSpPr/>
          <p:nvPr/>
        </p:nvGrpSpPr>
        <p:grpSpPr>
          <a:xfrm>
            <a:off x="1638828" y="1405945"/>
            <a:ext cx="587165" cy="590086"/>
            <a:chOff x="-62150375" y="2664925"/>
            <a:chExt cx="316650" cy="318225"/>
          </a:xfrm>
          <a:solidFill>
            <a:srgbClr val="1CA68F"/>
          </a:solidFill>
        </p:grpSpPr>
        <p:sp>
          <p:nvSpPr>
            <p:cNvPr id="79" name="Google Shape;758;p59">
              <a:extLst>
                <a:ext uri="{FF2B5EF4-FFF2-40B4-BE49-F238E27FC236}">
                  <a16:creationId xmlns:a16="http://schemas.microsoft.com/office/drawing/2014/main" id="{0386AAFE-B5CE-DF57-9CF8-3EDF7C578994}"/>
                </a:ext>
              </a:extLst>
            </p:cNvPr>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59;p59">
              <a:extLst>
                <a:ext uri="{FF2B5EF4-FFF2-40B4-BE49-F238E27FC236}">
                  <a16:creationId xmlns:a16="http://schemas.microsoft.com/office/drawing/2014/main" id="{0D4B44CF-FF51-B2A1-2D7A-CF4133C460A1}"/>
                </a:ext>
              </a:extLst>
            </p:cNvPr>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60;p59">
              <a:extLst>
                <a:ext uri="{FF2B5EF4-FFF2-40B4-BE49-F238E27FC236}">
                  <a16:creationId xmlns:a16="http://schemas.microsoft.com/office/drawing/2014/main" id="{004AEF00-81C0-3C62-FC2F-6C1D685F7BCF}"/>
                </a:ext>
              </a:extLst>
            </p:cNvPr>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61;p59">
              <a:extLst>
                <a:ext uri="{FF2B5EF4-FFF2-40B4-BE49-F238E27FC236}">
                  <a16:creationId xmlns:a16="http://schemas.microsoft.com/office/drawing/2014/main" id="{8AB79161-629D-947D-6354-EDFB987044FB}"/>
                </a:ext>
              </a:extLst>
            </p:cNvPr>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71;p59">
            <a:extLst>
              <a:ext uri="{FF2B5EF4-FFF2-40B4-BE49-F238E27FC236}">
                <a16:creationId xmlns:a16="http://schemas.microsoft.com/office/drawing/2014/main" id="{7275618B-6293-59D6-8737-38C12EBE206A}"/>
              </a:ext>
            </a:extLst>
          </p:cNvPr>
          <p:cNvSpPr/>
          <p:nvPr/>
        </p:nvSpPr>
        <p:spPr>
          <a:xfrm>
            <a:off x="5543242" y="1208886"/>
            <a:ext cx="1016607" cy="1016050"/>
          </a:xfrm>
          <a:prstGeom prst="ellipse">
            <a:avLst/>
          </a:prstGeom>
          <a:noFill/>
          <a:ln w="28575" cap="flat" cmpd="sng">
            <a:solidFill>
              <a:schemeClr val="bg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25;p59">
            <a:extLst>
              <a:ext uri="{FF2B5EF4-FFF2-40B4-BE49-F238E27FC236}">
                <a16:creationId xmlns:a16="http://schemas.microsoft.com/office/drawing/2014/main" id="{D5198537-24A4-3420-DE68-8315F4931F87}"/>
              </a:ext>
            </a:extLst>
          </p:cNvPr>
          <p:cNvSpPr txBox="1">
            <a:spLocks/>
          </p:cNvSpPr>
          <p:nvPr/>
        </p:nvSpPr>
        <p:spPr>
          <a:xfrm>
            <a:off x="4186750" y="2149531"/>
            <a:ext cx="3729591" cy="101605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solidFill>
                  <a:schemeClr val="tx1">
                    <a:lumMod val="85000"/>
                    <a:lumOff val="15000"/>
                  </a:schemeClr>
                </a:solidFill>
                <a:latin typeface="Helvetica" pitchFamily="2" charset="0"/>
              </a:rPr>
              <a:t>Top Customers: </a:t>
            </a:r>
            <a:r>
              <a:rPr lang="en-US" sz="1800" dirty="0">
                <a:solidFill>
                  <a:schemeClr val="tx1">
                    <a:lumMod val="85000"/>
                    <a:lumOff val="15000"/>
                  </a:schemeClr>
                </a:solidFill>
                <a:latin typeface="Helvetica" pitchFamily="2" charset="0"/>
              </a:rPr>
              <a:t>Reward programs and send personalized product updates. They are early adopters and helps in promoting our brand</a:t>
            </a:r>
          </a:p>
        </p:txBody>
      </p:sp>
      <p:sp>
        <p:nvSpPr>
          <p:cNvPr id="84" name="Google Shape;725;p59">
            <a:extLst>
              <a:ext uri="{FF2B5EF4-FFF2-40B4-BE49-F238E27FC236}">
                <a16:creationId xmlns:a16="http://schemas.microsoft.com/office/drawing/2014/main" id="{369EBA8D-F839-0FEA-0ADD-3776F753A48E}"/>
              </a:ext>
            </a:extLst>
          </p:cNvPr>
          <p:cNvSpPr txBox="1">
            <a:spLocks/>
          </p:cNvSpPr>
          <p:nvPr/>
        </p:nvSpPr>
        <p:spPr>
          <a:xfrm>
            <a:off x="8305885" y="2152562"/>
            <a:ext cx="3729591" cy="101605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solidFill>
                  <a:schemeClr val="tx1">
                    <a:lumMod val="85000"/>
                    <a:lumOff val="15000"/>
                  </a:schemeClr>
                </a:solidFill>
                <a:latin typeface="Helvetica" pitchFamily="2" charset="0"/>
              </a:rPr>
              <a:t>Potential to become top customers and new customers: </a:t>
            </a:r>
            <a:r>
              <a:rPr lang="en-US" sz="1800" dirty="0">
                <a:solidFill>
                  <a:schemeClr val="tx1">
                    <a:lumMod val="85000"/>
                    <a:lumOff val="15000"/>
                  </a:schemeClr>
                </a:solidFill>
                <a:latin typeface="Helvetica" pitchFamily="2" charset="0"/>
              </a:rPr>
              <a:t>Build  healthy relationships by offering free trials, free shipping and complementary services </a:t>
            </a:r>
          </a:p>
        </p:txBody>
      </p:sp>
      <p:sp>
        <p:nvSpPr>
          <p:cNvPr id="85" name="Google Shape;725;p59">
            <a:extLst>
              <a:ext uri="{FF2B5EF4-FFF2-40B4-BE49-F238E27FC236}">
                <a16:creationId xmlns:a16="http://schemas.microsoft.com/office/drawing/2014/main" id="{1B5EC5D0-9794-C9DA-4EDC-CC50D4AA5C31}"/>
              </a:ext>
            </a:extLst>
          </p:cNvPr>
          <p:cNvSpPr txBox="1">
            <a:spLocks/>
          </p:cNvSpPr>
          <p:nvPr/>
        </p:nvSpPr>
        <p:spPr>
          <a:xfrm>
            <a:off x="87012" y="5025939"/>
            <a:ext cx="3729591" cy="164534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solidFill>
                  <a:schemeClr val="tx1">
                    <a:lumMod val="85000"/>
                    <a:lumOff val="15000"/>
                  </a:schemeClr>
                </a:solidFill>
                <a:latin typeface="Helvetica" pitchFamily="2" charset="0"/>
              </a:rPr>
              <a:t>For customers who are at risk and cannot lose them category: </a:t>
            </a:r>
            <a:r>
              <a:rPr lang="en-US" sz="1800" dirty="0">
                <a:solidFill>
                  <a:schemeClr val="tx1">
                    <a:lumMod val="85000"/>
                    <a:lumOff val="15000"/>
                  </a:schemeClr>
                </a:solidFill>
                <a:latin typeface="Helvetica" pitchFamily="2" charset="0"/>
              </a:rPr>
              <a:t>Reconnecting, offer renewals, ask for their feedback. We can not lose them to competition</a:t>
            </a:r>
          </a:p>
        </p:txBody>
      </p:sp>
      <p:sp>
        <p:nvSpPr>
          <p:cNvPr id="88" name="Google Shape;767;p59">
            <a:extLst>
              <a:ext uri="{FF2B5EF4-FFF2-40B4-BE49-F238E27FC236}">
                <a16:creationId xmlns:a16="http://schemas.microsoft.com/office/drawing/2014/main" id="{B14B333E-0143-2C86-29C1-41DE771F8495}"/>
              </a:ext>
            </a:extLst>
          </p:cNvPr>
          <p:cNvSpPr/>
          <p:nvPr/>
        </p:nvSpPr>
        <p:spPr>
          <a:xfrm>
            <a:off x="9681773" y="4045497"/>
            <a:ext cx="1016607" cy="1016050"/>
          </a:xfrm>
          <a:prstGeom prst="ellipse">
            <a:avLst/>
          </a:prstGeom>
          <a:noFill/>
          <a:ln w="28575" cap="flat" cmpd="sng">
            <a:solidFill>
              <a:schemeClr val="bg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747;p59">
            <a:extLst>
              <a:ext uri="{FF2B5EF4-FFF2-40B4-BE49-F238E27FC236}">
                <a16:creationId xmlns:a16="http://schemas.microsoft.com/office/drawing/2014/main" id="{95272C1A-A5E3-4E71-6428-87DE08A80EDD}"/>
              </a:ext>
            </a:extLst>
          </p:cNvPr>
          <p:cNvGrpSpPr/>
          <p:nvPr/>
        </p:nvGrpSpPr>
        <p:grpSpPr>
          <a:xfrm>
            <a:off x="1658166" y="4171699"/>
            <a:ext cx="587284" cy="577082"/>
            <a:chOff x="-60988625" y="2310475"/>
            <a:chExt cx="316650" cy="311150"/>
          </a:xfrm>
          <a:solidFill>
            <a:srgbClr val="1CA68F"/>
          </a:solidFill>
        </p:grpSpPr>
        <p:sp>
          <p:nvSpPr>
            <p:cNvPr id="97" name="Google Shape;748;p59">
              <a:extLst>
                <a:ext uri="{FF2B5EF4-FFF2-40B4-BE49-F238E27FC236}">
                  <a16:creationId xmlns:a16="http://schemas.microsoft.com/office/drawing/2014/main" id="{A924FE20-2077-CFD5-6346-15E35FC10CD3}"/>
                </a:ext>
              </a:extLst>
            </p:cNvPr>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49;p59">
              <a:extLst>
                <a:ext uri="{FF2B5EF4-FFF2-40B4-BE49-F238E27FC236}">
                  <a16:creationId xmlns:a16="http://schemas.microsoft.com/office/drawing/2014/main" id="{A1BE60EA-0CFA-5172-5BF1-F904E34154D0}"/>
                </a:ext>
              </a:extLst>
            </p:cNvPr>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50;p59">
              <a:extLst>
                <a:ext uri="{FF2B5EF4-FFF2-40B4-BE49-F238E27FC236}">
                  <a16:creationId xmlns:a16="http://schemas.microsoft.com/office/drawing/2014/main" id="{9BF7D2BC-E341-EFBF-E302-ED620E9AB009}"/>
                </a:ext>
              </a:extLst>
            </p:cNvPr>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51;p59">
              <a:extLst>
                <a:ext uri="{FF2B5EF4-FFF2-40B4-BE49-F238E27FC236}">
                  <a16:creationId xmlns:a16="http://schemas.microsoft.com/office/drawing/2014/main" id="{A3782D8D-2A5E-525F-051B-F22864800E8D}"/>
                </a:ext>
              </a:extLst>
            </p:cNvPr>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52;p59">
              <a:extLst>
                <a:ext uri="{FF2B5EF4-FFF2-40B4-BE49-F238E27FC236}">
                  <a16:creationId xmlns:a16="http://schemas.microsoft.com/office/drawing/2014/main" id="{5A45DCF4-0BCE-577F-78BE-226C000A861D}"/>
                </a:ext>
              </a:extLst>
            </p:cNvPr>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53;p59">
              <a:extLst>
                <a:ext uri="{FF2B5EF4-FFF2-40B4-BE49-F238E27FC236}">
                  <a16:creationId xmlns:a16="http://schemas.microsoft.com/office/drawing/2014/main" id="{38CC99DE-AD16-2665-3AC6-F3B862B5B120}"/>
                </a:ext>
              </a:extLst>
            </p:cNvPr>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768;p59">
            <a:extLst>
              <a:ext uri="{FF2B5EF4-FFF2-40B4-BE49-F238E27FC236}">
                <a16:creationId xmlns:a16="http://schemas.microsoft.com/office/drawing/2014/main" id="{CE40A155-947E-909B-E661-363B8C3AFCE0}"/>
              </a:ext>
            </a:extLst>
          </p:cNvPr>
          <p:cNvSpPr/>
          <p:nvPr/>
        </p:nvSpPr>
        <p:spPr>
          <a:xfrm>
            <a:off x="1443504" y="3952016"/>
            <a:ext cx="1016607" cy="1016607"/>
          </a:xfrm>
          <a:prstGeom prst="ellipse">
            <a:avLst/>
          </a:prstGeom>
          <a:noFill/>
          <a:ln w="28575" cap="flat" cmpd="sng">
            <a:solidFill>
              <a:schemeClr val="bg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71;p59">
            <a:extLst>
              <a:ext uri="{FF2B5EF4-FFF2-40B4-BE49-F238E27FC236}">
                <a16:creationId xmlns:a16="http://schemas.microsoft.com/office/drawing/2014/main" id="{DF2B64E9-F575-72C5-8D59-9CCAD60ED2BA}"/>
              </a:ext>
            </a:extLst>
          </p:cNvPr>
          <p:cNvSpPr/>
          <p:nvPr/>
        </p:nvSpPr>
        <p:spPr>
          <a:xfrm>
            <a:off x="5562638" y="3952295"/>
            <a:ext cx="1016607" cy="1016050"/>
          </a:xfrm>
          <a:prstGeom prst="ellipse">
            <a:avLst/>
          </a:prstGeom>
          <a:noFill/>
          <a:ln w="28575" cap="flat" cmpd="sng">
            <a:solidFill>
              <a:schemeClr val="bg2">
                <a:lumMod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25;p59">
            <a:extLst>
              <a:ext uri="{FF2B5EF4-FFF2-40B4-BE49-F238E27FC236}">
                <a16:creationId xmlns:a16="http://schemas.microsoft.com/office/drawing/2014/main" id="{A627546E-389C-7684-4061-89A62A464959}"/>
              </a:ext>
            </a:extLst>
          </p:cNvPr>
          <p:cNvSpPr txBox="1">
            <a:spLocks/>
          </p:cNvSpPr>
          <p:nvPr/>
        </p:nvSpPr>
        <p:spPr>
          <a:xfrm>
            <a:off x="4206146" y="5025940"/>
            <a:ext cx="3729591" cy="101605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solidFill>
                  <a:schemeClr val="tx1">
                    <a:lumMod val="85000"/>
                    <a:lumOff val="15000"/>
                  </a:schemeClr>
                </a:solidFill>
                <a:latin typeface="Helvetica" pitchFamily="2" charset="0"/>
              </a:rPr>
              <a:t>Need attention and About to sleep:</a:t>
            </a:r>
            <a:r>
              <a:rPr lang="en-US" sz="1800" dirty="0">
                <a:solidFill>
                  <a:schemeClr val="tx1">
                    <a:lumMod val="85000"/>
                    <a:lumOff val="15000"/>
                  </a:schemeClr>
                </a:solidFill>
                <a:latin typeface="Helvetica" pitchFamily="2" charset="0"/>
              </a:rPr>
              <a:t> Offer renewals and win back campaigns, give recommendations based on past purchases. Ask for feedback</a:t>
            </a:r>
          </a:p>
        </p:txBody>
      </p:sp>
      <p:sp>
        <p:nvSpPr>
          <p:cNvPr id="111" name="Google Shape;725;p59">
            <a:extLst>
              <a:ext uri="{FF2B5EF4-FFF2-40B4-BE49-F238E27FC236}">
                <a16:creationId xmlns:a16="http://schemas.microsoft.com/office/drawing/2014/main" id="{8D3D2F5A-D4BD-EE55-A73A-3D6422BD10EB}"/>
              </a:ext>
            </a:extLst>
          </p:cNvPr>
          <p:cNvSpPr txBox="1">
            <a:spLocks/>
          </p:cNvSpPr>
          <p:nvPr/>
        </p:nvSpPr>
        <p:spPr>
          <a:xfrm>
            <a:off x="8325281" y="5028971"/>
            <a:ext cx="3729591" cy="101605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latin typeface="Helvetica" pitchFamily="2" charset="0"/>
              </a:rPr>
              <a:t>Hibernating and churn:</a:t>
            </a:r>
            <a:r>
              <a:rPr lang="en-US" sz="1800" dirty="0">
                <a:latin typeface="Helvetica" pitchFamily="2" charset="0"/>
              </a:rPr>
              <a:t> Recreate brand value and offer relevant product suggestions or asking for feedback to make relevant improvisations in our process</a:t>
            </a:r>
          </a:p>
        </p:txBody>
      </p:sp>
      <p:sp>
        <p:nvSpPr>
          <p:cNvPr id="112" name="Rectangle 111">
            <a:extLst>
              <a:ext uri="{FF2B5EF4-FFF2-40B4-BE49-F238E27FC236}">
                <a16:creationId xmlns:a16="http://schemas.microsoft.com/office/drawing/2014/main" id="{1E4F7793-CF6C-3BFB-FE05-681A65568746}"/>
              </a:ext>
            </a:extLst>
          </p:cNvPr>
          <p:cNvSpPr/>
          <p:nvPr/>
        </p:nvSpPr>
        <p:spPr>
          <a:xfrm rot="10800000">
            <a:off x="0" y="1515702"/>
            <a:ext cx="137128" cy="3826596"/>
          </a:xfrm>
          <a:prstGeom prst="rect">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72B045F0-DE31-D606-8F88-D37BF4AE46C6}"/>
              </a:ext>
            </a:extLst>
          </p:cNvPr>
          <p:cNvSpPr/>
          <p:nvPr/>
        </p:nvSpPr>
        <p:spPr>
          <a:xfrm rot="10800000">
            <a:off x="11985359" y="640397"/>
            <a:ext cx="206640" cy="5577206"/>
          </a:xfrm>
          <a:prstGeom prst="rect">
            <a:avLst/>
          </a:prstGeom>
          <a:solidFill>
            <a:srgbClr val="1CA6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a:extLst>
              <a:ext uri="{FF2B5EF4-FFF2-40B4-BE49-F238E27FC236}">
                <a16:creationId xmlns:a16="http://schemas.microsoft.com/office/drawing/2014/main" id="{83707ED0-F32C-8A84-B8C0-9783369714AB}"/>
              </a:ext>
            </a:extLst>
          </p:cNvPr>
          <p:cNvSpPr/>
          <p:nvPr/>
        </p:nvSpPr>
        <p:spPr>
          <a:xfrm rot="10800000">
            <a:off x="697594" y="280433"/>
            <a:ext cx="410171" cy="410635"/>
          </a:xfrm>
          <a:prstGeom prst="ellipse">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Title 1">
            <a:extLst>
              <a:ext uri="{FF2B5EF4-FFF2-40B4-BE49-F238E27FC236}">
                <a16:creationId xmlns:a16="http://schemas.microsoft.com/office/drawing/2014/main" id="{5E16FDE5-4E67-45F2-FCA0-9A728E8EDC46}"/>
              </a:ext>
            </a:extLst>
          </p:cNvPr>
          <p:cNvSpPr>
            <a:spLocks noGrp="1"/>
          </p:cNvSpPr>
          <p:nvPr>
            <p:ph type="title"/>
          </p:nvPr>
        </p:nvSpPr>
        <p:spPr>
          <a:xfrm>
            <a:off x="838200" y="200649"/>
            <a:ext cx="10515600" cy="928362"/>
          </a:xfrm>
        </p:spPr>
        <p:txBody>
          <a:bodyPr/>
          <a:lstStyle/>
          <a:p>
            <a:r>
              <a:rPr lang="en-US" b="1" dirty="0">
                <a:solidFill>
                  <a:schemeClr val="bg2">
                    <a:lumMod val="25000"/>
                  </a:schemeClr>
                </a:solidFill>
                <a:latin typeface="Times New Roman" panose="02020603050405020304" pitchFamily="18" charset="0"/>
                <a:cs typeface="Times New Roman" panose="02020603050405020304" pitchFamily="18" charset="0"/>
              </a:rPr>
              <a:t>Recommendations:</a:t>
            </a:r>
          </a:p>
        </p:txBody>
      </p:sp>
      <p:grpSp>
        <p:nvGrpSpPr>
          <p:cNvPr id="119" name="Google Shape;9906;p79">
            <a:extLst>
              <a:ext uri="{FF2B5EF4-FFF2-40B4-BE49-F238E27FC236}">
                <a16:creationId xmlns:a16="http://schemas.microsoft.com/office/drawing/2014/main" id="{3C8EF3C3-1956-72FA-BB7C-6F3969ED5670}"/>
              </a:ext>
            </a:extLst>
          </p:cNvPr>
          <p:cNvGrpSpPr/>
          <p:nvPr/>
        </p:nvGrpSpPr>
        <p:grpSpPr>
          <a:xfrm>
            <a:off x="5711328" y="1345699"/>
            <a:ext cx="672326" cy="667019"/>
            <a:chOff x="2519532" y="2329015"/>
            <a:chExt cx="267942" cy="265827"/>
          </a:xfrm>
        </p:grpSpPr>
        <p:sp>
          <p:nvSpPr>
            <p:cNvPr id="120" name="Google Shape;9907;p79">
              <a:extLst>
                <a:ext uri="{FF2B5EF4-FFF2-40B4-BE49-F238E27FC236}">
                  <a16:creationId xmlns:a16="http://schemas.microsoft.com/office/drawing/2014/main" id="{37B23983-12A8-ADAE-7921-AEB8657839E9}"/>
                </a:ext>
              </a:extLst>
            </p:cNvPr>
            <p:cNvSpPr/>
            <p:nvPr/>
          </p:nvSpPr>
          <p:spPr>
            <a:xfrm>
              <a:off x="2519532" y="2329015"/>
              <a:ext cx="267942" cy="265827"/>
            </a:xfrm>
            <a:custGeom>
              <a:avLst/>
              <a:gdLst/>
              <a:ahLst/>
              <a:cxnLst/>
              <a:rect l="l" t="t" r="r" b="b"/>
              <a:pathLst>
                <a:path w="11910" h="11816" extrusionOk="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rgbClr val="1CA6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908;p79">
              <a:extLst>
                <a:ext uri="{FF2B5EF4-FFF2-40B4-BE49-F238E27FC236}">
                  <a16:creationId xmlns:a16="http://schemas.microsoft.com/office/drawing/2014/main" id="{61FE391B-E41D-C6DB-08B6-CFA95F181C21}"/>
                </a:ext>
              </a:extLst>
            </p:cNvPr>
            <p:cNvSpPr/>
            <p:nvPr/>
          </p:nvSpPr>
          <p:spPr>
            <a:xfrm>
              <a:off x="2629350" y="2353025"/>
              <a:ext cx="54350" cy="121300"/>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rgbClr val="1CA6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0021;p79">
            <a:extLst>
              <a:ext uri="{FF2B5EF4-FFF2-40B4-BE49-F238E27FC236}">
                <a16:creationId xmlns:a16="http://schemas.microsoft.com/office/drawing/2014/main" id="{BE8B54DB-2DAC-969F-43DC-3B9FFEA36FC5}"/>
              </a:ext>
            </a:extLst>
          </p:cNvPr>
          <p:cNvGrpSpPr/>
          <p:nvPr/>
        </p:nvGrpSpPr>
        <p:grpSpPr>
          <a:xfrm>
            <a:off x="5693584" y="4132836"/>
            <a:ext cx="804832" cy="608418"/>
            <a:chOff x="3962775" y="1990700"/>
            <a:chExt cx="296975" cy="224500"/>
          </a:xfrm>
          <a:solidFill>
            <a:srgbClr val="1CA68F"/>
          </a:solidFill>
        </p:grpSpPr>
        <p:sp>
          <p:nvSpPr>
            <p:cNvPr id="123" name="Google Shape;10022;p79">
              <a:extLst>
                <a:ext uri="{FF2B5EF4-FFF2-40B4-BE49-F238E27FC236}">
                  <a16:creationId xmlns:a16="http://schemas.microsoft.com/office/drawing/2014/main" id="{FE7B2693-7B0F-A121-7ABF-C012A34FBF56}"/>
                </a:ext>
              </a:extLst>
            </p:cNvPr>
            <p:cNvSpPr/>
            <p:nvPr/>
          </p:nvSpPr>
          <p:spPr>
            <a:xfrm>
              <a:off x="4216400" y="2093100"/>
              <a:ext cx="43350" cy="18150"/>
            </a:xfrm>
            <a:custGeom>
              <a:avLst/>
              <a:gdLst/>
              <a:ahLst/>
              <a:cxnLst/>
              <a:rect l="l" t="t" r="r" b="b"/>
              <a:pathLst>
                <a:path w="1734" h="726" extrusionOk="0">
                  <a:moveTo>
                    <a:pt x="379" y="1"/>
                  </a:moveTo>
                  <a:cubicBezTo>
                    <a:pt x="158" y="1"/>
                    <a:pt x="1" y="158"/>
                    <a:pt x="1" y="347"/>
                  </a:cubicBezTo>
                  <a:cubicBezTo>
                    <a:pt x="1" y="568"/>
                    <a:pt x="158" y="725"/>
                    <a:pt x="379" y="725"/>
                  </a:cubicBezTo>
                  <a:lnTo>
                    <a:pt x="1387" y="725"/>
                  </a:lnTo>
                  <a:cubicBezTo>
                    <a:pt x="1576" y="725"/>
                    <a:pt x="1733" y="568"/>
                    <a:pt x="1733" y="347"/>
                  </a:cubicBezTo>
                  <a:cubicBezTo>
                    <a:pt x="1702" y="158"/>
                    <a:pt x="1544" y="1"/>
                    <a:pt x="13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0023;p79">
              <a:extLst>
                <a:ext uri="{FF2B5EF4-FFF2-40B4-BE49-F238E27FC236}">
                  <a16:creationId xmlns:a16="http://schemas.microsoft.com/office/drawing/2014/main" id="{0D285C6D-96DD-B99B-53E3-1AF461B4311D}"/>
                </a:ext>
              </a:extLst>
            </p:cNvPr>
            <p:cNvSpPr/>
            <p:nvPr/>
          </p:nvSpPr>
          <p:spPr>
            <a:xfrm>
              <a:off x="4206950" y="2129325"/>
              <a:ext cx="35475" cy="33900"/>
            </a:xfrm>
            <a:custGeom>
              <a:avLst/>
              <a:gdLst/>
              <a:ahLst/>
              <a:cxnLst/>
              <a:rect l="l" t="t" r="r" b="b"/>
              <a:pathLst>
                <a:path w="1419" h="1356" extrusionOk="0">
                  <a:moveTo>
                    <a:pt x="351" y="1"/>
                  </a:moveTo>
                  <a:cubicBezTo>
                    <a:pt x="260" y="1"/>
                    <a:pt x="174" y="32"/>
                    <a:pt x="127" y="95"/>
                  </a:cubicBezTo>
                  <a:cubicBezTo>
                    <a:pt x="1" y="221"/>
                    <a:pt x="1" y="410"/>
                    <a:pt x="127" y="568"/>
                  </a:cubicBezTo>
                  <a:lnTo>
                    <a:pt x="820" y="1261"/>
                  </a:lnTo>
                  <a:cubicBezTo>
                    <a:pt x="883" y="1324"/>
                    <a:pt x="969" y="1356"/>
                    <a:pt x="1056" y="1356"/>
                  </a:cubicBezTo>
                  <a:cubicBezTo>
                    <a:pt x="1143" y="1356"/>
                    <a:pt x="1229" y="1324"/>
                    <a:pt x="1292" y="1261"/>
                  </a:cubicBezTo>
                  <a:cubicBezTo>
                    <a:pt x="1418" y="1166"/>
                    <a:pt x="1418" y="914"/>
                    <a:pt x="1292" y="788"/>
                  </a:cubicBezTo>
                  <a:lnTo>
                    <a:pt x="599" y="95"/>
                  </a:lnTo>
                  <a:cubicBezTo>
                    <a:pt x="536" y="32"/>
                    <a:pt x="442" y="1"/>
                    <a:pt x="3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0024;p79">
              <a:extLst>
                <a:ext uri="{FF2B5EF4-FFF2-40B4-BE49-F238E27FC236}">
                  <a16:creationId xmlns:a16="http://schemas.microsoft.com/office/drawing/2014/main" id="{244ACED8-E89A-6DF6-E24F-9EE168F9C56E}"/>
                </a:ext>
              </a:extLst>
            </p:cNvPr>
            <p:cNvSpPr/>
            <p:nvPr/>
          </p:nvSpPr>
          <p:spPr>
            <a:xfrm>
              <a:off x="4207750" y="2041900"/>
              <a:ext cx="35450" cy="34500"/>
            </a:xfrm>
            <a:custGeom>
              <a:avLst/>
              <a:gdLst/>
              <a:ahLst/>
              <a:cxnLst/>
              <a:rect l="l" t="t" r="r" b="b"/>
              <a:pathLst>
                <a:path w="1418" h="1380" extrusionOk="0">
                  <a:moveTo>
                    <a:pt x="1067" y="1"/>
                  </a:moveTo>
                  <a:cubicBezTo>
                    <a:pt x="977" y="1"/>
                    <a:pt x="882" y="32"/>
                    <a:pt x="819" y="95"/>
                  </a:cubicBezTo>
                  <a:lnTo>
                    <a:pt x="126" y="788"/>
                  </a:lnTo>
                  <a:cubicBezTo>
                    <a:pt x="0" y="914"/>
                    <a:pt x="0" y="1135"/>
                    <a:pt x="126" y="1261"/>
                  </a:cubicBezTo>
                  <a:cubicBezTo>
                    <a:pt x="189" y="1340"/>
                    <a:pt x="268" y="1379"/>
                    <a:pt x="351" y="1379"/>
                  </a:cubicBezTo>
                  <a:cubicBezTo>
                    <a:pt x="433" y="1379"/>
                    <a:pt x="520" y="1340"/>
                    <a:pt x="599" y="1261"/>
                  </a:cubicBezTo>
                  <a:lnTo>
                    <a:pt x="1292" y="568"/>
                  </a:lnTo>
                  <a:cubicBezTo>
                    <a:pt x="1418" y="442"/>
                    <a:pt x="1418" y="190"/>
                    <a:pt x="1292" y="95"/>
                  </a:cubicBezTo>
                  <a:cubicBezTo>
                    <a:pt x="1244" y="32"/>
                    <a:pt x="1158" y="1"/>
                    <a:pt x="10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0025;p79">
              <a:extLst>
                <a:ext uri="{FF2B5EF4-FFF2-40B4-BE49-F238E27FC236}">
                  <a16:creationId xmlns:a16="http://schemas.microsoft.com/office/drawing/2014/main" id="{88120A32-D573-8F47-B926-3A98F077BDDD}"/>
                </a:ext>
              </a:extLst>
            </p:cNvPr>
            <p:cNvSpPr/>
            <p:nvPr/>
          </p:nvSpPr>
          <p:spPr>
            <a:xfrm>
              <a:off x="3962775" y="1990700"/>
              <a:ext cx="226075" cy="224500"/>
            </a:xfrm>
            <a:custGeom>
              <a:avLst/>
              <a:gdLst/>
              <a:ahLst/>
              <a:cxnLst/>
              <a:rect l="l" t="t" r="r" b="b"/>
              <a:pathLst>
                <a:path w="9043" h="8980" extrusionOk="0">
                  <a:moveTo>
                    <a:pt x="1419" y="3403"/>
                  </a:moveTo>
                  <a:lnTo>
                    <a:pt x="1419" y="4790"/>
                  </a:lnTo>
                  <a:cubicBezTo>
                    <a:pt x="1009" y="4790"/>
                    <a:pt x="694" y="4506"/>
                    <a:pt x="694" y="4097"/>
                  </a:cubicBezTo>
                  <a:cubicBezTo>
                    <a:pt x="694" y="3719"/>
                    <a:pt x="1009" y="3403"/>
                    <a:pt x="1419" y="3403"/>
                  </a:cubicBezTo>
                  <a:close/>
                  <a:moveTo>
                    <a:pt x="4191" y="2710"/>
                  </a:moveTo>
                  <a:lnTo>
                    <a:pt x="4191" y="5483"/>
                  </a:lnTo>
                  <a:lnTo>
                    <a:pt x="2490" y="5483"/>
                  </a:lnTo>
                  <a:cubicBezTo>
                    <a:pt x="2269" y="5483"/>
                    <a:pt x="2112" y="5325"/>
                    <a:pt x="2112" y="5105"/>
                  </a:cubicBezTo>
                  <a:lnTo>
                    <a:pt x="2112" y="3088"/>
                  </a:lnTo>
                  <a:cubicBezTo>
                    <a:pt x="2112" y="2868"/>
                    <a:pt x="2269" y="2710"/>
                    <a:pt x="2490" y="2710"/>
                  </a:cubicBezTo>
                  <a:close/>
                  <a:moveTo>
                    <a:pt x="6995" y="1828"/>
                  </a:moveTo>
                  <a:lnTo>
                    <a:pt x="6995" y="6428"/>
                  </a:lnTo>
                  <a:cubicBezTo>
                    <a:pt x="6428" y="5924"/>
                    <a:pt x="5672" y="5609"/>
                    <a:pt x="4884" y="5514"/>
                  </a:cubicBezTo>
                  <a:lnTo>
                    <a:pt x="4884" y="2710"/>
                  </a:lnTo>
                  <a:cubicBezTo>
                    <a:pt x="5672" y="2647"/>
                    <a:pt x="6428" y="2332"/>
                    <a:pt x="6995" y="1828"/>
                  </a:cubicBezTo>
                  <a:close/>
                  <a:moveTo>
                    <a:pt x="8066" y="631"/>
                  </a:moveTo>
                  <a:cubicBezTo>
                    <a:pt x="8255" y="631"/>
                    <a:pt x="8413" y="789"/>
                    <a:pt x="8413" y="978"/>
                  </a:cubicBezTo>
                  <a:lnTo>
                    <a:pt x="8413" y="7216"/>
                  </a:lnTo>
                  <a:cubicBezTo>
                    <a:pt x="8413" y="7405"/>
                    <a:pt x="8255" y="7562"/>
                    <a:pt x="8066" y="7562"/>
                  </a:cubicBezTo>
                  <a:cubicBezTo>
                    <a:pt x="7877" y="7562"/>
                    <a:pt x="7720" y="7405"/>
                    <a:pt x="7720" y="7216"/>
                  </a:cubicBezTo>
                  <a:lnTo>
                    <a:pt x="7720" y="978"/>
                  </a:lnTo>
                  <a:cubicBezTo>
                    <a:pt x="7720" y="789"/>
                    <a:pt x="7877" y="631"/>
                    <a:pt x="8066" y="631"/>
                  </a:cubicBezTo>
                  <a:close/>
                  <a:moveTo>
                    <a:pt x="3498" y="6176"/>
                  </a:moveTo>
                  <a:lnTo>
                    <a:pt x="3498" y="7909"/>
                  </a:lnTo>
                  <a:cubicBezTo>
                    <a:pt x="3498" y="8129"/>
                    <a:pt x="3340" y="8287"/>
                    <a:pt x="3151" y="8287"/>
                  </a:cubicBezTo>
                  <a:cubicBezTo>
                    <a:pt x="2962" y="8287"/>
                    <a:pt x="2805" y="8129"/>
                    <a:pt x="2805" y="7909"/>
                  </a:cubicBezTo>
                  <a:lnTo>
                    <a:pt x="2805" y="6176"/>
                  </a:lnTo>
                  <a:close/>
                  <a:moveTo>
                    <a:pt x="8035" y="1"/>
                  </a:moveTo>
                  <a:cubicBezTo>
                    <a:pt x="7531" y="1"/>
                    <a:pt x="7090" y="411"/>
                    <a:pt x="6995" y="883"/>
                  </a:cubicBezTo>
                  <a:lnTo>
                    <a:pt x="6680" y="1198"/>
                  </a:lnTo>
                  <a:cubicBezTo>
                    <a:pt x="6144" y="1734"/>
                    <a:pt x="5325" y="2049"/>
                    <a:pt x="4538" y="2049"/>
                  </a:cubicBezTo>
                  <a:lnTo>
                    <a:pt x="2427" y="2049"/>
                  </a:lnTo>
                  <a:cubicBezTo>
                    <a:pt x="2017" y="2049"/>
                    <a:pt x="1608" y="2332"/>
                    <a:pt x="1450" y="2773"/>
                  </a:cubicBezTo>
                  <a:lnTo>
                    <a:pt x="1387" y="2773"/>
                  </a:lnTo>
                  <a:cubicBezTo>
                    <a:pt x="631" y="2773"/>
                    <a:pt x="1" y="3403"/>
                    <a:pt x="1" y="4128"/>
                  </a:cubicBezTo>
                  <a:cubicBezTo>
                    <a:pt x="1" y="4884"/>
                    <a:pt x="631" y="5514"/>
                    <a:pt x="1387" y="5514"/>
                  </a:cubicBezTo>
                  <a:lnTo>
                    <a:pt x="1450" y="5514"/>
                  </a:lnTo>
                  <a:cubicBezTo>
                    <a:pt x="1576" y="5798"/>
                    <a:pt x="1797" y="6018"/>
                    <a:pt x="2080" y="6144"/>
                  </a:cubicBezTo>
                  <a:lnTo>
                    <a:pt x="2080" y="7940"/>
                  </a:lnTo>
                  <a:cubicBezTo>
                    <a:pt x="2112" y="8507"/>
                    <a:pt x="2584" y="8980"/>
                    <a:pt x="3151" y="8980"/>
                  </a:cubicBezTo>
                  <a:cubicBezTo>
                    <a:pt x="3750" y="8980"/>
                    <a:pt x="4160" y="8507"/>
                    <a:pt x="4160" y="7972"/>
                  </a:cubicBezTo>
                  <a:lnTo>
                    <a:pt x="4160" y="6239"/>
                  </a:lnTo>
                  <a:lnTo>
                    <a:pt x="4538" y="6239"/>
                  </a:lnTo>
                  <a:cubicBezTo>
                    <a:pt x="5325" y="6239"/>
                    <a:pt x="6144" y="6554"/>
                    <a:pt x="6680" y="7090"/>
                  </a:cubicBezTo>
                  <a:lnTo>
                    <a:pt x="6995" y="7405"/>
                  </a:lnTo>
                  <a:cubicBezTo>
                    <a:pt x="7090" y="7909"/>
                    <a:pt x="7531" y="8287"/>
                    <a:pt x="8035" y="8287"/>
                  </a:cubicBezTo>
                  <a:cubicBezTo>
                    <a:pt x="8633" y="8287"/>
                    <a:pt x="9043" y="7814"/>
                    <a:pt x="9043" y="7247"/>
                  </a:cubicBezTo>
                  <a:lnTo>
                    <a:pt x="9043" y="1041"/>
                  </a:lnTo>
                  <a:cubicBezTo>
                    <a:pt x="9043" y="442"/>
                    <a:pt x="8570" y="1"/>
                    <a:pt x="80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9893;p79">
            <a:extLst>
              <a:ext uri="{FF2B5EF4-FFF2-40B4-BE49-F238E27FC236}">
                <a16:creationId xmlns:a16="http://schemas.microsoft.com/office/drawing/2014/main" id="{200CE6A7-2A5B-7E0B-4F37-002CFC90A748}"/>
              </a:ext>
            </a:extLst>
          </p:cNvPr>
          <p:cNvGrpSpPr/>
          <p:nvPr/>
        </p:nvGrpSpPr>
        <p:grpSpPr>
          <a:xfrm>
            <a:off x="9905960" y="4250437"/>
            <a:ext cx="582794" cy="573594"/>
            <a:chOff x="683125" y="1955275"/>
            <a:chExt cx="299325" cy="294600"/>
          </a:xfrm>
          <a:solidFill>
            <a:srgbClr val="1CA68F"/>
          </a:solidFill>
        </p:grpSpPr>
        <p:sp>
          <p:nvSpPr>
            <p:cNvPr id="128" name="Google Shape;9894;p79">
              <a:extLst>
                <a:ext uri="{FF2B5EF4-FFF2-40B4-BE49-F238E27FC236}">
                  <a16:creationId xmlns:a16="http://schemas.microsoft.com/office/drawing/2014/main" id="{1EEEBBFF-4CAC-F4CC-EC7C-2A42D818BC59}"/>
                </a:ext>
              </a:extLst>
            </p:cNvPr>
            <p:cNvSpPr/>
            <p:nvPr/>
          </p:nvSpPr>
          <p:spPr>
            <a:xfrm>
              <a:off x="876875" y="1989925"/>
              <a:ext cx="52800" cy="63825"/>
            </a:xfrm>
            <a:custGeom>
              <a:avLst/>
              <a:gdLst/>
              <a:ahLst/>
              <a:cxnLst/>
              <a:rect l="l" t="t" r="r" b="b"/>
              <a:pathLst>
                <a:path w="2112" h="2553" extrusionOk="0">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895;p79">
              <a:extLst>
                <a:ext uri="{FF2B5EF4-FFF2-40B4-BE49-F238E27FC236}">
                  <a16:creationId xmlns:a16="http://schemas.microsoft.com/office/drawing/2014/main" id="{0AA14121-5AD1-DC05-5B69-9A81DC152D6A}"/>
                </a:ext>
              </a:extLst>
            </p:cNvPr>
            <p:cNvSpPr/>
            <p:nvPr/>
          </p:nvSpPr>
          <p:spPr>
            <a:xfrm>
              <a:off x="683125" y="2058450"/>
              <a:ext cx="159900" cy="191425"/>
            </a:xfrm>
            <a:custGeom>
              <a:avLst/>
              <a:gdLst/>
              <a:ahLst/>
              <a:cxnLst/>
              <a:rect l="l" t="t" r="r" b="b"/>
              <a:pathLst>
                <a:path w="6396" h="7657" extrusionOk="0">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896;p79">
              <a:extLst>
                <a:ext uri="{FF2B5EF4-FFF2-40B4-BE49-F238E27FC236}">
                  <a16:creationId xmlns:a16="http://schemas.microsoft.com/office/drawing/2014/main" id="{D557BFDE-8F38-EDCE-F50A-5C7234D5AD1F}"/>
                </a:ext>
              </a:extLst>
            </p:cNvPr>
            <p:cNvSpPr/>
            <p:nvPr/>
          </p:nvSpPr>
          <p:spPr>
            <a:xfrm>
              <a:off x="824900" y="1955275"/>
              <a:ext cx="157550" cy="155975"/>
            </a:xfrm>
            <a:custGeom>
              <a:avLst/>
              <a:gdLst/>
              <a:ahLst/>
              <a:cxnLst/>
              <a:rect l="l" t="t" r="r" b="b"/>
              <a:pathLst>
                <a:path w="6302" h="6239" extrusionOk="0">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897;p79">
              <a:extLst>
                <a:ext uri="{FF2B5EF4-FFF2-40B4-BE49-F238E27FC236}">
                  <a16:creationId xmlns:a16="http://schemas.microsoft.com/office/drawing/2014/main" id="{C659B8DF-EB01-69A0-08F8-39F7BA24BDE2}"/>
                </a:ext>
              </a:extLst>
            </p:cNvPr>
            <p:cNvSpPr/>
            <p:nvPr/>
          </p:nvSpPr>
          <p:spPr>
            <a:xfrm>
              <a:off x="895000" y="2058450"/>
              <a:ext cx="17350" cy="18125"/>
            </a:xfrm>
            <a:custGeom>
              <a:avLst/>
              <a:gdLst/>
              <a:ahLst/>
              <a:cxnLst/>
              <a:rect l="l" t="t" r="r" b="b"/>
              <a:pathLst>
                <a:path w="694" h="725" extrusionOk="0">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0008;p79">
            <a:extLst>
              <a:ext uri="{FF2B5EF4-FFF2-40B4-BE49-F238E27FC236}">
                <a16:creationId xmlns:a16="http://schemas.microsoft.com/office/drawing/2014/main" id="{1A8F5147-BC7F-497B-9414-0ABF1EDA66D5}"/>
              </a:ext>
            </a:extLst>
          </p:cNvPr>
          <p:cNvGrpSpPr/>
          <p:nvPr/>
        </p:nvGrpSpPr>
        <p:grpSpPr>
          <a:xfrm>
            <a:off x="9838106" y="1487567"/>
            <a:ext cx="638580" cy="636860"/>
            <a:chOff x="2141000" y="1954475"/>
            <a:chExt cx="296975" cy="296175"/>
          </a:xfrm>
          <a:solidFill>
            <a:srgbClr val="1CA68F"/>
          </a:solidFill>
        </p:grpSpPr>
        <p:sp>
          <p:nvSpPr>
            <p:cNvPr id="133" name="Google Shape;10009;p79">
              <a:extLst>
                <a:ext uri="{FF2B5EF4-FFF2-40B4-BE49-F238E27FC236}">
                  <a16:creationId xmlns:a16="http://schemas.microsoft.com/office/drawing/2014/main" id="{0AF5A6EF-0B80-C036-AD08-E2A4C55F3DB4}"/>
                </a:ext>
              </a:extLst>
            </p:cNvPr>
            <p:cNvSpPr/>
            <p:nvPr/>
          </p:nvSpPr>
          <p:spPr>
            <a:xfrm>
              <a:off x="2280425" y="1989925"/>
              <a:ext cx="104775" cy="68550"/>
            </a:xfrm>
            <a:custGeom>
              <a:avLst/>
              <a:gdLst/>
              <a:ahLst/>
              <a:cxnLst/>
              <a:rect l="l" t="t" r="r" b="b"/>
              <a:pathLst>
                <a:path w="4191" h="2742" extrusionOk="0">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0010;p79">
              <a:extLst>
                <a:ext uri="{FF2B5EF4-FFF2-40B4-BE49-F238E27FC236}">
                  <a16:creationId xmlns:a16="http://schemas.microsoft.com/office/drawing/2014/main" id="{F8FF08FC-2E6E-9841-B535-21EB31898896}"/>
                </a:ext>
              </a:extLst>
            </p:cNvPr>
            <p:cNvSpPr/>
            <p:nvPr/>
          </p:nvSpPr>
          <p:spPr>
            <a:xfrm>
              <a:off x="2174875" y="2145875"/>
              <a:ext cx="105575" cy="69325"/>
            </a:xfrm>
            <a:custGeom>
              <a:avLst/>
              <a:gdLst/>
              <a:ahLst/>
              <a:cxnLst/>
              <a:rect l="l" t="t" r="r" b="b"/>
              <a:pathLst>
                <a:path w="4223" h="2773" extrusionOk="0">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0011;p79">
              <a:extLst>
                <a:ext uri="{FF2B5EF4-FFF2-40B4-BE49-F238E27FC236}">
                  <a16:creationId xmlns:a16="http://schemas.microsoft.com/office/drawing/2014/main" id="{16B98111-EDE7-3EEB-1BBA-CB3070B06115}"/>
                </a:ext>
              </a:extLst>
            </p:cNvPr>
            <p:cNvSpPr/>
            <p:nvPr/>
          </p:nvSpPr>
          <p:spPr>
            <a:xfrm>
              <a:off x="2141000" y="1954475"/>
              <a:ext cx="139450" cy="174100"/>
            </a:xfrm>
            <a:custGeom>
              <a:avLst/>
              <a:gdLst/>
              <a:ahLst/>
              <a:cxnLst/>
              <a:rect l="l" t="t" r="r" b="b"/>
              <a:pathLst>
                <a:path w="5578" h="6964" extrusionOk="0">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0012;p79">
              <a:extLst>
                <a:ext uri="{FF2B5EF4-FFF2-40B4-BE49-F238E27FC236}">
                  <a16:creationId xmlns:a16="http://schemas.microsoft.com/office/drawing/2014/main" id="{734E83C3-01BF-4AB9-0C40-716E7EC81BDD}"/>
                </a:ext>
              </a:extLst>
            </p:cNvPr>
            <p:cNvSpPr/>
            <p:nvPr/>
          </p:nvSpPr>
          <p:spPr>
            <a:xfrm>
              <a:off x="2298525" y="2076550"/>
              <a:ext cx="139450" cy="174100"/>
            </a:xfrm>
            <a:custGeom>
              <a:avLst/>
              <a:gdLst/>
              <a:ahLst/>
              <a:cxnLst/>
              <a:rect l="l" t="t" r="r" b="b"/>
              <a:pathLst>
                <a:path w="5578" h="6964" extrusionOk="0">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86522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C73F8-6DF7-E639-F4BB-C5B6B009931F}"/>
              </a:ext>
            </a:extLst>
          </p:cNvPr>
          <p:cNvSpPr/>
          <p:nvPr/>
        </p:nvSpPr>
        <p:spPr>
          <a:xfrm>
            <a:off x="0" y="-1"/>
            <a:ext cx="3545305" cy="1144871"/>
          </a:xfrm>
          <a:prstGeom prst="rect">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18DFE09-C6D8-F3BF-F793-8FFE52649923}"/>
              </a:ext>
            </a:extLst>
          </p:cNvPr>
          <p:cNvSpPr/>
          <p:nvPr/>
        </p:nvSpPr>
        <p:spPr>
          <a:xfrm rot="10800000">
            <a:off x="7603958" y="3514756"/>
            <a:ext cx="4588042" cy="3343244"/>
          </a:xfrm>
          <a:prstGeom prst="rect">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2563AFF8-2EDF-5EAD-996C-EC825E18167C}"/>
              </a:ext>
            </a:extLst>
          </p:cNvPr>
          <p:cNvSpPr txBox="1">
            <a:spLocks/>
          </p:cNvSpPr>
          <p:nvPr/>
        </p:nvSpPr>
        <p:spPr>
          <a:xfrm>
            <a:off x="721040" y="2309946"/>
            <a:ext cx="6096001" cy="21667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bg2">
                    <a:lumMod val="25000"/>
                  </a:schemeClr>
                </a:solidFill>
                <a:latin typeface="Times New Roman" panose="02020603050405020304" pitchFamily="18" charset="0"/>
                <a:cs typeface="Times New Roman" panose="02020603050405020304" pitchFamily="18" charset="0"/>
              </a:rPr>
              <a:t>Thank</a:t>
            </a:r>
          </a:p>
          <a:p>
            <a:r>
              <a:rPr lang="en-US" sz="6600" b="1" dirty="0">
                <a:solidFill>
                  <a:schemeClr val="bg2">
                    <a:lumMod val="25000"/>
                  </a:schemeClr>
                </a:solidFill>
                <a:latin typeface="Times New Roman" panose="02020603050405020304" pitchFamily="18" charset="0"/>
                <a:cs typeface="Times New Roman" panose="02020603050405020304" pitchFamily="18" charset="0"/>
              </a:rPr>
              <a:t>You!</a:t>
            </a:r>
          </a:p>
        </p:txBody>
      </p:sp>
      <p:sp>
        <p:nvSpPr>
          <p:cNvPr id="7" name="Subtitle 2">
            <a:extLst>
              <a:ext uri="{FF2B5EF4-FFF2-40B4-BE49-F238E27FC236}">
                <a16:creationId xmlns:a16="http://schemas.microsoft.com/office/drawing/2014/main" id="{8B5DB01B-3F98-4602-51E2-8FA536ADEC92}"/>
              </a:ext>
            </a:extLst>
          </p:cNvPr>
          <p:cNvSpPr txBox="1">
            <a:spLocks/>
          </p:cNvSpPr>
          <p:nvPr/>
        </p:nvSpPr>
        <p:spPr>
          <a:xfrm>
            <a:off x="1215800" y="5270496"/>
            <a:ext cx="4588042" cy="407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85000"/>
                    <a:lumOff val="15000"/>
                  </a:schemeClr>
                </a:solidFill>
                <a:latin typeface="Helvetica" pitchFamily="2" charset="0"/>
                <a:hlinkClick r:id="rId2">
                  <a:extLst>
                    <a:ext uri="{A12FA001-AC4F-418D-AE19-62706E023703}">
                      <ahyp:hlinkClr xmlns:ahyp="http://schemas.microsoft.com/office/drawing/2018/hyperlinkcolor" val="tx"/>
                    </a:ext>
                  </a:extLst>
                </a:hlinkClick>
              </a:rPr>
              <a:t>/</a:t>
            </a:r>
            <a:r>
              <a:rPr lang="en-US" sz="1800" dirty="0" err="1">
                <a:solidFill>
                  <a:schemeClr val="tx1">
                    <a:lumMod val="85000"/>
                    <a:lumOff val="15000"/>
                  </a:schemeClr>
                </a:solidFill>
                <a:latin typeface="Helvetica" pitchFamily="2" charset="0"/>
                <a:hlinkClick r:id="rId2">
                  <a:extLst>
                    <a:ext uri="{A12FA001-AC4F-418D-AE19-62706E023703}">
                      <ahyp:hlinkClr xmlns:ahyp="http://schemas.microsoft.com/office/drawing/2018/hyperlinkcolor" val="tx"/>
                    </a:ext>
                  </a:extLst>
                </a:hlinkClick>
              </a:rPr>
              <a:t>hadiqamalik</a:t>
            </a:r>
            <a:endParaRPr lang="en-US" sz="1800" dirty="0">
              <a:solidFill>
                <a:schemeClr val="tx1">
                  <a:lumMod val="85000"/>
                  <a:lumOff val="15000"/>
                </a:schemeClr>
              </a:solidFill>
              <a:latin typeface="Helvetica" pitchFamily="2" charset="0"/>
            </a:endParaRPr>
          </a:p>
        </p:txBody>
      </p:sp>
      <p:cxnSp>
        <p:nvCxnSpPr>
          <p:cNvPr id="9" name="Straight Connector 8">
            <a:extLst>
              <a:ext uri="{FF2B5EF4-FFF2-40B4-BE49-F238E27FC236}">
                <a16:creationId xmlns:a16="http://schemas.microsoft.com/office/drawing/2014/main" id="{20945363-1654-1AC8-4B64-194D8D9659CD}"/>
              </a:ext>
            </a:extLst>
          </p:cNvPr>
          <p:cNvCxnSpPr>
            <a:cxnSpLocks/>
          </p:cNvCxnSpPr>
          <p:nvPr/>
        </p:nvCxnSpPr>
        <p:spPr>
          <a:xfrm>
            <a:off x="721040" y="4656989"/>
            <a:ext cx="3868615"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F322E63-EBB4-0AE0-14E8-F0E2CF6008DB}"/>
              </a:ext>
            </a:extLst>
          </p:cNvPr>
          <p:cNvSpPr/>
          <p:nvPr/>
        </p:nvSpPr>
        <p:spPr>
          <a:xfrm rot="10800000">
            <a:off x="5473875" y="1907043"/>
            <a:ext cx="4588042" cy="3826596"/>
          </a:xfrm>
          <a:prstGeom prst="rect">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3005FF7-D333-9FC0-29DF-A58A87AD47BE}"/>
              </a:ext>
            </a:extLst>
          </p:cNvPr>
          <p:cNvSpPr/>
          <p:nvPr/>
        </p:nvSpPr>
        <p:spPr>
          <a:xfrm>
            <a:off x="11823032" y="551925"/>
            <a:ext cx="368970" cy="1144871"/>
          </a:xfrm>
          <a:prstGeom prst="rect">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oogle Shape;11237;p83">
            <a:extLst>
              <a:ext uri="{FF2B5EF4-FFF2-40B4-BE49-F238E27FC236}">
                <a16:creationId xmlns:a16="http://schemas.microsoft.com/office/drawing/2014/main" id="{E81C0E64-317C-8C07-1481-CC3E2669E0D4}"/>
              </a:ext>
            </a:extLst>
          </p:cNvPr>
          <p:cNvGrpSpPr/>
          <p:nvPr/>
        </p:nvGrpSpPr>
        <p:grpSpPr>
          <a:xfrm>
            <a:off x="729469" y="5270496"/>
            <a:ext cx="393986" cy="393986"/>
            <a:chOff x="1323129" y="2571761"/>
            <a:chExt cx="417024" cy="417024"/>
          </a:xfrm>
          <a:solidFill>
            <a:schemeClr val="bg2">
              <a:lumMod val="25000"/>
            </a:schemeClr>
          </a:solidFill>
        </p:grpSpPr>
        <p:sp>
          <p:nvSpPr>
            <p:cNvPr id="5" name="Google Shape;11238;p83">
              <a:extLst>
                <a:ext uri="{FF2B5EF4-FFF2-40B4-BE49-F238E27FC236}">
                  <a16:creationId xmlns:a16="http://schemas.microsoft.com/office/drawing/2014/main" id="{ACF7E843-73CA-0CD8-702A-F490A4959209}"/>
                </a:ext>
              </a:extLst>
            </p:cNvPr>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grpFill/>
            <a:ln>
              <a:noFill/>
            </a:ln>
          </p:spPr>
          <p:txBody>
            <a:bodyPr spcFirstLastPara="1" wrap="square" lIns="91425" tIns="91425" rIns="91425" bIns="91425" anchor="ctr" anchorCtr="0">
              <a:noAutofit/>
            </a:bodyPr>
            <a:lstStyle/>
            <a:p>
              <a:endParaRPr/>
            </a:p>
          </p:txBody>
        </p:sp>
        <p:sp>
          <p:nvSpPr>
            <p:cNvPr id="11" name="Google Shape;11239;p83">
              <a:extLst>
                <a:ext uri="{FF2B5EF4-FFF2-40B4-BE49-F238E27FC236}">
                  <a16:creationId xmlns:a16="http://schemas.microsoft.com/office/drawing/2014/main" id="{47A56D4D-0FA6-B7A3-3AD8-B52CD5843E98}"/>
                </a:ext>
              </a:extLst>
            </p:cNvPr>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grpFill/>
            <a:ln>
              <a:noFill/>
            </a:ln>
          </p:spPr>
          <p:txBody>
            <a:bodyPr spcFirstLastPara="1" wrap="square" lIns="91425" tIns="91425" rIns="91425" bIns="91425" anchor="ctr" anchorCtr="0">
              <a:noAutofit/>
            </a:bodyPr>
            <a:lstStyle/>
            <a:p>
              <a:endParaRPr/>
            </a:p>
          </p:txBody>
        </p:sp>
        <p:sp>
          <p:nvSpPr>
            <p:cNvPr id="12" name="Google Shape;11240;p83">
              <a:extLst>
                <a:ext uri="{FF2B5EF4-FFF2-40B4-BE49-F238E27FC236}">
                  <a16:creationId xmlns:a16="http://schemas.microsoft.com/office/drawing/2014/main" id="{8C9D4095-A12D-631A-A59A-94061C01A7DD}"/>
                </a:ext>
              </a:extLst>
            </p:cNvPr>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grpFill/>
            <a:ln>
              <a:noFill/>
            </a:ln>
          </p:spPr>
          <p:txBody>
            <a:bodyPr spcFirstLastPara="1" wrap="square" lIns="91425" tIns="91425" rIns="91425" bIns="91425" anchor="ctr" anchorCtr="0">
              <a:noAutofit/>
            </a:bodyPr>
            <a:lstStyle/>
            <a:p>
              <a:endParaRPr/>
            </a:p>
          </p:txBody>
        </p:sp>
        <p:sp>
          <p:nvSpPr>
            <p:cNvPr id="13" name="Google Shape;11241;p83">
              <a:extLst>
                <a:ext uri="{FF2B5EF4-FFF2-40B4-BE49-F238E27FC236}">
                  <a16:creationId xmlns:a16="http://schemas.microsoft.com/office/drawing/2014/main" id="{4CD6E6C2-A4DD-4B7A-CA8C-B72B8F272016}"/>
                </a:ext>
              </a:extLst>
            </p:cNvPr>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grpFill/>
            <a:ln>
              <a:noFill/>
            </a:ln>
          </p:spPr>
          <p:txBody>
            <a:bodyPr spcFirstLastPara="1" wrap="square" lIns="91425" tIns="91425" rIns="91425" bIns="91425" anchor="ctr" anchorCtr="0">
              <a:noAutofit/>
            </a:bodyPr>
            <a:lstStyle/>
            <a:p>
              <a:endParaRPr/>
            </a:p>
          </p:txBody>
        </p:sp>
      </p:grpSp>
      <p:sp>
        <p:nvSpPr>
          <p:cNvPr id="14" name="Google Shape;11039;p83">
            <a:extLst>
              <a:ext uri="{FF2B5EF4-FFF2-40B4-BE49-F238E27FC236}">
                <a16:creationId xmlns:a16="http://schemas.microsoft.com/office/drawing/2014/main" id="{E1826A93-499A-3D6D-6F93-C8B58395AB3B}"/>
              </a:ext>
            </a:extLst>
          </p:cNvPr>
          <p:cNvSpPr/>
          <p:nvPr/>
        </p:nvSpPr>
        <p:spPr>
          <a:xfrm>
            <a:off x="729469" y="4776729"/>
            <a:ext cx="420796" cy="295691"/>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bg2">
              <a:lumMod val="25000"/>
            </a:schemeClr>
          </a:solidFill>
          <a:ln>
            <a:noFill/>
          </a:ln>
        </p:spPr>
        <p:txBody>
          <a:bodyPr spcFirstLastPara="1" wrap="square" lIns="91425" tIns="91425" rIns="91425" bIns="91425" anchor="ctr" anchorCtr="0">
            <a:noAutofit/>
          </a:bodyPr>
          <a:lstStyle/>
          <a:p>
            <a:endParaRPr/>
          </a:p>
        </p:txBody>
      </p:sp>
      <p:pic>
        <p:nvPicPr>
          <p:cNvPr id="17" name="Picture 16">
            <a:extLst>
              <a:ext uri="{FF2B5EF4-FFF2-40B4-BE49-F238E27FC236}">
                <a16:creationId xmlns:a16="http://schemas.microsoft.com/office/drawing/2014/main" id="{FA89E5FC-E934-EB0A-B227-0271F450193B}"/>
              </a:ext>
            </a:extLst>
          </p:cNvPr>
          <p:cNvPicPr>
            <a:picLocks noChangeAspect="1"/>
          </p:cNvPicPr>
          <p:nvPr/>
        </p:nvPicPr>
        <p:blipFill>
          <a:blip r:embed="rId3">
            <a:duotone>
              <a:prstClr val="black"/>
              <a:srgbClr val="E7E6E6">
                <a:lumMod val="25000"/>
                <a:tint val="45000"/>
                <a:satMod val="400000"/>
              </a:srgbClr>
            </a:duotone>
            <a:alphaModFix/>
            <a:extLst>
              <a:ext uri="{BEBA8EAE-BF5A-486C-A8C5-ECC9F3942E4B}">
                <a14:imgProps xmlns:a14="http://schemas.microsoft.com/office/drawing/2010/main">
                  <a14:imgLayer r:embed="rId4">
                    <a14:imgEffect>
                      <a14:sharpenSoften amount="-50000"/>
                    </a14:imgEffect>
                    <a14:imgEffect>
                      <a14:saturation sat="0"/>
                    </a14:imgEffect>
                    <a14:imgEffect>
                      <a14:brightnessContrast bright="-100000" contrast="-39000"/>
                    </a14:imgEffect>
                  </a14:imgLayer>
                </a14:imgProps>
              </a:ext>
            </a:extLst>
          </a:blip>
          <a:stretch>
            <a:fillRect/>
          </a:stretch>
        </p:blipFill>
        <p:spPr>
          <a:xfrm>
            <a:off x="729469" y="5829005"/>
            <a:ext cx="407391" cy="417327"/>
          </a:xfrm>
          <a:prstGeom prst="rect">
            <a:avLst/>
          </a:prstGeom>
        </p:spPr>
      </p:pic>
      <p:sp>
        <p:nvSpPr>
          <p:cNvPr id="18" name="Subtitle 2">
            <a:hlinkClick r:id="rId5"/>
            <a:extLst>
              <a:ext uri="{FF2B5EF4-FFF2-40B4-BE49-F238E27FC236}">
                <a16:creationId xmlns:a16="http://schemas.microsoft.com/office/drawing/2014/main" id="{24F6AC40-01E8-BD44-81B6-1C2349013E29}"/>
              </a:ext>
            </a:extLst>
          </p:cNvPr>
          <p:cNvSpPr txBox="1">
            <a:spLocks/>
          </p:cNvSpPr>
          <p:nvPr/>
        </p:nvSpPr>
        <p:spPr>
          <a:xfrm>
            <a:off x="1215800" y="5829005"/>
            <a:ext cx="4588042" cy="407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85000"/>
                    <a:lumOff val="15000"/>
                  </a:schemeClr>
                </a:solidFill>
                <a:latin typeface="Helvetica" pitchFamily="2" charset="0"/>
              </a:rPr>
              <a:t>/</a:t>
            </a:r>
            <a:r>
              <a:rPr lang="en-US" sz="1800" dirty="0" err="1">
                <a:solidFill>
                  <a:schemeClr val="tx1">
                    <a:lumMod val="85000"/>
                    <a:lumOff val="15000"/>
                  </a:schemeClr>
                </a:solidFill>
                <a:latin typeface="Helvetica" pitchFamily="2" charset="0"/>
              </a:rPr>
              <a:t>hadiqamalik</a:t>
            </a:r>
            <a:endParaRPr lang="en-US" sz="1800" dirty="0">
              <a:solidFill>
                <a:schemeClr val="tx1">
                  <a:lumMod val="85000"/>
                  <a:lumOff val="15000"/>
                </a:schemeClr>
              </a:solidFill>
              <a:latin typeface="Helvetica" pitchFamily="2" charset="0"/>
            </a:endParaRPr>
          </a:p>
        </p:txBody>
      </p:sp>
      <p:sp>
        <p:nvSpPr>
          <p:cNvPr id="19" name="Subtitle 2">
            <a:extLst>
              <a:ext uri="{FF2B5EF4-FFF2-40B4-BE49-F238E27FC236}">
                <a16:creationId xmlns:a16="http://schemas.microsoft.com/office/drawing/2014/main" id="{D4DE6DF4-F58F-B684-886A-91173FAD5DB2}"/>
              </a:ext>
            </a:extLst>
          </p:cNvPr>
          <p:cNvSpPr txBox="1">
            <a:spLocks/>
          </p:cNvSpPr>
          <p:nvPr/>
        </p:nvSpPr>
        <p:spPr>
          <a:xfrm>
            <a:off x="1215800" y="4776729"/>
            <a:ext cx="4588042" cy="407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85000"/>
                    <a:lumOff val="15000"/>
                  </a:schemeClr>
                </a:solidFill>
                <a:latin typeface="Helvetica" pitchFamily="2" charset="0"/>
              </a:rPr>
              <a:t>mhadiqa7998@gmail.com</a:t>
            </a:r>
          </a:p>
        </p:txBody>
      </p:sp>
    </p:spTree>
    <p:extLst>
      <p:ext uri="{BB962C8B-B14F-4D97-AF65-F5344CB8AC3E}">
        <p14:creationId xmlns:p14="http://schemas.microsoft.com/office/powerpoint/2010/main" val="250093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6F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6AEEE0-1FF6-E157-416D-C329DFCB464F}"/>
              </a:ext>
            </a:extLst>
          </p:cNvPr>
          <p:cNvSpPr/>
          <p:nvPr/>
        </p:nvSpPr>
        <p:spPr>
          <a:xfrm>
            <a:off x="10689986" y="1130827"/>
            <a:ext cx="1502013" cy="4569603"/>
          </a:xfrm>
          <a:prstGeom prst="rect">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AC5B9D9-C1EC-48C1-D89D-4F57D90FEA32}"/>
              </a:ext>
            </a:extLst>
          </p:cNvPr>
          <p:cNvSpPr/>
          <p:nvPr/>
        </p:nvSpPr>
        <p:spPr>
          <a:xfrm rot="10800000">
            <a:off x="571251" y="528020"/>
            <a:ext cx="410171" cy="410635"/>
          </a:xfrm>
          <a:prstGeom prst="ellipse">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Google Shape;262;p34">
            <a:extLst>
              <a:ext uri="{FF2B5EF4-FFF2-40B4-BE49-F238E27FC236}">
                <a16:creationId xmlns:a16="http://schemas.microsoft.com/office/drawing/2014/main" id="{E44EA545-7011-AE38-7C96-2AF18096217C}"/>
              </a:ext>
            </a:extLst>
          </p:cNvPr>
          <p:cNvSpPr txBox="1">
            <a:spLocks/>
          </p:cNvSpPr>
          <p:nvPr/>
        </p:nvSpPr>
        <p:spPr>
          <a:xfrm>
            <a:off x="671266" y="541691"/>
            <a:ext cx="9014118" cy="6625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1pPr>
            <a:lvl2pPr marR="0" lvl="1"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9pPr>
          </a:lstStyle>
          <a:p>
            <a:pPr marL="0" marR="0" lvl="0" indent="0" algn="l" defTabSz="914400" rtl="0" eaLnBrk="1" fontAlgn="auto" latinLnBrk="0" hangingPunct="1">
              <a:lnSpc>
                <a:spcPct val="100000"/>
              </a:lnSpc>
              <a:spcBef>
                <a:spcPts val="0"/>
              </a:spcBef>
              <a:spcAft>
                <a:spcPts val="0"/>
              </a:spcAft>
              <a:buClr>
                <a:srgbClr val="272625"/>
              </a:buClr>
              <a:buSzPts val="3500"/>
              <a:buFont typeface="Abril Fatface"/>
              <a:buNone/>
              <a:tabLst/>
              <a:defRPr/>
            </a:pPr>
            <a:r>
              <a:rPr lang="en-US" b="1" dirty="0">
                <a:solidFill>
                  <a:schemeClr val="bg2">
                    <a:lumMod val="25000"/>
                  </a:schemeClr>
                </a:solidFill>
                <a:latin typeface="Times New Roman" panose="02020603050405020304" pitchFamily="18" charset="0"/>
                <a:cs typeface="Times New Roman" panose="02020603050405020304" pitchFamily="18" charset="0"/>
              </a:rPr>
              <a:t>Problem Statement</a:t>
            </a:r>
          </a:p>
        </p:txBody>
      </p:sp>
      <p:sp>
        <p:nvSpPr>
          <p:cNvPr id="15" name="TextBox 14">
            <a:extLst>
              <a:ext uri="{FF2B5EF4-FFF2-40B4-BE49-F238E27FC236}">
                <a16:creationId xmlns:a16="http://schemas.microsoft.com/office/drawing/2014/main" id="{2369B3B9-1EF3-FA23-32E3-097BD557414E}"/>
              </a:ext>
            </a:extLst>
          </p:cNvPr>
          <p:cNvSpPr txBox="1"/>
          <p:nvPr/>
        </p:nvSpPr>
        <p:spPr>
          <a:xfrm>
            <a:off x="495048" y="1545446"/>
            <a:ext cx="9357004" cy="4524315"/>
          </a:xfrm>
          <a:prstGeom prst="rect">
            <a:avLst/>
          </a:prstGeom>
          <a:noFill/>
        </p:spPr>
        <p:txBody>
          <a:bodyPr wrap="square">
            <a:spAutoFit/>
          </a:bodyPr>
          <a:lstStyle/>
          <a:p>
            <a:pPr marL="342891" indent="-342891" algn="just">
              <a:buSzPct val="70000"/>
              <a:buFont typeface="Wingdings" panose="05000000000000000000" pitchFamily="2" charset="2"/>
              <a:buChar char="q"/>
            </a:pPr>
            <a:r>
              <a:rPr lang="en-US" sz="2400" dirty="0">
                <a:solidFill>
                  <a:schemeClr val="dk2"/>
                </a:solidFill>
                <a:latin typeface="Helvetica" pitchFamily="2" charset="0"/>
              </a:rPr>
              <a:t>The Aesthetes Co. is an online gifting company. They serve their online customers by offering their products and services for different occasions. They do organic and paid marketing by creating creative ad campaigns.</a:t>
            </a:r>
          </a:p>
          <a:p>
            <a:pPr marL="0" indent="0" algn="just">
              <a:buSzPct val="70000"/>
              <a:buNone/>
            </a:pPr>
            <a:r>
              <a:rPr lang="en-US" sz="2400" dirty="0">
                <a:solidFill>
                  <a:schemeClr val="dk2"/>
                </a:solidFill>
                <a:latin typeface="Helvetica" pitchFamily="2" charset="0"/>
              </a:rPr>
              <a:t> </a:t>
            </a:r>
          </a:p>
          <a:p>
            <a:pPr marL="342891" indent="-342891" algn="just">
              <a:buSzPct val="70000"/>
              <a:buFont typeface="Wingdings" panose="05000000000000000000" pitchFamily="2" charset="2"/>
              <a:buChar char="q"/>
            </a:pPr>
            <a:r>
              <a:rPr lang="en-US" sz="2400" dirty="0">
                <a:solidFill>
                  <a:schemeClr val="dk2"/>
                </a:solidFill>
                <a:latin typeface="Helvetica" pitchFamily="2" charset="0"/>
              </a:rPr>
              <a:t>The company wanted to increase their customer base and increase their Revenue on sustainable basis. </a:t>
            </a:r>
          </a:p>
          <a:p>
            <a:pPr marL="342891" indent="-342891" algn="just">
              <a:buSzPct val="70000"/>
              <a:buFont typeface="Wingdings" panose="05000000000000000000" pitchFamily="2" charset="2"/>
              <a:buChar char="q"/>
            </a:pPr>
            <a:endParaRPr lang="en-US" sz="2400" dirty="0">
              <a:solidFill>
                <a:schemeClr val="dk2"/>
              </a:solidFill>
              <a:latin typeface="Helvetica" pitchFamily="2" charset="0"/>
            </a:endParaRPr>
          </a:p>
          <a:p>
            <a:pPr marL="342891" indent="-342891" algn="just">
              <a:buSzPct val="70000"/>
              <a:buFont typeface="Wingdings" panose="05000000000000000000" pitchFamily="2" charset="2"/>
              <a:buChar char="q"/>
            </a:pPr>
            <a:r>
              <a:rPr lang="en-US" sz="2400" dirty="0">
                <a:solidFill>
                  <a:schemeClr val="dk2"/>
                </a:solidFill>
                <a:latin typeface="Helvetica" pitchFamily="2" charset="0"/>
              </a:rPr>
              <a:t>That’s why, the company wanted to design customer centric online ad campaigns to attract customers and increase their revenue</a:t>
            </a:r>
          </a:p>
          <a:p>
            <a:pPr marL="342891" indent="-342891" algn="just">
              <a:buSzPct val="70000"/>
              <a:buFont typeface="Wingdings" panose="05000000000000000000" pitchFamily="2" charset="2"/>
              <a:buChar char="q"/>
            </a:pPr>
            <a:endParaRPr lang="en-US" sz="2400" dirty="0">
              <a:solidFill>
                <a:schemeClr val="dk2"/>
              </a:solidFill>
              <a:latin typeface="Helvetica" pitchFamily="2" charset="0"/>
            </a:endParaRPr>
          </a:p>
        </p:txBody>
      </p:sp>
      <p:sp>
        <p:nvSpPr>
          <p:cNvPr id="17" name="Rectangle 16">
            <a:extLst>
              <a:ext uri="{FF2B5EF4-FFF2-40B4-BE49-F238E27FC236}">
                <a16:creationId xmlns:a16="http://schemas.microsoft.com/office/drawing/2014/main" id="{7D989518-7D0E-DCED-DEDD-0DE8717FC856}"/>
              </a:ext>
            </a:extLst>
          </p:cNvPr>
          <p:cNvSpPr/>
          <p:nvPr/>
        </p:nvSpPr>
        <p:spPr>
          <a:xfrm>
            <a:off x="1" y="1144198"/>
            <a:ext cx="166669" cy="4569603"/>
          </a:xfrm>
          <a:prstGeom prst="rect">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0816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264;p34">
            <a:extLst>
              <a:ext uri="{FF2B5EF4-FFF2-40B4-BE49-F238E27FC236}">
                <a16:creationId xmlns:a16="http://schemas.microsoft.com/office/drawing/2014/main" id="{DB66C728-94FC-051D-1474-F3A567F704DE}"/>
              </a:ext>
            </a:extLst>
          </p:cNvPr>
          <p:cNvCxnSpPr>
            <a:cxnSpLocks/>
          </p:cNvCxnSpPr>
          <p:nvPr/>
        </p:nvCxnSpPr>
        <p:spPr>
          <a:xfrm>
            <a:off x="4309383" y="633178"/>
            <a:ext cx="609000" cy="0"/>
          </a:xfrm>
          <a:prstGeom prst="straightConnector1">
            <a:avLst/>
          </a:prstGeom>
          <a:noFill/>
          <a:ln w="19050" cap="flat" cmpd="sng">
            <a:solidFill>
              <a:schemeClr val="dk2"/>
            </a:solidFill>
            <a:prstDash val="solid"/>
            <a:round/>
            <a:headEnd type="none" w="med" len="med"/>
            <a:tailEnd type="none" w="med" len="med"/>
          </a:ln>
        </p:spPr>
      </p:cxnSp>
      <p:sp>
        <p:nvSpPr>
          <p:cNvPr id="5" name="Rectangle 4">
            <a:extLst>
              <a:ext uri="{FF2B5EF4-FFF2-40B4-BE49-F238E27FC236}">
                <a16:creationId xmlns:a16="http://schemas.microsoft.com/office/drawing/2014/main" id="{B8B8805D-A05D-891B-C2ED-4C6CE4EF99D6}"/>
              </a:ext>
            </a:extLst>
          </p:cNvPr>
          <p:cNvSpPr/>
          <p:nvPr/>
        </p:nvSpPr>
        <p:spPr>
          <a:xfrm>
            <a:off x="134911" y="104931"/>
            <a:ext cx="3492709" cy="4242217"/>
          </a:xfrm>
          <a:prstGeom prst="rect">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tangle 5">
            <a:extLst>
              <a:ext uri="{FF2B5EF4-FFF2-40B4-BE49-F238E27FC236}">
                <a16:creationId xmlns:a16="http://schemas.microsoft.com/office/drawing/2014/main" id="{85BB0B72-1F04-819B-D73B-3AB56D25E7AA}"/>
              </a:ext>
            </a:extLst>
          </p:cNvPr>
          <p:cNvSpPr/>
          <p:nvPr/>
        </p:nvSpPr>
        <p:spPr>
          <a:xfrm>
            <a:off x="134911" y="4471988"/>
            <a:ext cx="3492709" cy="2281081"/>
          </a:xfrm>
          <a:prstGeom prst="rect">
            <a:avLst/>
          </a:prstGeom>
          <a:solidFill>
            <a:srgbClr val="1CA6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5BA0F15-F29E-B9F7-EAEF-B6A0E5794DB5}"/>
              </a:ext>
            </a:extLst>
          </p:cNvPr>
          <p:cNvSpPr/>
          <p:nvPr/>
        </p:nvSpPr>
        <p:spPr>
          <a:xfrm>
            <a:off x="3811764" y="104928"/>
            <a:ext cx="8245325" cy="6648139"/>
          </a:xfrm>
          <a:prstGeom prst="rect">
            <a:avLst/>
          </a:prstGeom>
          <a:solidFill>
            <a:srgbClr val="F2E9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Google Shape;263;p34">
            <a:extLst>
              <a:ext uri="{FF2B5EF4-FFF2-40B4-BE49-F238E27FC236}">
                <a16:creationId xmlns:a16="http://schemas.microsoft.com/office/drawing/2014/main" id="{C520F324-3199-852E-BC0D-C4003B3EB808}"/>
              </a:ext>
            </a:extLst>
          </p:cNvPr>
          <p:cNvSpPr txBox="1">
            <a:spLocks/>
          </p:cNvSpPr>
          <p:nvPr/>
        </p:nvSpPr>
        <p:spPr>
          <a:xfrm>
            <a:off x="4083151" y="1074454"/>
            <a:ext cx="7702550" cy="470909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91" indent="-342891" algn="just">
              <a:buSzPct val="70000"/>
              <a:buFont typeface="Wingdings" panose="05000000000000000000" pitchFamily="2" charset="2"/>
              <a:buChar char="q"/>
            </a:pPr>
            <a:r>
              <a:rPr lang="en-US" sz="2400" dirty="0">
                <a:solidFill>
                  <a:schemeClr val="bg2">
                    <a:lumMod val="25000"/>
                  </a:schemeClr>
                </a:solidFill>
                <a:latin typeface="Helvetica" pitchFamily="2" charset="0"/>
              </a:rPr>
              <a:t>To know the total orders and revenue generated on monthly to see the patterns and trends.</a:t>
            </a:r>
          </a:p>
          <a:p>
            <a:pPr marL="342891" indent="-342891" algn="just">
              <a:buSzPct val="70000"/>
              <a:buFont typeface="Wingdings" panose="05000000000000000000" pitchFamily="2" charset="2"/>
              <a:buChar char="q"/>
            </a:pPr>
            <a:endParaRPr lang="en-US" sz="2400" dirty="0">
              <a:solidFill>
                <a:schemeClr val="bg2">
                  <a:lumMod val="25000"/>
                </a:schemeClr>
              </a:solidFill>
              <a:latin typeface="Helvetica" pitchFamily="2" charset="0"/>
            </a:endParaRPr>
          </a:p>
          <a:p>
            <a:pPr marL="342891" indent="-342891" algn="just">
              <a:buSzPct val="70000"/>
              <a:buFont typeface="Wingdings" panose="05000000000000000000" pitchFamily="2" charset="2"/>
              <a:buChar char="q"/>
            </a:pPr>
            <a:r>
              <a:rPr lang="en-US" sz="2400" dirty="0">
                <a:solidFill>
                  <a:schemeClr val="bg2">
                    <a:lumMod val="25000"/>
                  </a:schemeClr>
                </a:solidFill>
                <a:latin typeface="Helvetica" pitchFamily="2" charset="0"/>
              </a:rPr>
              <a:t>To know the peak time of customers’ orders on weekly and hourly basis to analyze patterns of customers’ traffic. </a:t>
            </a:r>
          </a:p>
          <a:p>
            <a:pPr marL="0" indent="0" algn="just">
              <a:buSzPct val="70000"/>
              <a:buFont typeface="Arial" panose="020B0604020202020204" pitchFamily="34" charset="0"/>
              <a:buNone/>
            </a:pPr>
            <a:endParaRPr lang="en-US" sz="2400" dirty="0">
              <a:solidFill>
                <a:schemeClr val="bg2">
                  <a:lumMod val="25000"/>
                </a:schemeClr>
              </a:solidFill>
              <a:latin typeface="Helvetica" pitchFamily="2" charset="0"/>
            </a:endParaRPr>
          </a:p>
          <a:p>
            <a:pPr marL="342891" indent="-342891" algn="just">
              <a:buSzPct val="70000"/>
              <a:buFont typeface="Wingdings" panose="05000000000000000000" pitchFamily="2" charset="2"/>
              <a:buChar char="q"/>
            </a:pPr>
            <a:r>
              <a:rPr lang="en-US" sz="2400" dirty="0">
                <a:solidFill>
                  <a:schemeClr val="bg2">
                    <a:lumMod val="25000"/>
                  </a:schemeClr>
                </a:solidFill>
                <a:latin typeface="Helvetica" pitchFamily="2" charset="0"/>
              </a:rPr>
              <a:t>Learn about Customer Segments using RFM model to optimize marketing strategies and design customer–centric marketing ad campaigns to increase the retention rate and generate more revenue</a:t>
            </a:r>
          </a:p>
        </p:txBody>
      </p:sp>
      <p:sp>
        <p:nvSpPr>
          <p:cNvPr id="9" name="Oval 8">
            <a:extLst>
              <a:ext uri="{FF2B5EF4-FFF2-40B4-BE49-F238E27FC236}">
                <a16:creationId xmlns:a16="http://schemas.microsoft.com/office/drawing/2014/main" id="{18B1C0EF-FB8B-C3E9-74F9-86FF808BA83B}"/>
              </a:ext>
            </a:extLst>
          </p:cNvPr>
          <p:cNvSpPr/>
          <p:nvPr/>
        </p:nvSpPr>
        <p:spPr>
          <a:xfrm rot="10800000">
            <a:off x="343111" y="1653380"/>
            <a:ext cx="410171" cy="410635"/>
          </a:xfrm>
          <a:prstGeom prst="ellipse">
            <a:avLst/>
          </a:prstGeom>
          <a:solidFill>
            <a:srgbClr val="1CA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Google Shape;262;p34">
            <a:extLst>
              <a:ext uri="{FF2B5EF4-FFF2-40B4-BE49-F238E27FC236}">
                <a16:creationId xmlns:a16="http://schemas.microsoft.com/office/drawing/2014/main" id="{C0DDE62D-C801-3C29-5302-DA30FBE3BB86}"/>
              </a:ext>
            </a:extLst>
          </p:cNvPr>
          <p:cNvSpPr txBox="1">
            <a:spLocks/>
          </p:cNvSpPr>
          <p:nvPr/>
        </p:nvSpPr>
        <p:spPr>
          <a:xfrm>
            <a:off x="371981" y="1653380"/>
            <a:ext cx="3018568" cy="1469595"/>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chemeClr val="bg2">
                    <a:lumMod val="25000"/>
                  </a:schemeClr>
                </a:solidFill>
                <a:latin typeface="Times New Roman" panose="02020603050405020304" pitchFamily="18" charset="0"/>
                <a:cs typeface="Times New Roman" panose="02020603050405020304" pitchFamily="18" charset="0"/>
              </a:rPr>
              <a:t>Objective </a:t>
            </a:r>
          </a:p>
          <a:p>
            <a:r>
              <a:rPr lang="en-US" sz="4800" b="1" dirty="0">
                <a:solidFill>
                  <a:schemeClr val="bg2">
                    <a:lumMod val="25000"/>
                  </a:schemeClr>
                </a:solidFill>
                <a:latin typeface="Times New Roman" panose="02020603050405020304" pitchFamily="18" charset="0"/>
                <a:cs typeface="Times New Roman" panose="02020603050405020304" pitchFamily="18" charset="0"/>
              </a:rPr>
              <a:t>Statement</a:t>
            </a:r>
          </a:p>
        </p:txBody>
      </p:sp>
    </p:spTree>
    <p:extLst>
      <p:ext uri="{BB962C8B-B14F-4D97-AF65-F5344CB8AC3E}">
        <p14:creationId xmlns:p14="http://schemas.microsoft.com/office/powerpoint/2010/main" val="29094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03"/>
        <p:cNvGrpSpPr/>
        <p:nvPr/>
      </p:nvGrpSpPr>
      <p:grpSpPr>
        <a:xfrm>
          <a:off x="0" y="0"/>
          <a:ext cx="0" cy="0"/>
          <a:chOff x="0" y="0"/>
          <a:chExt cx="0" cy="0"/>
        </a:xfrm>
      </p:grpSpPr>
      <p:sp>
        <p:nvSpPr>
          <p:cNvPr id="507" name="Google Shape;507;p49"/>
          <p:cNvSpPr txBox="1"/>
          <p:nvPr/>
        </p:nvSpPr>
        <p:spPr>
          <a:xfrm>
            <a:off x="683460" y="4550176"/>
            <a:ext cx="2648000" cy="703600"/>
          </a:xfrm>
          <a:prstGeom prst="rect">
            <a:avLst/>
          </a:prstGeom>
          <a:noFill/>
          <a:ln>
            <a:noFill/>
          </a:ln>
        </p:spPr>
        <p:txBody>
          <a:bodyPr spcFirstLastPara="1" wrap="square" lIns="121900" tIns="121900" rIns="121900" bIns="121900" anchor="ctr" anchorCtr="0">
            <a:noAutofit/>
          </a:bodyPr>
          <a:lstStyle/>
          <a:p>
            <a:pPr algn="ctr"/>
            <a:r>
              <a:rPr lang="de" sz="20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rPr>
              <a:t>Business understanding and define objectives</a:t>
            </a:r>
            <a:endParaRPr sz="20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endParaRPr>
          </a:p>
        </p:txBody>
      </p:sp>
      <p:sp>
        <p:nvSpPr>
          <p:cNvPr id="511" name="Google Shape;511;p49"/>
          <p:cNvSpPr txBox="1"/>
          <p:nvPr/>
        </p:nvSpPr>
        <p:spPr>
          <a:xfrm>
            <a:off x="2701856" y="1996971"/>
            <a:ext cx="2648000" cy="703600"/>
          </a:xfrm>
          <a:prstGeom prst="rect">
            <a:avLst/>
          </a:prstGeom>
          <a:noFill/>
          <a:ln>
            <a:noFill/>
          </a:ln>
        </p:spPr>
        <p:txBody>
          <a:bodyPr spcFirstLastPara="1" wrap="square" lIns="121900" tIns="121900" rIns="121900" bIns="121900" anchor="ctr" anchorCtr="0">
            <a:noAutofit/>
          </a:bodyPr>
          <a:lstStyle/>
          <a:p>
            <a:pPr algn="ctr"/>
            <a:r>
              <a:rPr lang="de" sz="20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rPr>
              <a:t>Data Preparation and Cleaning</a:t>
            </a:r>
            <a:endParaRPr sz="20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endParaRPr>
          </a:p>
        </p:txBody>
      </p:sp>
      <p:cxnSp>
        <p:nvCxnSpPr>
          <p:cNvPr id="520" name="Google Shape;520;p49"/>
          <p:cNvCxnSpPr/>
          <p:nvPr/>
        </p:nvCxnSpPr>
        <p:spPr>
          <a:xfrm>
            <a:off x="701178" y="515858"/>
            <a:ext cx="812000" cy="0"/>
          </a:xfrm>
          <a:prstGeom prst="straightConnector1">
            <a:avLst/>
          </a:prstGeom>
          <a:noFill/>
          <a:ln w="28575" cap="flat" cmpd="sng">
            <a:solidFill>
              <a:schemeClr val="bg2">
                <a:lumMod val="50000"/>
              </a:schemeClr>
            </a:solidFill>
            <a:prstDash val="solid"/>
            <a:round/>
            <a:headEnd type="none" w="med" len="med"/>
            <a:tailEnd type="none" w="med" len="med"/>
          </a:ln>
        </p:spPr>
      </p:cxnSp>
      <p:grpSp>
        <p:nvGrpSpPr>
          <p:cNvPr id="6" name="Group 5">
            <a:extLst>
              <a:ext uri="{FF2B5EF4-FFF2-40B4-BE49-F238E27FC236}">
                <a16:creationId xmlns:a16="http://schemas.microsoft.com/office/drawing/2014/main" id="{FB7F26EC-56C4-709B-D8D6-C25A52EB4F50}"/>
              </a:ext>
            </a:extLst>
          </p:cNvPr>
          <p:cNvGrpSpPr/>
          <p:nvPr/>
        </p:nvGrpSpPr>
        <p:grpSpPr>
          <a:xfrm>
            <a:off x="1513176" y="2914480"/>
            <a:ext cx="9165649" cy="1029040"/>
            <a:chOff x="1280935" y="2412128"/>
            <a:chExt cx="8516940" cy="956209"/>
          </a:xfrm>
        </p:grpSpPr>
        <p:sp>
          <p:nvSpPr>
            <p:cNvPr id="513" name="Google Shape;513;p49"/>
            <p:cNvSpPr/>
            <p:nvPr/>
          </p:nvSpPr>
          <p:spPr>
            <a:xfrm>
              <a:off x="1280935" y="2450037"/>
              <a:ext cx="918600" cy="918300"/>
            </a:xfrm>
            <a:prstGeom prst="ellipse">
              <a:avLst/>
            </a:prstGeom>
            <a:noFill/>
            <a:ln w="28575" cap="flat" cmpd="sng">
              <a:solidFill>
                <a:schemeClr val="bg2">
                  <a:lumMod val="25000"/>
                </a:schemeClr>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514" name="Google Shape;514;p49"/>
            <p:cNvSpPr/>
            <p:nvPr/>
          </p:nvSpPr>
          <p:spPr>
            <a:xfrm>
              <a:off x="3156476" y="2450037"/>
              <a:ext cx="918600" cy="918300"/>
            </a:xfrm>
            <a:prstGeom prst="ellipse">
              <a:avLst/>
            </a:prstGeom>
            <a:noFill/>
            <a:ln w="28575" cap="flat" cmpd="sng">
              <a:solidFill>
                <a:schemeClr val="bg2">
                  <a:lumMod val="25000"/>
                </a:schemeClr>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515" name="Google Shape;515;p49"/>
            <p:cNvSpPr/>
            <p:nvPr/>
          </p:nvSpPr>
          <p:spPr>
            <a:xfrm>
              <a:off x="5064053" y="2450037"/>
              <a:ext cx="918600" cy="918300"/>
            </a:xfrm>
            <a:prstGeom prst="ellipse">
              <a:avLst/>
            </a:prstGeom>
            <a:noFill/>
            <a:ln w="28575" cap="flat" cmpd="sng">
              <a:solidFill>
                <a:schemeClr val="bg2">
                  <a:lumMod val="25000"/>
                </a:schemeClr>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cxnSp>
          <p:nvCxnSpPr>
            <p:cNvPr id="516" name="Google Shape;516;p49"/>
            <p:cNvCxnSpPr>
              <a:cxnSpLocks/>
              <a:stCxn id="513" idx="6"/>
              <a:endCxn id="514" idx="2"/>
            </p:cNvCxnSpPr>
            <p:nvPr/>
          </p:nvCxnSpPr>
          <p:spPr>
            <a:xfrm>
              <a:off x="2199535" y="2909187"/>
              <a:ext cx="956941" cy="0"/>
            </a:xfrm>
            <a:prstGeom prst="straightConnector1">
              <a:avLst/>
            </a:prstGeom>
            <a:noFill/>
            <a:ln w="28575" cap="flat" cmpd="sng">
              <a:solidFill>
                <a:schemeClr val="bg2">
                  <a:lumMod val="25000"/>
                </a:schemeClr>
              </a:solidFill>
              <a:prstDash val="solid"/>
              <a:round/>
              <a:headEnd type="none" w="med" len="med"/>
              <a:tailEnd type="none" w="med" len="med"/>
            </a:ln>
          </p:spPr>
        </p:cxnSp>
        <p:cxnSp>
          <p:nvCxnSpPr>
            <p:cNvPr id="517" name="Google Shape;517;p49"/>
            <p:cNvCxnSpPr>
              <a:stCxn id="514" idx="6"/>
              <a:endCxn id="515" idx="2"/>
            </p:cNvCxnSpPr>
            <p:nvPr/>
          </p:nvCxnSpPr>
          <p:spPr>
            <a:xfrm>
              <a:off x="4075076" y="2909187"/>
              <a:ext cx="989100" cy="0"/>
            </a:xfrm>
            <a:prstGeom prst="straightConnector1">
              <a:avLst/>
            </a:prstGeom>
            <a:noFill/>
            <a:ln w="28575" cap="flat" cmpd="sng">
              <a:solidFill>
                <a:schemeClr val="bg2">
                  <a:lumMod val="25000"/>
                </a:schemeClr>
              </a:solidFill>
              <a:prstDash val="solid"/>
              <a:round/>
              <a:headEnd type="none" w="med" len="med"/>
              <a:tailEnd type="none" w="med" len="med"/>
            </a:ln>
          </p:spPr>
        </p:cxnSp>
        <p:cxnSp>
          <p:nvCxnSpPr>
            <p:cNvPr id="518" name="Google Shape;518;p49"/>
            <p:cNvCxnSpPr>
              <a:stCxn id="515" idx="6"/>
              <a:endCxn id="519" idx="2"/>
            </p:cNvCxnSpPr>
            <p:nvPr/>
          </p:nvCxnSpPr>
          <p:spPr>
            <a:xfrm>
              <a:off x="5982653" y="2909187"/>
              <a:ext cx="989100" cy="0"/>
            </a:xfrm>
            <a:prstGeom prst="straightConnector1">
              <a:avLst/>
            </a:prstGeom>
            <a:noFill/>
            <a:ln w="28575" cap="flat" cmpd="sng">
              <a:solidFill>
                <a:schemeClr val="bg2">
                  <a:lumMod val="25000"/>
                </a:schemeClr>
              </a:solidFill>
              <a:prstDash val="solid"/>
              <a:round/>
              <a:headEnd type="none" w="med" len="med"/>
              <a:tailEnd type="none" w="med" len="med"/>
            </a:ln>
          </p:spPr>
        </p:cxnSp>
        <p:sp>
          <p:nvSpPr>
            <p:cNvPr id="519" name="Google Shape;519;p49"/>
            <p:cNvSpPr/>
            <p:nvPr/>
          </p:nvSpPr>
          <p:spPr>
            <a:xfrm>
              <a:off x="6971698" y="2450037"/>
              <a:ext cx="918600" cy="918300"/>
            </a:xfrm>
            <a:prstGeom prst="ellipse">
              <a:avLst/>
            </a:prstGeom>
            <a:noFill/>
            <a:ln w="28575" cap="flat" cmpd="sng">
              <a:solidFill>
                <a:schemeClr val="bg2">
                  <a:lumMod val="25000"/>
                </a:schemeClr>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cxnSp>
          <p:nvCxnSpPr>
            <p:cNvPr id="2" name="Google Shape;518;p49">
              <a:extLst>
                <a:ext uri="{FF2B5EF4-FFF2-40B4-BE49-F238E27FC236}">
                  <a16:creationId xmlns:a16="http://schemas.microsoft.com/office/drawing/2014/main" id="{8FC70BD8-78F6-DF26-5917-DD6778A5B501}"/>
                </a:ext>
              </a:extLst>
            </p:cNvPr>
            <p:cNvCxnSpPr>
              <a:cxnSpLocks/>
              <a:endCxn id="3" idx="2"/>
            </p:cNvCxnSpPr>
            <p:nvPr/>
          </p:nvCxnSpPr>
          <p:spPr>
            <a:xfrm>
              <a:off x="7890230" y="2871278"/>
              <a:ext cx="989100" cy="0"/>
            </a:xfrm>
            <a:prstGeom prst="straightConnector1">
              <a:avLst/>
            </a:prstGeom>
            <a:noFill/>
            <a:ln w="28575" cap="flat" cmpd="sng">
              <a:solidFill>
                <a:schemeClr val="bg2">
                  <a:lumMod val="25000"/>
                </a:schemeClr>
              </a:solidFill>
              <a:prstDash val="solid"/>
              <a:round/>
              <a:headEnd type="none" w="med" len="med"/>
              <a:tailEnd type="none" w="med" len="med"/>
            </a:ln>
          </p:spPr>
        </p:cxnSp>
        <p:sp>
          <p:nvSpPr>
            <p:cNvPr id="3" name="Google Shape;519;p49">
              <a:extLst>
                <a:ext uri="{FF2B5EF4-FFF2-40B4-BE49-F238E27FC236}">
                  <a16:creationId xmlns:a16="http://schemas.microsoft.com/office/drawing/2014/main" id="{E92B1D08-F71B-F2FE-C76D-158E486E142A}"/>
                </a:ext>
              </a:extLst>
            </p:cNvPr>
            <p:cNvSpPr/>
            <p:nvPr/>
          </p:nvSpPr>
          <p:spPr>
            <a:xfrm>
              <a:off x="8879275" y="2412128"/>
              <a:ext cx="918600" cy="918300"/>
            </a:xfrm>
            <a:prstGeom prst="ellipse">
              <a:avLst/>
            </a:prstGeom>
            <a:noFill/>
            <a:ln w="28575" cap="flat" cmpd="sng">
              <a:solidFill>
                <a:schemeClr val="bg2">
                  <a:lumMod val="25000"/>
                </a:schemeClr>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sp>
        <p:nvSpPr>
          <p:cNvPr id="7" name="Google Shape;511;p49">
            <a:extLst>
              <a:ext uri="{FF2B5EF4-FFF2-40B4-BE49-F238E27FC236}">
                <a16:creationId xmlns:a16="http://schemas.microsoft.com/office/drawing/2014/main" id="{997FCFAE-070D-1963-3993-3396FB83098B}"/>
              </a:ext>
            </a:extLst>
          </p:cNvPr>
          <p:cNvSpPr txBox="1"/>
          <p:nvPr/>
        </p:nvSpPr>
        <p:spPr>
          <a:xfrm>
            <a:off x="4808554" y="4355903"/>
            <a:ext cx="2648000" cy="703600"/>
          </a:xfrm>
          <a:prstGeom prst="rect">
            <a:avLst/>
          </a:prstGeom>
          <a:noFill/>
          <a:ln>
            <a:noFill/>
          </a:ln>
        </p:spPr>
        <p:txBody>
          <a:bodyPr spcFirstLastPara="1" wrap="square" lIns="121900" tIns="121900" rIns="121900" bIns="121900" anchor="ctr" anchorCtr="0">
            <a:noAutofit/>
          </a:bodyPr>
          <a:lstStyle/>
          <a:p>
            <a:pPr algn="ctr"/>
            <a:r>
              <a:rPr lang="de" sz="20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rPr>
              <a:t>Exploratory Data Analysis</a:t>
            </a:r>
            <a:endParaRPr sz="20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endParaRPr>
          </a:p>
        </p:txBody>
      </p:sp>
      <p:sp>
        <p:nvSpPr>
          <p:cNvPr id="8" name="Google Shape;511;p49">
            <a:extLst>
              <a:ext uri="{FF2B5EF4-FFF2-40B4-BE49-F238E27FC236}">
                <a16:creationId xmlns:a16="http://schemas.microsoft.com/office/drawing/2014/main" id="{336CD068-D2A1-5221-6623-D7D5B8CAD5D3}"/>
              </a:ext>
            </a:extLst>
          </p:cNvPr>
          <p:cNvSpPr txBox="1"/>
          <p:nvPr/>
        </p:nvSpPr>
        <p:spPr>
          <a:xfrm>
            <a:off x="6944612" y="2210881"/>
            <a:ext cx="2648000" cy="703600"/>
          </a:xfrm>
          <a:prstGeom prst="rect">
            <a:avLst/>
          </a:prstGeom>
          <a:noFill/>
          <a:ln>
            <a:noFill/>
          </a:ln>
        </p:spPr>
        <p:txBody>
          <a:bodyPr spcFirstLastPara="1" wrap="square" lIns="121900" tIns="121900" rIns="121900" bIns="121900" anchor="ctr" anchorCtr="0">
            <a:noAutofit/>
          </a:bodyPr>
          <a:lstStyle/>
          <a:p>
            <a:pPr algn="ctr"/>
            <a:r>
              <a:rPr lang="de" sz="20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rPr>
              <a:t>RFM Modeling</a:t>
            </a:r>
            <a:endParaRPr sz="20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endParaRPr>
          </a:p>
        </p:txBody>
      </p:sp>
      <p:sp>
        <p:nvSpPr>
          <p:cNvPr id="9" name="Google Shape;511;p49">
            <a:extLst>
              <a:ext uri="{FF2B5EF4-FFF2-40B4-BE49-F238E27FC236}">
                <a16:creationId xmlns:a16="http://schemas.microsoft.com/office/drawing/2014/main" id="{20527844-9EA6-AADE-D951-26E793472578}"/>
              </a:ext>
            </a:extLst>
          </p:cNvPr>
          <p:cNvSpPr txBox="1"/>
          <p:nvPr/>
        </p:nvSpPr>
        <p:spPr>
          <a:xfrm>
            <a:off x="8933648" y="4282069"/>
            <a:ext cx="2770672" cy="703600"/>
          </a:xfrm>
          <a:prstGeom prst="rect">
            <a:avLst/>
          </a:prstGeom>
          <a:noFill/>
          <a:ln>
            <a:noFill/>
          </a:ln>
        </p:spPr>
        <p:txBody>
          <a:bodyPr spcFirstLastPara="1" wrap="square" lIns="121900" tIns="121900" rIns="121900" bIns="121900" anchor="ctr" anchorCtr="0">
            <a:noAutofit/>
          </a:bodyPr>
          <a:lstStyle/>
          <a:p>
            <a:pPr algn="ctr"/>
            <a:r>
              <a:rPr lang="de" sz="20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rPr>
              <a:t>Results and Recommendation</a:t>
            </a:r>
            <a:endParaRPr sz="2000" b="1" dirty="0">
              <a:solidFill>
                <a:schemeClr val="bg2">
                  <a:lumMod val="25000"/>
                </a:schemeClr>
              </a:solidFill>
              <a:latin typeface="Times New Roman" panose="02020603050405020304" pitchFamily="18" charset="0"/>
              <a:ea typeface="Abril Fatface"/>
              <a:cs typeface="Times New Roman" panose="02020603050405020304" pitchFamily="18" charset="0"/>
              <a:sym typeface="Abril Fatface"/>
            </a:endParaRPr>
          </a:p>
        </p:txBody>
      </p:sp>
      <p:sp>
        <p:nvSpPr>
          <p:cNvPr id="11" name="Google Shape;9859;p79">
            <a:extLst>
              <a:ext uri="{FF2B5EF4-FFF2-40B4-BE49-F238E27FC236}">
                <a16:creationId xmlns:a16="http://schemas.microsoft.com/office/drawing/2014/main" id="{EEEE6CED-2564-07ED-5991-0FB4A9CC5A10}"/>
              </a:ext>
            </a:extLst>
          </p:cNvPr>
          <p:cNvSpPr/>
          <p:nvPr/>
        </p:nvSpPr>
        <p:spPr>
          <a:xfrm>
            <a:off x="3701803" y="3132037"/>
            <a:ext cx="606773" cy="584607"/>
          </a:xfrm>
          <a:custGeom>
            <a:avLst/>
            <a:gdLst/>
            <a:ahLst/>
            <a:cxnLst/>
            <a:rect l="l" t="t" r="r" b="b"/>
            <a:pathLst>
              <a:path w="13138" h="12658" extrusionOk="0">
                <a:moveTo>
                  <a:pt x="8144" y="835"/>
                </a:moveTo>
                <a:cubicBezTo>
                  <a:pt x="9097" y="835"/>
                  <a:pt x="10050" y="1197"/>
                  <a:pt x="10775" y="1922"/>
                </a:cubicBezTo>
                <a:cubicBezTo>
                  <a:pt x="12256" y="3371"/>
                  <a:pt x="12256" y="5734"/>
                  <a:pt x="10775" y="7183"/>
                </a:cubicBezTo>
                <a:cubicBezTo>
                  <a:pt x="10050" y="7908"/>
                  <a:pt x="9097" y="8270"/>
                  <a:pt x="8144" y="8270"/>
                </a:cubicBezTo>
                <a:cubicBezTo>
                  <a:pt x="7191" y="8270"/>
                  <a:pt x="6238" y="7908"/>
                  <a:pt x="5513" y="7183"/>
                </a:cubicBezTo>
                <a:cubicBezTo>
                  <a:pt x="4064" y="5734"/>
                  <a:pt x="4064" y="3371"/>
                  <a:pt x="5513" y="1922"/>
                </a:cubicBezTo>
                <a:cubicBezTo>
                  <a:pt x="6238" y="1197"/>
                  <a:pt x="7191" y="835"/>
                  <a:pt x="8144" y="835"/>
                </a:cubicBezTo>
                <a:close/>
                <a:moveTo>
                  <a:pt x="3466" y="8632"/>
                </a:moveTo>
                <a:lnTo>
                  <a:pt x="4064" y="9231"/>
                </a:lnTo>
                <a:lnTo>
                  <a:pt x="1607" y="11688"/>
                </a:lnTo>
                <a:lnTo>
                  <a:pt x="1008" y="11090"/>
                </a:lnTo>
                <a:lnTo>
                  <a:pt x="3466" y="8632"/>
                </a:lnTo>
                <a:close/>
                <a:moveTo>
                  <a:pt x="8172" y="0"/>
                </a:moveTo>
                <a:cubicBezTo>
                  <a:pt x="7010" y="0"/>
                  <a:pt x="5844" y="441"/>
                  <a:pt x="4946" y="1323"/>
                </a:cubicBezTo>
                <a:cubicBezTo>
                  <a:pt x="3277" y="3024"/>
                  <a:pt x="3182" y="5671"/>
                  <a:pt x="4694" y="7467"/>
                </a:cubicBezTo>
                <a:lnTo>
                  <a:pt x="4096" y="8065"/>
                </a:lnTo>
                <a:lnTo>
                  <a:pt x="3214" y="7183"/>
                </a:lnTo>
                <a:cubicBezTo>
                  <a:pt x="3151" y="7104"/>
                  <a:pt x="3048" y="7065"/>
                  <a:pt x="2942" y="7065"/>
                </a:cubicBezTo>
                <a:cubicBezTo>
                  <a:pt x="2836" y="7065"/>
                  <a:pt x="2725" y="7104"/>
                  <a:pt x="2646" y="7183"/>
                </a:cubicBezTo>
                <a:cubicBezTo>
                  <a:pt x="2489" y="7341"/>
                  <a:pt x="2489" y="7624"/>
                  <a:pt x="2646" y="7782"/>
                </a:cubicBezTo>
                <a:lnTo>
                  <a:pt x="2899" y="8065"/>
                </a:lnTo>
                <a:lnTo>
                  <a:pt x="158" y="10806"/>
                </a:lnTo>
                <a:cubicBezTo>
                  <a:pt x="0" y="10964"/>
                  <a:pt x="0" y="11247"/>
                  <a:pt x="158" y="11405"/>
                </a:cubicBezTo>
                <a:lnTo>
                  <a:pt x="1292" y="12539"/>
                </a:lnTo>
                <a:cubicBezTo>
                  <a:pt x="1371" y="12618"/>
                  <a:pt x="1481" y="12657"/>
                  <a:pt x="1591" y="12657"/>
                </a:cubicBezTo>
                <a:cubicBezTo>
                  <a:pt x="1701" y="12657"/>
                  <a:pt x="1812" y="12618"/>
                  <a:pt x="1890" y="12539"/>
                </a:cubicBezTo>
                <a:lnTo>
                  <a:pt x="4631" y="9798"/>
                </a:lnTo>
                <a:lnTo>
                  <a:pt x="4915" y="10050"/>
                </a:lnTo>
                <a:cubicBezTo>
                  <a:pt x="4994" y="10129"/>
                  <a:pt x="5104" y="10168"/>
                  <a:pt x="5214" y="10168"/>
                </a:cubicBezTo>
                <a:cubicBezTo>
                  <a:pt x="5324" y="10168"/>
                  <a:pt x="5435" y="10129"/>
                  <a:pt x="5513" y="10050"/>
                </a:cubicBezTo>
                <a:cubicBezTo>
                  <a:pt x="5671" y="9893"/>
                  <a:pt x="5671" y="9640"/>
                  <a:pt x="5513" y="9483"/>
                </a:cubicBezTo>
                <a:lnTo>
                  <a:pt x="4631" y="8601"/>
                </a:lnTo>
                <a:lnTo>
                  <a:pt x="5230" y="8034"/>
                </a:lnTo>
                <a:cubicBezTo>
                  <a:pt x="6059" y="8730"/>
                  <a:pt x="7090" y="9078"/>
                  <a:pt x="8127" y="9078"/>
                </a:cubicBezTo>
                <a:cubicBezTo>
                  <a:pt x="9296" y="9078"/>
                  <a:pt x="10472" y="8635"/>
                  <a:pt x="11373" y="7750"/>
                </a:cubicBezTo>
                <a:cubicBezTo>
                  <a:pt x="13138" y="5986"/>
                  <a:pt x="13138" y="3087"/>
                  <a:pt x="11373" y="1323"/>
                </a:cubicBezTo>
                <a:cubicBezTo>
                  <a:pt x="10491" y="441"/>
                  <a:pt x="9333" y="0"/>
                  <a:pt x="8172" y="0"/>
                </a:cubicBezTo>
                <a:close/>
              </a:path>
            </a:pathLst>
          </a:custGeom>
          <a:solidFill>
            <a:srgbClr val="3EB7B2"/>
          </a:solidFill>
          <a:ln>
            <a:noFill/>
          </a:ln>
        </p:spPr>
        <p:txBody>
          <a:bodyPr spcFirstLastPara="1" wrap="square" lIns="121900" tIns="121900" rIns="121900" bIns="121900" anchor="ctr" anchorCtr="0">
            <a:noAutofit/>
          </a:bodyPr>
          <a:lstStyle/>
          <a:p>
            <a:endParaRPr sz="2400" dirty="0"/>
          </a:p>
        </p:txBody>
      </p:sp>
      <p:sp>
        <p:nvSpPr>
          <p:cNvPr id="13" name="Google Shape;9717;p79">
            <a:extLst>
              <a:ext uri="{FF2B5EF4-FFF2-40B4-BE49-F238E27FC236}">
                <a16:creationId xmlns:a16="http://schemas.microsoft.com/office/drawing/2014/main" id="{DA126DC5-F087-7356-523C-3BE980349EB5}"/>
              </a:ext>
            </a:extLst>
          </p:cNvPr>
          <p:cNvSpPr/>
          <p:nvPr/>
        </p:nvSpPr>
        <p:spPr>
          <a:xfrm>
            <a:off x="1764546" y="3210639"/>
            <a:ext cx="496495" cy="490596"/>
          </a:xfrm>
          <a:custGeom>
            <a:avLst/>
            <a:gdLst/>
            <a:ahLst/>
            <a:cxnLst/>
            <a:rect l="l" t="t" r="r" b="b"/>
            <a:pathLst>
              <a:path w="12877" h="12724" extrusionOk="0">
                <a:moveTo>
                  <a:pt x="10492" y="1603"/>
                </a:moveTo>
                <a:lnTo>
                  <a:pt x="10429" y="1855"/>
                </a:lnTo>
                <a:cubicBezTo>
                  <a:pt x="10429" y="1981"/>
                  <a:pt x="10492" y="2138"/>
                  <a:pt x="10555" y="2201"/>
                </a:cubicBezTo>
                <a:cubicBezTo>
                  <a:pt x="10649" y="2296"/>
                  <a:pt x="10807" y="2327"/>
                  <a:pt x="10901" y="2327"/>
                </a:cubicBezTo>
                <a:lnTo>
                  <a:pt x="11153" y="2296"/>
                </a:lnTo>
                <a:lnTo>
                  <a:pt x="10492" y="2957"/>
                </a:lnTo>
                <a:lnTo>
                  <a:pt x="9736" y="3083"/>
                </a:lnTo>
                <a:lnTo>
                  <a:pt x="9799" y="2296"/>
                </a:lnTo>
                <a:lnTo>
                  <a:pt x="10492" y="1603"/>
                </a:lnTo>
                <a:close/>
                <a:moveTo>
                  <a:pt x="6270" y="6108"/>
                </a:moveTo>
                <a:cubicBezTo>
                  <a:pt x="6396" y="6108"/>
                  <a:pt x="6459" y="6139"/>
                  <a:pt x="6554" y="6234"/>
                </a:cubicBezTo>
                <a:cubicBezTo>
                  <a:pt x="6617" y="6265"/>
                  <a:pt x="6648" y="6391"/>
                  <a:pt x="6648" y="6486"/>
                </a:cubicBezTo>
                <a:cubicBezTo>
                  <a:pt x="6648" y="6738"/>
                  <a:pt x="6459" y="6927"/>
                  <a:pt x="6270" y="6927"/>
                </a:cubicBezTo>
                <a:cubicBezTo>
                  <a:pt x="6081" y="6927"/>
                  <a:pt x="5861" y="6738"/>
                  <a:pt x="5861" y="6486"/>
                </a:cubicBezTo>
                <a:cubicBezTo>
                  <a:pt x="5861" y="6265"/>
                  <a:pt x="6081" y="6108"/>
                  <a:pt x="6270" y="6108"/>
                </a:cubicBezTo>
                <a:close/>
                <a:moveTo>
                  <a:pt x="6176" y="4375"/>
                </a:moveTo>
                <a:cubicBezTo>
                  <a:pt x="6617" y="4375"/>
                  <a:pt x="7026" y="4501"/>
                  <a:pt x="7341" y="4722"/>
                </a:cubicBezTo>
                <a:lnTo>
                  <a:pt x="6743" y="5320"/>
                </a:lnTo>
                <a:cubicBezTo>
                  <a:pt x="6617" y="5289"/>
                  <a:pt x="6428" y="5226"/>
                  <a:pt x="6239" y="5226"/>
                </a:cubicBezTo>
                <a:cubicBezTo>
                  <a:pt x="5546" y="5226"/>
                  <a:pt x="5010" y="5793"/>
                  <a:pt x="5010" y="6454"/>
                </a:cubicBezTo>
                <a:cubicBezTo>
                  <a:pt x="5010" y="7116"/>
                  <a:pt x="5546" y="7715"/>
                  <a:pt x="6239" y="7715"/>
                </a:cubicBezTo>
                <a:cubicBezTo>
                  <a:pt x="6900" y="7715"/>
                  <a:pt x="7467" y="7147"/>
                  <a:pt x="7467" y="6454"/>
                </a:cubicBezTo>
                <a:cubicBezTo>
                  <a:pt x="7467" y="6265"/>
                  <a:pt x="7404" y="6108"/>
                  <a:pt x="7341" y="5887"/>
                </a:cubicBezTo>
                <a:lnTo>
                  <a:pt x="7908" y="5320"/>
                </a:lnTo>
                <a:cubicBezTo>
                  <a:pt x="8160" y="5635"/>
                  <a:pt x="8286" y="6013"/>
                  <a:pt x="8286" y="6454"/>
                </a:cubicBezTo>
                <a:cubicBezTo>
                  <a:pt x="8286" y="7588"/>
                  <a:pt x="7341" y="8534"/>
                  <a:pt x="6176" y="8534"/>
                </a:cubicBezTo>
                <a:cubicBezTo>
                  <a:pt x="5041" y="8534"/>
                  <a:pt x="4096" y="7588"/>
                  <a:pt x="4096" y="6454"/>
                </a:cubicBezTo>
                <a:cubicBezTo>
                  <a:pt x="4096" y="5320"/>
                  <a:pt x="5041" y="4375"/>
                  <a:pt x="6176" y="4375"/>
                </a:cubicBezTo>
                <a:close/>
                <a:moveTo>
                  <a:pt x="6239" y="2800"/>
                </a:moveTo>
                <a:cubicBezTo>
                  <a:pt x="7089" y="2800"/>
                  <a:pt x="7908" y="3115"/>
                  <a:pt x="8539" y="3619"/>
                </a:cubicBezTo>
                <a:lnTo>
                  <a:pt x="7971" y="4217"/>
                </a:lnTo>
                <a:cubicBezTo>
                  <a:pt x="7499" y="3839"/>
                  <a:pt x="6869" y="3619"/>
                  <a:pt x="6239" y="3619"/>
                </a:cubicBezTo>
                <a:cubicBezTo>
                  <a:pt x="4600" y="3619"/>
                  <a:pt x="3309" y="4911"/>
                  <a:pt x="3309" y="6486"/>
                </a:cubicBezTo>
                <a:cubicBezTo>
                  <a:pt x="3309" y="8124"/>
                  <a:pt x="4632" y="9416"/>
                  <a:pt x="6239" y="9416"/>
                </a:cubicBezTo>
                <a:cubicBezTo>
                  <a:pt x="7845" y="9416"/>
                  <a:pt x="9137" y="8124"/>
                  <a:pt x="9137" y="6486"/>
                </a:cubicBezTo>
                <a:cubicBezTo>
                  <a:pt x="9137" y="5856"/>
                  <a:pt x="8948" y="5226"/>
                  <a:pt x="8539" y="4753"/>
                </a:cubicBezTo>
                <a:lnTo>
                  <a:pt x="9137" y="4154"/>
                </a:lnTo>
                <a:cubicBezTo>
                  <a:pt x="9641" y="4816"/>
                  <a:pt x="9956" y="5604"/>
                  <a:pt x="9956" y="6486"/>
                </a:cubicBezTo>
                <a:cubicBezTo>
                  <a:pt x="9956" y="8534"/>
                  <a:pt x="8318" y="10235"/>
                  <a:pt x="6239" y="10235"/>
                </a:cubicBezTo>
                <a:cubicBezTo>
                  <a:pt x="4191" y="10235"/>
                  <a:pt x="2490" y="8597"/>
                  <a:pt x="2490" y="6486"/>
                </a:cubicBezTo>
                <a:cubicBezTo>
                  <a:pt x="2490" y="4438"/>
                  <a:pt x="4128" y="2800"/>
                  <a:pt x="6239" y="2800"/>
                </a:cubicBezTo>
                <a:close/>
                <a:moveTo>
                  <a:pt x="6270" y="1130"/>
                </a:moveTo>
                <a:cubicBezTo>
                  <a:pt x="7247" y="1130"/>
                  <a:pt x="8223" y="1414"/>
                  <a:pt x="9074" y="1918"/>
                </a:cubicBezTo>
                <a:cubicBezTo>
                  <a:pt x="9074" y="1949"/>
                  <a:pt x="9011" y="2012"/>
                  <a:pt x="9011" y="2044"/>
                </a:cubicBezTo>
                <a:lnTo>
                  <a:pt x="8917" y="2831"/>
                </a:lnTo>
                <a:cubicBezTo>
                  <a:pt x="8160" y="2296"/>
                  <a:pt x="7247" y="1981"/>
                  <a:pt x="6270" y="1981"/>
                </a:cubicBezTo>
                <a:cubicBezTo>
                  <a:pt x="3750" y="1981"/>
                  <a:pt x="1733" y="4028"/>
                  <a:pt x="1733" y="6486"/>
                </a:cubicBezTo>
                <a:cubicBezTo>
                  <a:pt x="1733" y="9006"/>
                  <a:pt x="3781" y="11054"/>
                  <a:pt x="6270" y="11054"/>
                </a:cubicBezTo>
                <a:cubicBezTo>
                  <a:pt x="8759" y="11054"/>
                  <a:pt x="10807" y="9006"/>
                  <a:pt x="10807" y="6486"/>
                </a:cubicBezTo>
                <a:cubicBezTo>
                  <a:pt x="10807" y="5509"/>
                  <a:pt x="10492" y="4596"/>
                  <a:pt x="9925" y="3871"/>
                </a:cubicBezTo>
                <a:lnTo>
                  <a:pt x="10712" y="3745"/>
                </a:lnTo>
                <a:cubicBezTo>
                  <a:pt x="10744" y="3745"/>
                  <a:pt x="10807" y="3745"/>
                  <a:pt x="10838" y="3713"/>
                </a:cubicBezTo>
                <a:cubicBezTo>
                  <a:pt x="11342" y="4533"/>
                  <a:pt x="11626" y="5478"/>
                  <a:pt x="11626" y="6486"/>
                </a:cubicBezTo>
                <a:cubicBezTo>
                  <a:pt x="11626" y="9447"/>
                  <a:pt x="9232" y="11873"/>
                  <a:pt x="6270" y="11873"/>
                </a:cubicBezTo>
                <a:cubicBezTo>
                  <a:pt x="3309" y="11873"/>
                  <a:pt x="914" y="9479"/>
                  <a:pt x="914" y="6486"/>
                </a:cubicBezTo>
                <a:cubicBezTo>
                  <a:pt x="914" y="3524"/>
                  <a:pt x="3309" y="1130"/>
                  <a:pt x="6270" y="1130"/>
                </a:cubicBezTo>
                <a:close/>
                <a:moveTo>
                  <a:pt x="11030" y="0"/>
                </a:moveTo>
                <a:cubicBezTo>
                  <a:pt x="10930" y="0"/>
                  <a:pt x="10829" y="37"/>
                  <a:pt x="10744" y="122"/>
                </a:cubicBezTo>
                <a:lnTo>
                  <a:pt x="9610" y="1256"/>
                </a:lnTo>
                <a:cubicBezTo>
                  <a:pt x="8602" y="594"/>
                  <a:pt x="7467" y="279"/>
                  <a:pt x="6239" y="279"/>
                </a:cubicBezTo>
                <a:cubicBezTo>
                  <a:pt x="2805" y="279"/>
                  <a:pt x="1" y="3020"/>
                  <a:pt x="1" y="6486"/>
                </a:cubicBezTo>
                <a:cubicBezTo>
                  <a:pt x="1" y="9920"/>
                  <a:pt x="2773" y="12724"/>
                  <a:pt x="6239" y="12724"/>
                </a:cubicBezTo>
                <a:cubicBezTo>
                  <a:pt x="9641" y="12724"/>
                  <a:pt x="12445" y="9951"/>
                  <a:pt x="12445" y="6486"/>
                </a:cubicBezTo>
                <a:cubicBezTo>
                  <a:pt x="12445" y="5289"/>
                  <a:pt x="12099" y="4123"/>
                  <a:pt x="11468" y="3115"/>
                </a:cubicBezTo>
                <a:lnTo>
                  <a:pt x="12603" y="1981"/>
                </a:lnTo>
                <a:cubicBezTo>
                  <a:pt x="12877" y="1706"/>
                  <a:pt x="12650" y="1255"/>
                  <a:pt x="12292" y="1255"/>
                </a:cubicBezTo>
                <a:cubicBezTo>
                  <a:pt x="12280" y="1255"/>
                  <a:pt x="12268" y="1255"/>
                  <a:pt x="12256" y="1256"/>
                </a:cubicBezTo>
                <a:lnTo>
                  <a:pt x="11342" y="1382"/>
                </a:lnTo>
                <a:lnTo>
                  <a:pt x="11468" y="468"/>
                </a:lnTo>
                <a:cubicBezTo>
                  <a:pt x="11491" y="203"/>
                  <a:pt x="11265" y="0"/>
                  <a:pt x="11030" y="0"/>
                </a:cubicBezTo>
                <a:close/>
              </a:path>
            </a:pathLst>
          </a:custGeom>
          <a:solidFill>
            <a:srgbClr val="3EB7B2"/>
          </a:solidFill>
          <a:ln>
            <a:noFill/>
          </a:ln>
        </p:spPr>
        <p:txBody>
          <a:bodyPr spcFirstLastPara="1" wrap="square" lIns="121900" tIns="121900" rIns="121900" bIns="121900" anchor="ctr" anchorCtr="0">
            <a:noAutofit/>
          </a:bodyPr>
          <a:lstStyle/>
          <a:p>
            <a:endParaRPr sz="2400" dirty="0"/>
          </a:p>
        </p:txBody>
      </p:sp>
      <p:grpSp>
        <p:nvGrpSpPr>
          <p:cNvPr id="14" name="Google Shape;9743;p79">
            <a:extLst>
              <a:ext uri="{FF2B5EF4-FFF2-40B4-BE49-F238E27FC236}">
                <a16:creationId xmlns:a16="http://schemas.microsoft.com/office/drawing/2014/main" id="{9ADA40B4-CC3E-91C2-A7AC-C8E3BFF1FA03}"/>
              </a:ext>
            </a:extLst>
          </p:cNvPr>
          <p:cNvGrpSpPr/>
          <p:nvPr/>
        </p:nvGrpSpPr>
        <p:grpSpPr>
          <a:xfrm>
            <a:off x="7887491" y="3197712"/>
            <a:ext cx="488359" cy="493217"/>
            <a:chOff x="-64764500" y="2280550"/>
            <a:chExt cx="316650" cy="319800"/>
          </a:xfrm>
          <a:solidFill>
            <a:srgbClr val="3EB7B2"/>
          </a:solidFill>
        </p:grpSpPr>
        <p:sp>
          <p:nvSpPr>
            <p:cNvPr id="15" name="Google Shape;9744;p79">
              <a:extLst>
                <a:ext uri="{FF2B5EF4-FFF2-40B4-BE49-F238E27FC236}">
                  <a16:creationId xmlns:a16="http://schemas.microsoft.com/office/drawing/2014/main" id="{A5B8C65F-2A3D-7B95-489F-B71A99CF7A68}"/>
                </a:ext>
              </a:extLst>
            </p:cNvPr>
            <p:cNvSpPr/>
            <p:nvPr/>
          </p:nvSpPr>
          <p:spPr>
            <a:xfrm>
              <a:off x="-64764500" y="2280550"/>
              <a:ext cx="316650" cy="319800"/>
            </a:xfrm>
            <a:custGeom>
              <a:avLst/>
              <a:gdLst/>
              <a:ahLst/>
              <a:cxnLst/>
              <a:rect l="l" t="t" r="r" b="b"/>
              <a:pathLst>
                <a:path w="12666" h="12792" extrusionOk="0">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16" name="Google Shape;9745;p79">
              <a:extLst>
                <a:ext uri="{FF2B5EF4-FFF2-40B4-BE49-F238E27FC236}">
                  <a16:creationId xmlns:a16="http://schemas.microsoft.com/office/drawing/2014/main" id="{94969CF1-8F41-8C11-FE4C-41CBE0937C47}"/>
                </a:ext>
              </a:extLst>
            </p:cNvPr>
            <p:cNvSpPr/>
            <p:nvPr/>
          </p:nvSpPr>
          <p:spPr>
            <a:xfrm>
              <a:off x="-64679425" y="2364825"/>
              <a:ext cx="146500" cy="102450"/>
            </a:xfrm>
            <a:custGeom>
              <a:avLst/>
              <a:gdLst/>
              <a:ahLst/>
              <a:cxnLst/>
              <a:rect l="l" t="t" r="r" b="b"/>
              <a:pathLst>
                <a:path w="5860" h="4098" extrusionOk="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grpFill/>
            <a:ln>
              <a:noFill/>
            </a:ln>
          </p:spPr>
          <p:txBody>
            <a:bodyPr spcFirstLastPara="1" wrap="square" lIns="121900" tIns="121900" rIns="121900" bIns="121900" anchor="ctr" anchorCtr="0">
              <a:noAutofit/>
            </a:bodyPr>
            <a:lstStyle/>
            <a:p>
              <a:endParaRPr sz="2400" dirty="0"/>
            </a:p>
          </p:txBody>
        </p:sp>
      </p:grpSp>
      <p:sp>
        <p:nvSpPr>
          <p:cNvPr id="10" name="Oval 9">
            <a:extLst>
              <a:ext uri="{FF2B5EF4-FFF2-40B4-BE49-F238E27FC236}">
                <a16:creationId xmlns:a16="http://schemas.microsoft.com/office/drawing/2014/main" id="{11303D04-594F-015A-DD40-98310A874D4D}"/>
              </a:ext>
            </a:extLst>
          </p:cNvPr>
          <p:cNvSpPr/>
          <p:nvPr/>
        </p:nvSpPr>
        <p:spPr>
          <a:xfrm rot="10800000">
            <a:off x="671774" y="639978"/>
            <a:ext cx="410171" cy="410635"/>
          </a:xfrm>
          <a:prstGeom prst="ellipse">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oogle Shape;9758;p79">
            <a:extLst>
              <a:ext uri="{FF2B5EF4-FFF2-40B4-BE49-F238E27FC236}">
                <a16:creationId xmlns:a16="http://schemas.microsoft.com/office/drawing/2014/main" id="{1C250EA7-37E7-A64C-9497-AC7E6A7B5FDB}"/>
              </a:ext>
            </a:extLst>
          </p:cNvPr>
          <p:cNvGrpSpPr/>
          <p:nvPr/>
        </p:nvGrpSpPr>
        <p:grpSpPr>
          <a:xfrm>
            <a:off x="9940394" y="3189229"/>
            <a:ext cx="488359" cy="479876"/>
            <a:chOff x="-60988625" y="2310475"/>
            <a:chExt cx="316650" cy="311150"/>
          </a:xfrm>
          <a:solidFill>
            <a:srgbClr val="3EB7B2"/>
          </a:solidFill>
        </p:grpSpPr>
        <p:sp>
          <p:nvSpPr>
            <p:cNvPr id="18" name="Google Shape;9759;p79">
              <a:extLst>
                <a:ext uri="{FF2B5EF4-FFF2-40B4-BE49-F238E27FC236}">
                  <a16:creationId xmlns:a16="http://schemas.microsoft.com/office/drawing/2014/main" id="{70A83275-E306-8ADC-55C0-88C0ED2BF8B9}"/>
                </a:ext>
              </a:extLst>
            </p:cNvPr>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19" name="Google Shape;9760;p79">
              <a:extLst>
                <a:ext uri="{FF2B5EF4-FFF2-40B4-BE49-F238E27FC236}">
                  <a16:creationId xmlns:a16="http://schemas.microsoft.com/office/drawing/2014/main" id="{8AA72241-9372-6584-F37F-3105C759A4DB}"/>
                </a:ext>
              </a:extLst>
            </p:cNvPr>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20" name="Google Shape;9761;p79">
              <a:extLst>
                <a:ext uri="{FF2B5EF4-FFF2-40B4-BE49-F238E27FC236}">
                  <a16:creationId xmlns:a16="http://schemas.microsoft.com/office/drawing/2014/main" id="{68B8DA11-7289-1C26-BA67-A6612CB860A1}"/>
                </a:ext>
              </a:extLst>
            </p:cNvPr>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21" name="Google Shape;9762;p79">
              <a:extLst>
                <a:ext uri="{FF2B5EF4-FFF2-40B4-BE49-F238E27FC236}">
                  <a16:creationId xmlns:a16="http://schemas.microsoft.com/office/drawing/2014/main" id="{08592E54-B81D-5257-8C8C-37F15983AD2F}"/>
                </a:ext>
              </a:extLst>
            </p:cNvPr>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22" name="Google Shape;9763;p79">
              <a:extLst>
                <a:ext uri="{FF2B5EF4-FFF2-40B4-BE49-F238E27FC236}">
                  <a16:creationId xmlns:a16="http://schemas.microsoft.com/office/drawing/2014/main" id="{29B5AA7C-8898-A269-7ACF-091DEF1DF91C}"/>
                </a:ext>
              </a:extLst>
            </p:cNvPr>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23" name="Google Shape;9764;p79">
              <a:extLst>
                <a:ext uri="{FF2B5EF4-FFF2-40B4-BE49-F238E27FC236}">
                  <a16:creationId xmlns:a16="http://schemas.microsoft.com/office/drawing/2014/main" id="{E2FCE627-5356-2377-2C1F-6164AF38177A}"/>
                </a:ext>
              </a:extLst>
            </p:cNvPr>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grpFill/>
            <a:ln>
              <a:noFill/>
            </a:ln>
          </p:spPr>
          <p:txBody>
            <a:bodyPr spcFirstLastPara="1" wrap="square" lIns="121900" tIns="121900" rIns="121900" bIns="121900" anchor="ctr" anchorCtr="0">
              <a:noAutofit/>
            </a:bodyPr>
            <a:lstStyle/>
            <a:p>
              <a:endParaRPr sz="2400" dirty="0"/>
            </a:p>
          </p:txBody>
        </p:sp>
      </p:grpSp>
      <p:grpSp>
        <p:nvGrpSpPr>
          <p:cNvPr id="24" name="Google Shape;9824;p79">
            <a:extLst>
              <a:ext uri="{FF2B5EF4-FFF2-40B4-BE49-F238E27FC236}">
                <a16:creationId xmlns:a16="http://schemas.microsoft.com/office/drawing/2014/main" id="{35C40C0C-33A2-3120-99A5-2A577E1BDC00}"/>
              </a:ext>
            </a:extLst>
          </p:cNvPr>
          <p:cNvGrpSpPr/>
          <p:nvPr/>
        </p:nvGrpSpPr>
        <p:grpSpPr>
          <a:xfrm>
            <a:off x="3942199" y="3204338"/>
            <a:ext cx="243051" cy="244260"/>
            <a:chOff x="-62150375" y="2664925"/>
            <a:chExt cx="316650" cy="318225"/>
          </a:xfrm>
          <a:solidFill>
            <a:srgbClr val="3EB7B2"/>
          </a:solidFill>
        </p:grpSpPr>
        <p:sp>
          <p:nvSpPr>
            <p:cNvPr id="25" name="Google Shape;9825;p79">
              <a:extLst>
                <a:ext uri="{FF2B5EF4-FFF2-40B4-BE49-F238E27FC236}">
                  <a16:creationId xmlns:a16="http://schemas.microsoft.com/office/drawing/2014/main" id="{D0C4422C-2408-9FFB-0076-1CCD5C921587}"/>
                </a:ext>
              </a:extLst>
            </p:cNvPr>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26" name="Google Shape;9826;p79">
              <a:extLst>
                <a:ext uri="{FF2B5EF4-FFF2-40B4-BE49-F238E27FC236}">
                  <a16:creationId xmlns:a16="http://schemas.microsoft.com/office/drawing/2014/main" id="{2E041522-C020-4ADB-C845-794146E3B1E2}"/>
                </a:ext>
              </a:extLst>
            </p:cNvPr>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27" name="Google Shape;9827;p79">
              <a:extLst>
                <a:ext uri="{FF2B5EF4-FFF2-40B4-BE49-F238E27FC236}">
                  <a16:creationId xmlns:a16="http://schemas.microsoft.com/office/drawing/2014/main" id="{0A82ECCA-E24D-1FF1-8D6D-D0F7B9C39488}"/>
                </a:ext>
              </a:extLst>
            </p:cNvPr>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28" name="Google Shape;9828;p79">
              <a:extLst>
                <a:ext uri="{FF2B5EF4-FFF2-40B4-BE49-F238E27FC236}">
                  <a16:creationId xmlns:a16="http://schemas.microsoft.com/office/drawing/2014/main" id="{01097B06-92ED-0E54-C635-E10F14284C65}"/>
                </a:ext>
              </a:extLst>
            </p:cNvPr>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grpFill/>
            <a:ln>
              <a:noFill/>
            </a:ln>
          </p:spPr>
          <p:txBody>
            <a:bodyPr spcFirstLastPara="1" wrap="square" lIns="121900" tIns="121900" rIns="121900" bIns="121900" anchor="ctr" anchorCtr="0">
              <a:noAutofit/>
            </a:bodyPr>
            <a:lstStyle/>
            <a:p>
              <a:endParaRPr sz="2400" dirty="0"/>
            </a:p>
          </p:txBody>
        </p:sp>
      </p:grpSp>
      <p:grpSp>
        <p:nvGrpSpPr>
          <p:cNvPr id="29" name="Google Shape;9872;p79">
            <a:extLst>
              <a:ext uri="{FF2B5EF4-FFF2-40B4-BE49-F238E27FC236}">
                <a16:creationId xmlns:a16="http://schemas.microsoft.com/office/drawing/2014/main" id="{09ACA29C-A645-89CC-E85A-1772D5D5D1DB}"/>
              </a:ext>
            </a:extLst>
          </p:cNvPr>
          <p:cNvGrpSpPr/>
          <p:nvPr/>
        </p:nvGrpSpPr>
        <p:grpSpPr>
          <a:xfrm>
            <a:off x="5844734" y="3184822"/>
            <a:ext cx="488359" cy="488359"/>
            <a:chOff x="-61783350" y="2297100"/>
            <a:chExt cx="316650" cy="316650"/>
          </a:xfrm>
          <a:solidFill>
            <a:srgbClr val="3EB7B2"/>
          </a:solidFill>
        </p:grpSpPr>
        <p:sp>
          <p:nvSpPr>
            <p:cNvPr id="30" name="Google Shape;9873;p79">
              <a:extLst>
                <a:ext uri="{FF2B5EF4-FFF2-40B4-BE49-F238E27FC236}">
                  <a16:creationId xmlns:a16="http://schemas.microsoft.com/office/drawing/2014/main" id="{05C1369F-E60A-0D21-8ED5-79FBAED67D37}"/>
                </a:ext>
              </a:extLst>
            </p:cNvPr>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31" name="Google Shape;9874;p79">
              <a:extLst>
                <a:ext uri="{FF2B5EF4-FFF2-40B4-BE49-F238E27FC236}">
                  <a16:creationId xmlns:a16="http://schemas.microsoft.com/office/drawing/2014/main" id="{3E5C5F24-BB95-433A-639C-AFFE78E6BD78}"/>
                </a:ext>
              </a:extLst>
            </p:cNvPr>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grpFill/>
            <a:ln>
              <a:noFill/>
            </a:ln>
          </p:spPr>
          <p:txBody>
            <a:bodyPr spcFirstLastPara="1" wrap="square" lIns="121900" tIns="121900" rIns="121900" bIns="121900" anchor="ctr" anchorCtr="0">
              <a:noAutofit/>
            </a:bodyPr>
            <a:lstStyle/>
            <a:p>
              <a:endParaRPr sz="2400" dirty="0"/>
            </a:p>
          </p:txBody>
        </p:sp>
      </p:grpSp>
      <p:sp>
        <p:nvSpPr>
          <p:cNvPr id="4" name="Rectangle 3">
            <a:extLst>
              <a:ext uri="{FF2B5EF4-FFF2-40B4-BE49-F238E27FC236}">
                <a16:creationId xmlns:a16="http://schemas.microsoft.com/office/drawing/2014/main" id="{1540CA65-6611-B544-39C0-54A872206E78}"/>
              </a:ext>
            </a:extLst>
          </p:cNvPr>
          <p:cNvSpPr/>
          <p:nvPr/>
        </p:nvSpPr>
        <p:spPr>
          <a:xfrm>
            <a:off x="11481239" y="0"/>
            <a:ext cx="732870" cy="6858000"/>
          </a:xfrm>
          <a:prstGeom prst="rect">
            <a:avLst/>
          </a:prstGeom>
          <a:solidFill>
            <a:srgbClr val="1CA68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25000"/>
                </a:schemeClr>
              </a:solidFill>
            </a:endParaRPr>
          </a:p>
        </p:txBody>
      </p:sp>
      <p:sp>
        <p:nvSpPr>
          <p:cNvPr id="5" name="Rectangle 4">
            <a:extLst>
              <a:ext uri="{FF2B5EF4-FFF2-40B4-BE49-F238E27FC236}">
                <a16:creationId xmlns:a16="http://schemas.microsoft.com/office/drawing/2014/main" id="{5EB90AE5-4B43-ED9B-BD26-9D85EE638457}"/>
              </a:ext>
            </a:extLst>
          </p:cNvPr>
          <p:cNvSpPr/>
          <p:nvPr/>
        </p:nvSpPr>
        <p:spPr>
          <a:xfrm rot="10800000">
            <a:off x="-3055" y="1463340"/>
            <a:ext cx="473114" cy="3826596"/>
          </a:xfrm>
          <a:prstGeom prst="rect">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4" name="Google Shape;504;p49"/>
          <p:cNvSpPr txBox="1">
            <a:spLocks noGrp="1"/>
          </p:cNvSpPr>
          <p:nvPr>
            <p:ph type="title" idx="4294967295"/>
          </p:nvPr>
        </p:nvSpPr>
        <p:spPr>
          <a:xfrm>
            <a:off x="713362" y="625527"/>
            <a:ext cx="10270067" cy="764117"/>
          </a:xfrm>
          <a:prstGeom prst="rect">
            <a:avLst/>
          </a:prstGeom>
        </p:spPr>
        <p:txBody>
          <a:bodyPr spcFirstLastPara="1" vert="horz" wrap="square" lIns="91425" tIns="91425" rIns="91425" bIns="91425" rtlCol="0" anchor="ctr" anchorCtr="0">
            <a:noAutofit/>
          </a:bodyPr>
          <a:lstStyle/>
          <a:p>
            <a:r>
              <a:rPr lang="de" sz="4800" b="1" dirty="0">
                <a:solidFill>
                  <a:schemeClr val="bg2">
                    <a:lumMod val="25000"/>
                  </a:schemeClr>
                </a:solidFill>
                <a:latin typeface="Times New Roman" panose="02020603050405020304" pitchFamily="18" charset="0"/>
                <a:cs typeface="Times New Roman" panose="02020603050405020304" pitchFamily="18" charset="0"/>
              </a:rPr>
              <a:t>Data Analysis Process</a:t>
            </a:r>
            <a:endParaRPr sz="48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F6F2"/>
        </a:solidFill>
        <a:effectLst/>
      </p:bgPr>
    </p:bg>
    <p:spTree>
      <p:nvGrpSpPr>
        <p:cNvPr id="1" name=""/>
        <p:cNvGrpSpPr/>
        <p:nvPr/>
      </p:nvGrpSpPr>
      <p:grpSpPr>
        <a:xfrm>
          <a:off x="0" y="0"/>
          <a:ext cx="0" cy="0"/>
          <a:chOff x="0" y="0"/>
          <a:chExt cx="0" cy="0"/>
        </a:xfrm>
      </p:grpSpPr>
      <p:graphicFrame>
        <p:nvGraphicFramePr>
          <p:cNvPr id="3" name="Table 6">
            <a:extLst>
              <a:ext uri="{FF2B5EF4-FFF2-40B4-BE49-F238E27FC236}">
                <a16:creationId xmlns:a16="http://schemas.microsoft.com/office/drawing/2014/main" id="{E132E331-4F9B-017E-5197-1B78EDDE092D}"/>
              </a:ext>
            </a:extLst>
          </p:cNvPr>
          <p:cNvGraphicFramePr>
            <a:graphicFrameLocks/>
          </p:cNvGraphicFramePr>
          <p:nvPr>
            <p:extLst>
              <p:ext uri="{D42A27DB-BD31-4B8C-83A1-F6EECF244321}">
                <p14:modId xmlns:p14="http://schemas.microsoft.com/office/powerpoint/2010/main" val="4069276812"/>
              </p:ext>
            </p:extLst>
          </p:nvPr>
        </p:nvGraphicFramePr>
        <p:xfrm>
          <a:off x="915497" y="1645132"/>
          <a:ext cx="10417613" cy="4560796"/>
        </p:xfrm>
        <a:graphic>
          <a:graphicData uri="http://schemas.openxmlformats.org/drawingml/2006/table">
            <a:tbl>
              <a:tblPr firstRow="1" bandRow="1"/>
              <a:tblGrid>
                <a:gridCol w="2065896">
                  <a:extLst>
                    <a:ext uri="{9D8B030D-6E8A-4147-A177-3AD203B41FA5}">
                      <a16:colId xmlns:a16="http://schemas.microsoft.com/office/drawing/2014/main" val="3359147620"/>
                    </a:ext>
                  </a:extLst>
                </a:gridCol>
                <a:gridCol w="1791823">
                  <a:extLst>
                    <a:ext uri="{9D8B030D-6E8A-4147-A177-3AD203B41FA5}">
                      <a16:colId xmlns:a16="http://schemas.microsoft.com/office/drawing/2014/main" val="239872569"/>
                    </a:ext>
                  </a:extLst>
                </a:gridCol>
                <a:gridCol w="6559894">
                  <a:extLst>
                    <a:ext uri="{9D8B030D-6E8A-4147-A177-3AD203B41FA5}">
                      <a16:colId xmlns:a16="http://schemas.microsoft.com/office/drawing/2014/main" val="590289637"/>
                    </a:ext>
                  </a:extLst>
                </a:gridCol>
              </a:tblGrid>
              <a:tr h="390110">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ctr" fontAlgn="b"/>
                      <a:r>
                        <a:rPr lang="en-US" sz="1600" b="1" dirty="0">
                          <a:solidFill>
                            <a:schemeClr val="tx1">
                              <a:lumMod val="95000"/>
                              <a:lumOff val="5000"/>
                            </a:schemeClr>
                          </a:solidFill>
                          <a:latin typeface="Helvetica" pitchFamily="2" charset="0"/>
                        </a:rPr>
                        <a:t>Attributes</a:t>
                      </a:r>
                    </a:p>
                  </a:txBody>
                  <a:tcPr marL="9525" marR="9525" marT="9525"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ctr" fontAlgn="b"/>
                      <a:r>
                        <a:rPr lang="en-US" sz="1600" b="1" dirty="0">
                          <a:solidFill>
                            <a:schemeClr val="tx1">
                              <a:lumMod val="95000"/>
                              <a:lumOff val="5000"/>
                            </a:schemeClr>
                          </a:solidFill>
                          <a:latin typeface="Helvetica" pitchFamily="2" charset="0"/>
                        </a:rPr>
                        <a:t>Data Type</a:t>
                      </a:r>
                    </a:p>
                  </a:txBody>
                  <a:tcPr marL="9525" marR="9525" marT="9525"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ctr" fontAlgn="b"/>
                      <a:r>
                        <a:rPr lang="en-US" sz="1600" b="1" dirty="0">
                          <a:solidFill>
                            <a:schemeClr val="tx1">
                              <a:lumMod val="95000"/>
                              <a:lumOff val="5000"/>
                            </a:schemeClr>
                          </a:solidFill>
                          <a:latin typeface="Helvetica" pitchFamily="2" charset="0"/>
                        </a:rPr>
                        <a:t>Description</a:t>
                      </a:r>
                    </a:p>
                  </a:txBody>
                  <a:tcPr marL="9525" marR="9525" marT="9525"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791884080"/>
                  </a:ext>
                </a:extLst>
              </a:tr>
              <a:tr h="738852">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InvoiceNo</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Nominal</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6-digit integral number uniquely assigned to each transaction. If this code starts with letter 'c', it indicates a cancellation.</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55365781"/>
                  </a:ext>
                </a:extLst>
              </a:tr>
              <a:tr h="612502">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StockCode</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Nominal</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5-digit integral number uniquely assigned to each distinct product</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461419450"/>
                  </a:ext>
                </a:extLst>
              </a:tr>
              <a:tr h="443312">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Description</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Nominal</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Detailed description of the product with name</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976156808"/>
                  </a:ext>
                </a:extLst>
              </a:tr>
              <a:tr h="443312">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Quantity</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Numeric</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The quantities of each product (item) per transaction. </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120643894"/>
                  </a:ext>
                </a:extLst>
              </a:tr>
              <a:tr h="523042">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InvoiceDate</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Datetime</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The day and time when each transaction was generated</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237220830"/>
                  </a:ext>
                </a:extLst>
              </a:tr>
              <a:tr h="443312">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UnitPrice</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Numeric</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Numeric, Product price per unit </a:t>
                      </a:r>
                      <a:r>
                        <a:rPr lang="en-US" sz="1400">
                          <a:solidFill>
                            <a:schemeClr val="tx1">
                              <a:lumMod val="95000"/>
                              <a:lumOff val="5000"/>
                            </a:schemeClr>
                          </a:solidFill>
                          <a:latin typeface="Helvetica" pitchFamily="2" charset="0"/>
                        </a:rPr>
                        <a:t>in dollars.</a:t>
                      </a:r>
                      <a:endParaRPr lang="en-US" sz="1400" dirty="0">
                        <a:solidFill>
                          <a:schemeClr val="tx1">
                            <a:lumMod val="95000"/>
                            <a:lumOff val="5000"/>
                          </a:schemeClr>
                        </a:solidFill>
                        <a:latin typeface="Helvetica" pitchFamily="2" charset="0"/>
                      </a:endParaRP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4168514924"/>
                  </a:ext>
                </a:extLst>
              </a:tr>
              <a:tr h="523042">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CustomerID</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Nominal</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5-digit integral number uniquely assigned to each customer</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149732008"/>
                  </a:ext>
                </a:extLst>
              </a:tr>
              <a:tr h="443312">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Country</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Nominal</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400" b="0" i="0" u="none" strike="noStrike" kern="1200" cap="none">
                          <a:solidFill>
                            <a:schemeClr val="tx1"/>
                          </a:solidFill>
                          <a:latin typeface="Calibri" panose="020F0502020204030204"/>
                          <a:sym typeface="Arial"/>
                        </a:defRPr>
                      </a:lvl9pPr>
                    </a:lstStyle>
                    <a:p>
                      <a:pPr algn="l" fontAlgn="b"/>
                      <a:r>
                        <a:rPr lang="en-US" sz="1400" dirty="0">
                          <a:solidFill>
                            <a:schemeClr val="tx1">
                              <a:lumMod val="95000"/>
                              <a:lumOff val="5000"/>
                            </a:schemeClr>
                          </a:solidFill>
                          <a:latin typeface="Helvetica" pitchFamily="2" charset="0"/>
                        </a:rPr>
                        <a:t>the name of the country where each customer resides</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836291767"/>
                  </a:ext>
                </a:extLst>
              </a:tr>
            </a:tbl>
          </a:graphicData>
        </a:graphic>
      </p:graphicFrame>
      <p:sp>
        <p:nvSpPr>
          <p:cNvPr id="6" name="Oval 5">
            <a:extLst>
              <a:ext uri="{FF2B5EF4-FFF2-40B4-BE49-F238E27FC236}">
                <a16:creationId xmlns:a16="http://schemas.microsoft.com/office/drawing/2014/main" id="{7D15E5F3-022B-EB71-6F6E-3C4D752EA285}"/>
              </a:ext>
            </a:extLst>
          </p:cNvPr>
          <p:cNvSpPr/>
          <p:nvPr/>
        </p:nvSpPr>
        <p:spPr>
          <a:xfrm rot="10800000">
            <a:off x="710412" y="320740"/>
            <a:ext cx="410171" cy="410635"/>
          </a:xfrm>
          <a:prstGeom prst="ellipse">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A7BCE5D-5491-6F4D-2583-3A21EC96925C}"/>
              </a:ext>
            </a:extLst>
          </p:cNvPr>
          <p:cNvSpPr txBox="1"/>
          <p:nvPr/>
        </p:nvSpPr>
        <p:spPr>
          <a:xfrm>
            <a:off x="915497" y="6373504"/>
            <a:ext cx="6752771" cy="584775"/>
          </a:xfrm>
          <a:prstGeom prst="rect">
            <a:avLst/>
          </a:prstGeom>
          <a:noFill/>
        </p:spPr>
        <p:txBody>
          <a:bodyPr wrap="square">
            <a:spAutoFit/>
          </a:bodyPr>
          <a:lstStyle/>
          <a:p>
            <a:pPr>
              <a:buClr>
                <a:srgbClr val="000000"/>
              </a:buClr>
              <a:buFont typeface="Arial"/>
              <a:buNone/>
            </a:pPr>
            <a:r>
              <a:rPr lang="en-US" sz="1600" kern="0" dirty="0">
                <a:solidFill>
                  <a:srgbClr val="000000"/>
                </a:solidFill>
                <a:latin typeface="Helvetica" pitchFamily="2" charset="0"/>
                <a:cs typeface="Arial"/>
                <a:sym typeface="Arial"/>
              </a:rPr>
              <a:t>Data Source</a:t>
            </a:r>
            <a:r>
              <a:rPr lang="en-US" sz="1600" kern="0" dirty="0">
                <a:solidFill>
                  <a:srgbClr val="272625">
                    <a:lumMod val="75000"/>
                    <a:lumOff val="25000"/>
                  </a:srgbClr>
                </a:solidFill>
                <a:latin typeface="Helvetica" pitchFamily="2" charset="0"/>
                <a:cs typeface="Arial"/>
                <a:sym typeface="Arial"/>
              </a:rPr>
              <a:t>: </a:t>
            </a:r>
            <a:r>
              <a:rPr lang="en-US" sz="1600" b="1" kern="0" dirty="0">
                <a:solidFill>
                  <a:srgbClr val="272625">
                    <a:lumMod val="75000"/>
                    <a:lumOff val="25000"/>
                  </a:srgbClr>
                </a:solidFill>
                <a:latin typeface="Helvetica" pitchFamily="2" charset="0"/>
                <a:cs typeface="Arial"/>
                <a:sym typeface="Arial"/>
                <a:hlinkClick r:id="rId3">
                  <a:extLst>
                    <a:ext uri="{A12FA001-AC4F-418D-AE19-62706E023703}">
                      <ahyp:hlinkClr xmlns:ahyp="http://schemas.microsoft.com/office/drawing/2018/hyperlinkcolor" val="tx"/>
                    </a:ext>
                  </a:extLst>
                </a:hlinkClick>
              </a:rPr>
              <a:t>https://archive.ics.uci.edu/ml/datasets/online+retail#</a:t>
            </a:r>
            <a:endParaRPr lang="en-US" sz="1600" b="1" kern="0" dirty="0">
              <a:solidFill>
                <a:srgbClr val="272625">
                  <a:lumMod val="75000"/>
                  <a:lumOff val="25000"/>
                </a:srgbClr>
              </a:solidFill>
              <a:latin typeface="Helvetica" pitchFamily="2" charset="0"/>
              <a:cs typeface="Arial"/>
              <a:sym typeface="Arial"/>
            </a:endParaRPr>
          </a:p>
          <a:p>
            <a:pPr>
              <a:buClr>
                <a:srgbClr val="000000"/>
              </a:buClr>
              <a:buFont typeface="Arial"/>
              <a:buNone/>
            </a:pPr>
            <a:r>
              <a:rPr lang="en-US" sz="1600" kern="0" dirty="0">
                <a:solidFill>
                  <a:srgbClr val="000000"/>
                </a:solidFill>
                <a:latin typeface="Helvetica" pitchFamily="2" charset="0"/>
                <a:cs typeface="Arial"/>
                <a:sym typeface="Arial"/>
              </a:rPr>
              <a:t> </a:t>
            </a:r>
          </a:p>
        </p:txBody>
      </p:sp>
      <p:sp>
        <p:nvSpPr>
          <p:cNvPr id="5" name="TextBox 4">
            <a:extLst>
              <a:ext uri="{FF2B5EF4-FFF2-40B4-BE49-F238E27FC236}">
                <a16:creationId xmlns:a16="http://schemas.microsoft.com/office/drawing/2014/main" id="{E2046827-BDB5-C9A5-BBDD-39CA7B802244}"/>
              </a:ext>
            </a:extLst>
          </p:cNvPr>
          <p:cNvSpPr txBox="1"/>
          <p:nvPr/>
        </p:nvSpPr>
        <p:spPr>
          <a:xfrm>
            <a:off x="755382" y="1095893"/>
            <a:ext cx="10417613" cy="338554"/>
          </a:xfrm>
          <a:prstGeom prst="rect">
            <a:avLst/>
          </a:prstGeom>
          <a:noFill/>
        </p:spPr>
        <p:txBody>
          <a:bodyPr wrap="square" rtlCol="0">
            <a:spAutoFit/>
          </a:bodyPr>
          <a:lstStyle/>
          <a:p>
            <a:pPr>
              <a:buClr>
                <a:srgbClr val="000000"/>
              </a:buClr>
              <a:buFont typeface="Arial"/>
              <a:buNone/>
            </a:pPr>
            <a:r>
              <a:rPr lang="en-US" sz="1600" kern="0" dirty="0">
                <a:solidFill>
                  <a:srgbClr val="000000"/>
                </a:solidFill>
                <a:latin typeface="Helvetica" pitchFamily="2" charset="0"/>
                <a:cs typeface="Arial"/>
                <a:sym typeface="Arial"/>
              </a:rPr>
              <a:t>This is the Data of a retail transaction of a gifting company. The dataset has 8 attributes and 5,41,909 records.</a:t>
            </a:r>
          </a:p>
        </p:txBody>
      </p:sp>
      <p:sp>
        <p:nvSpPr>
          <p:cNvPr id="2" name="Title 19">
            <a:extLst>
              <a:ext uri="{FF2B5EF4-FFF2-40B4-BE49-F238E27FC236}">
                <a16:creationId xmlns:a16="http://schemas.microsoft.com/office/drawing/2014/main" id="{9B3E39B6-32C3-4E9F-768C-C4BE15D9133C}"/>
              </a:ext>
            </a:extLst>
          </p:cNvPr>
          <p:cNvSpPr txBox="1">
            <a:spLocks/>
          </p:cNvSpPr>
          <p:nvPr/>
        </p:nvSpPr>
        <p:spPr>
          <a:xfrm>
            <a:off x="755382" y="416233"/>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1pPr>
            <a:lvl2pPr marR="0" lvl="1"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2"/>
              </a:buClr>
              <a:buSzPts val="3500"/>
              <a:buFont typeface="Abril Fatface"/>
              <a:buNone/>
              <a:defRPr sz="3500" b="0" i="0" u="none" strike="noStrike" cap="none">
                <a:solidFill>
                  <a:schemeClr val="dk2"/>
                </a:solidFill>
                <a:latin typeface="Abril Fatface"/>
                <a:ea typeface="Abril Fatface"/>
                <a:cs typeface="Abril Fatface"/>
                <a:sym typeface="Abril Fatface"/>
              </a:defRPr>
            </a:lvl9pPr>
          </a:lstStyle>
          <a:p>
            <a:pPr marL="0" marR="0" lvl="0" indent="0" algn="l" defTabSz="914400" rtl="0" eaLnBrk="1" fontAlgn="auto" latinLnBrk="0" hangingPunct="1">
              <a:lnSpc>
                <a:spcPct val="100000"/>
              </a:lnSpc>
              <a:spcBef>
                <a:spcPts val="0"/>
              </a:spcBef>
              <a:spcAft>
                <a:spcPts val="0"/>
              </a:spcAft>
              <a:buClr>
                <a:srgbClr val="272625"/>
              </a:buClr>
              <a:buSzPts val="3500"/>
              <a:buFont typeface="Abril Fatface"/>
              <a:buNone/>
              <a:tabLst/>
              <a:defRPr/>
            </a:pPr>
            <a:r>
              <a:rPr lang="en-US" sz="4800" b="1" dirty="0">
                <a:solidFill>
                  <a:schemeClr val="bg2">
                    <a:lumMod val="25000"/>
                  </a:schemeClr>
                </a:solidFill>
                <a:latin typeface="Times New Roman" panose="02020603050405020304" pitchFamily="18" charset="0"/>
                <a:ea typeface="+mj-ea"/>
                <a:cs typeface="Times New Roman" panose="02020603050405020304" pitchFamily="18" charset="0"/>
              </a:rPr>
              <a:t>Data</a:t>
            </a:r>
            <a:r>
              <a:rPr kumimoji="0" lang="en-US" sz="3500" b="0" i="0" u="none" strike="noStrike" kern="0" cap="none" spc="0" normalizeH="0" baseline="0" noProof="0" dirty="0">
                <a:ln>
                  <a:noFill/>
                </a:ln>
                <a:solidFill>
                  <a:srgbClr val="272625">
                    <a:lumMod val="75000"/>
                    <a:lumOff val="25000"/>
                  </a:srgbClr>
                </a:solidFill>
                <a:effectLst/>
                <a:uLnTx/>
                <a:uFillTx/>
                <a:latin typeface="Abril Fatface"/>
                <a:sym typeface="Abril Fatface"/>
              </a:rPr>
              <a:t> </a:t>
            </a:r>
            <a:r>
              <a:rPr lang="en-US" sz="4800" b="1" dirty="0">
                <a:solidFill>
                  <a:schemeClr val="bg2">
                    <a:lumMod val="25000"/>
                  </a:schemeClr>
                </a:solidFill>
                <a:latin typeface="Times New Roman" panose="02020603050405020304" pitchFamily="18" charset="0"/>
                <a:ea typeface="+mj-ea"/>
                <a:cs typeface="Times New Roman" panose="02020603050405020304" pitchFamily="18" charset="0"/>
              </a:rPr>
              <a:t>Overview</a:t>
            </a:r>
          </a:p>
        </p:txBody>
      </p:sp>
      <p:sp>
        <p:nvSpPr>
          <p:cNvPr id="7" name="Rectangle 6">
            <a:extLst>
              <a:ext uri="{FF2B5EF4-FFF2-40B4-BE49-F238E27FC236}">
                <a16:creationId xmlns:a16="http://schemas.microsoft.com/office/drawing/2014/main" id="{9B47844C-A772-99DC-3698-C4C4949C81C9}"/>
              </a:ext>
            </a:extLst>
          </p:cNvPr>
          <p:cNvSpPr/>
          <p:nvPr/>
        </p:nvSpPr>
        <p:spPr>
          <a:xfrm>
            <a:off x="11778547" y="0"/>
            <a:ext cx="435562" cy="6858000"/>
          </a:xfrm>
          <a:prstGeom prst="rect">
            <a:avLst/>
          </a:prstGeom>
          <a:solidFill>
            <a:srgbClr val="1CA68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25000"/>
                </a:schemeClr>
              </a:solidFill>
            </a:endParaRPr>
          </a:p>
        </p:txBody>
      </p:sp>
      <p:sp>
        <p:nvSpPr>
          <p:cNvPr id="8" name="Rectangle 7">
            <a:extLst>
              <a:ext uri="{FF2B5EF4-FFF2-40B4-BE49-F238E27FC236}">
                <a16:creationId xmlns:a16="http://schemas.microsoft.com/office/drawing/2014/main" id="{5F01B1F1-0F9E-A7C4-964B-69851BE596F2}"/>
              </a:ext>
            </a:extLst>
          </p:cNvPr>
          <p:cNvSpPr/>
          <p:nvPr/>
        </p:nvSpPr>
        <p:spPr>
          <a:xfrm rot="10800000">
            <a:off x="-3055" y="1463340"/>
            <a:ext cx="473114" cy="3826596"/>
          </a:xfrm>
          <a:prstGeom prst="rect">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4472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9CD0CB52-A872-559F-DFAE-0D5267EB331E}"/>
              </a:ext>
            </a:extLst>
          </p:cNvPr>
          <p:cNvSpPr/>
          <p:nvPr/>
        </p:nvSpPr>
        <p:spPr>
          <a:xfrm rot="10800000">
            <a:off x="648686" y="2251490"/>
            <a:ext cx="410171" cy="410635"/>
          </a:xfrm>
          <a:prstGeom prst="ellipse">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26CC73F8-6DF7-E639-F4BB-C5B6B009931F}"/>
              </a:ext>
            </a:extLst>
          </p:cNvPr>
          <p:cNvSpPr/>
          <p:nvPr/>
        </p:nvSpPr>
        <p:spPr>
          <a:xfrm>
            <a:off x="0" y="-1"/>
            <a:ext cx="3545305" cy="1144871"/>
          </a:xfrm>
          <a:prstGeom prst="rect">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2563AFF8-2EDF-5EAD-996C-EC825E18167C}"/>
              </a:ext>
            </a:extLst>
          </p:cNvPr>
          <p:cNvSpPr txBox="1">
            <a:spLocks/>
          </p:cNvSpPr>
          <p:nvPr/>
        </p:nvSpPr>
        <p:spPr>
          <a:xfrm>
            <a:off x="721040" y="2309946"/>
            <a:ext cx="6096001" cy="2166723"/>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bg2">
                    <a:lumMod val="25000"/>
                  </a:schemeClr>
                </a:solidFill>
                <a:latin typeface="Times New Roman" panose="02020603050405020304" pitchFamily="18" charset="0"/>
                <a:cs typeface="Times New Roman" panose="02020603050405020304" pitchFamily="18" charset="0"/>
              </a:rPr>
              <a:t>Data Analysis</a:t>
            </a:r>
          </a:p>
          <a:p>
            <a:r>
              <a:rPr lang="en-US" sz="6600" b="1" dirty="0">
                <a:solidFill>
                  <a:schemeClr val="bg2">
                    <a:lumMod val="25000"/>
                  </a:schemeClr>
                </a:solidFill>
                <a:latin typeface="Times New Roman" panose="02020603050405020304" pitchFamily="18" charset="0"/>
                <a:cs typeface="Times New Roman" panose="02020603050405020304" pitchFamily="18" charset="0"/>
              </a:rPr>
              <a:t>And</a:t>
            </a:r>
          </a:p>
          <a:p>
            <a:r>
              <a:rPr lang="en-US" sz="6600" b="1" dirty="0">
                <a:solidFill>
                  <a:schemeClr val="bg2">
                    <a:lumMod val="25000"/>
                  </a:schemeClr>
                </a:solidFill>
                <a:latin typeface="Times New Roman" panose="02020603050405020304" pitchFamily="18" charset="0"/>
                <a:cs typeface="Times New Roman" panose="02020603050405020304" pitchFamily="18" charset="0"/>
              </a:rPr>
              <a:t>Visualization</a:t>
            </a:r>
          </a:p>
        </p:txBody>
      </p:sp>
      <p:sp>
        <p:nvSpPr>
          <p:cNvPr id="7" name="Subtitle 2">
            <a:extLst>
              <a:ext uri="{FF2B5EF4-FFF2-40B4-BE49-F238E27FC236}">
                <a16:creationId xmlns:a16="http://schemas.microsoft.com/office/drawing/2014/main" id="{8B5DB01B-3F98-4602-51E2-8FA536ADEC92}"/>
              </a:ext>
            </a:extLst>
          </p:cNvPr>
          <p:cNvSpPr txBox="1">
            <a:spLocks/>
          </p:cNvSpPr>
          <p:nvPr/>
        </p:nvSpPr>
        <p:spPr>
          <a:xfrm>
            <a:off x="721040" y="4950957"/>
            <a:ext cx="5245503" cy="1144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85000"/>
                    <a:lumOff val="15000"/>
                  </a:schemeClr>
                </a:solidFill>
                <a:latin typeface="Helvetica" pitchFamily="2" charset="0"/>
              </a:rPr>
              <a:t>Revenue Analysis and Customer Segmentation</a:t>
            </a:r>
          </a:p>
        </p:txBody>
      </p:sp>
      <p:cxnSp>
        <p:nvCxnSpPr>
          <p:cNvPr id="9" name="Straight Connector 8">
            <a:extLst>
              <a:ext uri="{FF2B5EF4-FFF2-40B4-BE49-F238E27FC236}">
                <a16:creationId xmlns:a16="http://schemas.microsoft.com/office/drawing/2014/main" id="{20945363-1654-1AC8-4B64-194D8D9659CD}"/>
              </a:ext>
            </a:extLst>
          </p:cNvPr>
          <p:cNvCxnSpPr>
            <a:cxnSpLocks/>
          </p:cNvCxnSpPr>
          <p:nvPr/>
        </p:nvCxnSpPr>
        <p:spPr>
          <a:xfrm>
            <a:off x="721040" y="4656989"/>
            <a:ext cx="3868615"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3005FF7-D333-9FC0-29DF-A58A87AD47BE}"/>
              </a:ext>
            </a:extLst>
          </p:cNvPr>
          <p:cNvSpPr/>
          <p:nvPr/>
        </p:nvSpPr>
        <p:spPr>
          <a:xfrm>
            <a:off x="11823032" y="551925"/>
            <a:ext cx="368970" cy="1144871"/>
          </a:xfrm>
          <a:prstGeom prst="rect">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oogle Shape;9872;p79">
            <a:extLst>
              <a:ext uri="{FF2B5EF4-FFF2-40B4-BE49-F238E27FC236}">
                <a16:creationId xmlns:a16="http://schemas.microsoft.com/office/drawing/2014/main" id="{EA5D6AE7-3E2B-7C1E-A67F-0CA957EEE0C0}"/>
              </a:ext>
            </a:extLst>
          </p:cNvPr>
          <p:cNvGrpSpPr/>
          <p:nvPr/>
        </p:nvGrpSpPr>
        <p:grpSpPr>
          <a:xfrm>
            <a:off x="7031584" y="2098366"/>
            <a:ext cx="3251203" cy="3251203"/>
            <a:chOff x="-61783350" y="2297100"/>
            <a:chExt cx="316650" cy="316650"/>
          </a:xfrm>
          <a:solidFill>
            <a:schemeClr val="tx1">
              <a:lumMod val="65000"/>
              <a:lumOff val="35000"/>
            </a:schemeClr>
          </a:solidFill>
        </p:grpSpPr>
        <p:sp>
          <p:nvSpPr>
            <p:cNvPr id="5" name="Google Shape;9873;p79">
              <a:extLst>
                <a:ext uri="{FF2B5EF4-FFF2-40B4-BE49-F238E27FC236}">
                  <a16:creationId xmlns:a16="http://schemas.microsoft.com/office/drawing/2014/main" id="{9AEC1247-5BD7-E35B-D0D5-D99B7362A736}"/>
                </a:ext>
              </a:extLst>
            </p:cNvPr>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grpFill/>
            <a:ln>
              <a:noFill/>
            </a:ln>
          </p:spPr>
          <p:txBody>
            <a:bodyPr spcFirstLastPara="1" wrap="square" lIns="91425" tIns="91425" rIns="91425" bIns="91425" anchor="ctr" anchorCtr="0">
              <a:noAutofit/>
            </a:bodyPr>
            <a:lstStyle/>
            <a:p>
              <a:endParaRPr dirty="0"/>
            </a:p>
          </p:txBody>
        </p:sp>
        <p:sp>
          <p:nvSpPr>
            <p:cNvPr id="12" name="Google Shape;9874;p79">
              <a:extLst>
                <a:ext uri="{FF2B5EF4-FFF2-40B4-BE49-F238E27FC236}">
                  <a16:creationId xmlns:a16="http://schemas.microsoft.com/office/drawing/2014/main" id="{299B5B2D-ED7C-C259-957E-C38D66F745B1}"/>
                </a:ext>
              </a:extLst>
            </p:cNvPr>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grpFill/>
            <a:ln>
              <a:noFill/>
            </a:ln>
          </p:spPr>
          <p:txBody>
            <a:bodyPr spcFirstLastPara="1" wrap="square" lIns="91425" tIns="91425" rIns="91425" bIns="91425" anchor="ctr" anchorCtr="0">
              <a:noAutofit/>
            </a:bodyPr>
            <a:lstStyle/>
            <a:p>
              <a:endParaRPr dirty="0"/>
            </a:p>
          </p:txBody>
        </p:sp>
      </p:grpSp>
      <p:sp>
        <p:nvSpPr>
          <p:cNvPr id="14" name="Rectangle 13">
            <a:extLst>
              <a:ext uri="{FF2B5EF4-FFF2-40B4-BE49-F238E27FC236}">
                <a16:creationId xmlns:a16="http://schemas.microsoft.com/office/drawing/2014/main" id="{61E1354A-107B-A99C-B5F8-DBF8A56CEB54}"/>
              </a:ext>
            </a:extLst>
          </p:cNvPr>
          <p:cNvSpPr/>
          <p:nvPr/>
        </p:nvSpPr>
        <p:spPr>
          <a:xfrm>
            <a:off x="-1" y="6570129"/>
            <a:ext cx="12192001" cy="287871"/>
          </a:xfrm>
          <a:prstGeom prst="rect">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3947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F6F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A64838-DB97-B30B-D3F6-D9A150BE9D3E}"/>
              </a:ext>
            </a:extLst>
          </p:cNvPr>
          <p:cNvPicPr>
            <a:picLocks noChangeAspect="1"/>
          </p:cNvPicPr>
          <p:nvPr/>
        </p:nvPicPr>
        <p:blipFill>
          <a:blip r:embed="rId3"/>
          <a:stretch>
            <a:fillRect/>
          </a:stretch>
        </p:blipFill>
        <p:spPr>
          <a:xfrm>
            <a:off x="137225" y="3682813"/>
            <a:ext cx="8906562" cy="2785497"/>
          </a:xfrm>
          <a:prstGeom prst="rect">
            <a:avLst/>
          </a:prstGeom>
        </p:spPr>
      </p:pic>
      <p:grpSp>
        <p:nvGrpSpPr>
          <p:cNvPr id="5" name="Google Shape;9872;p79">
            <a:extLst>
              <a:ext uri="{FF2B5EF4-FFF2-40B4-BE49-F238E27FC236}">
                <a16:creationId xmlns:a16="http://schemas.microsoft.com/office/drawing/2014/main" id="{60AA87F9-9790-C9AA-7DB8-2843344F9736}"/>
              </a:ext>
            </a:extLst>
          </p:cNvPr>
          <p:cNvGrpSpPr/>
          <p:nvPr/>
        </p:nvGrpSpPr>
        <p:grpSpPr>
          <a:xfrm>
            <a:off x="414420" y="535471"/>
            <a:ext cx="563181" cy="598591"/>
            <a:chOff x="-61783350" y="2297100"/>
            <a:chExt cx="316650" cy="316650"/>
          </a:xfrm>
          <a:solidFill>
            <a:srgbClr val="1CA68F"/>
          </a:solidFill>
        </p:grpSpPr>
        <p:sp>
          <p:nvSpPr>
            <p:cNvPr id="6" name="Google Shape;9873;p79">
              <a:extLst>
                <a:ext uri="{FF2B5EF4-FFF2-40B4-BE49-F238E27FC236}">
                  <a16:creationId xmlns:a16="http://schemas.microsoft.com/office/drawing/2014/main" id="{42B289AD-5319-02A7-621D-5314D7CF31F6}"/>
                </a:ext>
              </a:extLst>
            </p:cNvPr>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grpFill/>
            <a:ln>
              <a:noFill/>
            </a:ln>
          </p:spPr>
          <p:txBody>
            <a:bodyPr spcFirstLastPara="1" wrap="square" lIns="91425" tIns="91425" rIns="91425" bIns="91425" anchor="ctr" anchorCtr="0">
              <a:noAutofit/>
            </a:bodyPr>
            <a:lstStyle/>
            <a:p>
              <a:endParaRPr dirty="0"/>
            </a:p>
          </p:txBody>
        </p:sp>
        <p:sp>
          <p:nvSpPr>
            <p:cNvPr id="7" name="Google Shape;9874;p79">
              <a:extLst>
                <a:ext uri="{FF2B5EF4-FFF2-40B4-BE49-F238E27FC236}">
                  <a16:creationId xmlns:a16="http://schemas.microsoft.com/office/drawing/2014/main" id="{F9BBEFB6-62C8-5FDA-9E0B-D27930D239CA}"/>
                </a:ext>
              </a:extLst>
            </p:cNvPr>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grpFill/>
            <a:ln>
              <a:noFill/>
            </a:ln>
          </p:spPr>
          <p:txBody>
            <a:bodyPr spcFirstLastPara="1" wrap="square" lIns="91425" tIns="91425" rIns="91425" bIns="91425" anchor="ctr" anchorCtr="0">
              <a:noAutofit/>
            </a:bodyPr>
            <a:lstStyle/>
            <a:p>
              <a:endParaRPr dirty="0"/>
            </a:p>
          </p:txBody>
        </p:sp>
      </p:grpSp>
      <p:sp>
        <p:nvSpPr>
          <p:cNvPr id="9" name="TextBox 8">
            <a:extLst>
              <a:ext uri="{FF2B5EF4-FFF2-40B4-BE49-F238E27FC236}">
                <a16:creationId xmlns:a16="http://schemas.microsoft.com/office/drawing/2014/main" id="{40888A9E-ED46-740A-6C2D-25D761CED454}"/>
              </a:ext>
            </a:extLst>
          </p:cNvPr>
          <p:cNvSpPr txBox="1"/>
          <p:nvPr/>
        </p:nvSpPr>
        <p:spPr>
          <a:xfrm>
            <a:off x="9143825" y="3782899"/>
            <a:ext cx="2701001" cy="2616101"/>
          </a:xfrm>
          <a:prstGeom prst="rect">
            <a:avLst/>
          </a:prstGeom>
          <a:noFill/>
        </p:spPr>
        <p:txBody>
          <a:bodyPr wrap="square">
            <a:spAutoFit/>
          </a:bodyPr>
          <a:lstStyle/>
          <a:p>
            <a:pPr algn="just"/>
            <a:r>
              <a:rPr lang="en-US" dirty="0">
                <a:effectLst/>
                <a:latin typeface="Helvetica" pitchFamily="2" charset="0"/>
                <a:ea typeface="Calibri" panose="020F0502020204030204" pitchFamily="34" charset="0"/>
                <a:cs typeface="Arial" panose="020B0604020202020204" pitchFamily="34" charset="0"/>
              </a:rPr>
              <a:t>Based on the graph, November is the month with the highest sales and February is the month with the lowest sales. </a:t>
            </a:r>
          </a:p>
          <a:p>
            <a:pPr algn="just"/>
            <a:endParaRPr lang="en-US" dirty="0">
              <a:effectLst/>
              <a:latin typeface="Helvetica" pitchFamily="2" charset="0"/>
              <a:ea typeface="Calibri" panose="020F0502020204030204" pitchFamily="34" charset="0"/>
              <a:cs typeface="Arial" panose="020B0604020202020204" pitchFamily="34" charset="0"/>
            </a:endParaRPr>
          </a:p>
          <a:p>
            <a:pPr algn="just"/>
            <a:r>
              <a:rPr lang="en-US" dirty="0">
                <a:effectLst/>
                <a:latin typeface="Helvetica" pitchFamily="2" charset="0"/>
                <a:ea typeface="Calibri" panose="020F0502020204030204" pitchFamily="34" charset="0"/>
                <a:cs typeface="Arial" panose="020B0604020202020204" pitchFamily="34" charset="0"/>
              </a:rPr>
              <a:t>The overall Revenue is </a:t>
            </a:r>
            <a:r>
              <a:rPr lang="en-US" sz="2000" b="1" dirty="0">
                <a:solidFill>
                  <a:schemeClr val="accent1">
                    <a:lumMod val="50000"/>
                  </a:schemeClr>
                </a:solidFill>
                <a:effectLst/>
                <a:latin typeface="Helvetica" pitchFamily="2" charset="0"/>
                <a:ea typeface="Calibri" panose="020F0502020204030204" pitchFamily="34" charset="0"/>
                <a:cs typeface="Arial" panose="020B0604020202020204" pitchFamily="34" charset="0"/>
              </a:rPr>
              <a:t>6.38% </a:t>
            </a:r>
            <a:r>
              <a:rPr lang="en-US" sz="2000" b="1" dirty="0">
                <a:effectLst/>
                <a:latin typeface="Helvetica" pitchFamily="2" charset="0"/>
                <a:ea typeface="Calibri" panose="020F0502020204030204" pitchFamily="34" charset="0"/>
                <a:cs typeface="Arial" panose="020B0604020202020204" pitchFamily="34" charset="0"/>
              </a:rPr>
              <a:t>. </a:t>
            </a:r>
            <a:endParaRPr lang="en-US" b="1" dirty="0">
              <a:latin typeface="Helvetica" pitchFamily="2" charset="0"/>
            </a:endParaRPr>
          </a:p>
        </p:txBody>
      </p:sp>
      <p:sp>
        <p:nvSpPr>
          <p:cNvPr id="8" name="Rectangle 7">
            <a:extLst>
              <a:ext uri="{FF2B5EF4-FFF2-40B4-BE49-F238E27FC236}">
                <a16:creationId xmlns:a16="http://schemas.microsoft.com/office/drawing/2014/main" id="{0AAA1AFF-A686-F727-F65A-0EB17EBF36D7}"/>
              </a:ext>
            </a:extLst>
          </p:cNvPr>
          <p:cNvSpPr/>
          <p:nvPr/>
        </p:nvSpPr>
        <p:spPr>
          <a:xfrm>
            <a:off x="1" y="1690460"/>
            <a:ext cx="2986088" cy="74598"/>
          </a:xfrm>
          <a:prstGeom prst="rect">
            <a:avLst/>
          </a:prstGeom>
          <a:solidFill>
            <a:srgbClr val="1CA6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8C4812-8CFD-ED23-5A53-B14D38FC91B2}"/>
              </a:ext>
            </a:extLst>
          </p:cNvPr>
          <p:cNvSpPr/>
          <p:nvPr/>
        </p:nvSpPr>
        <p:spPr>
          <a:xfrm rot="10800000">
            <a:off x="11954762" y="1299844"/>
            <a:ext cx="237238" cy="3826596"/>
          </a:xfrm>
          <a:prstGeom prst="rect">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F89C1A9E-0AC6-3AF0-C250-BB6F09139248}"/>
              </a:ext>
            </a:extLst>
          </p:cNvPr>
          <p:cNvSpPr/>
          <p:nvPr/>
        </p:nvSpPr>
        <p:spPr>
          <a:xfrm rot="10800000">
            <a:off x="977601" y="389690"/>
            <a:ext cx="286878" cy="287203"/>
          </a:xfrm>
          <a:prstGeom prst="ellipse">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269;p35">
            <a:extLst>
              <a:ext uri="{FF2B5EF4-FFF2-40B4-BE49-F238E27FC236}">
                <a16:creationId xmlns:a16="http://schemas.microsoft.com/office/drawing/2014/main" id="{B487DFEF-1054-294B-A47B-468161C17AE9}"/>
              </a:ext>
            </a:extLst>
          </p:cNvPr>
          <p:cNvSpPr txBox="1">
            <a:spLocks/>
          </p:cNvSpPr>
          <p:nvPr/>
        </p:nvSpPr>
        <p:spPr>
          <a:xfrm>
            <a:off x="323208" y="338874"/>
            <a:ext cx="3218981" cy="12295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1pPr>
            <a:lvl2pPr marR="0" lvl="1"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9p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Monthly</a:t>
            </a:r>
          </a:p>
          <a:p>
            <a:r>
              <a:rPr lang="en-US" sz="3600" b="1" dirty="0">
                <a:solidFill>
                  <a:schemeClr val="bg2">
                    <a:lumMod val="25000"/>
                  </a:schemeClr>
                </a:solidFill>
                <a:latin typeface="Times New Roman" panose="02020603050405020304" pitchFamily="18" charset="0"/>
                <a:cs typeface="Times New Roman" panose="02020603050405020304" pitchFamily="18" charset="0"/>
              </a:rPr>
              <a:t>Analysis</a:t>
            </a:r>
          </a:p>
        </p:txBody>
      </p:sp>
      <p:pic>
        <p:nvPicPr>
          <p:cNvPr id="15" name="Picture 14">
            <a:extLst>
              <a:ext uri="{FF2B5EF4-FFF2-40B4-BE49-F238E27FC236}">
                <a16:creationId xmlns:a16="http://schemas.microsoft.com/office/drawing/2014/main" id="{E6B59693-B361-E3AF-519A-4C2CD7D4EBD6}"/>
              </a:ext>
            </a:extLst>
          </p:cNvPr>
          <p:cNvPicPr>
            <a:picLocks noChangeAspect="1"/>
          </p:cNvPicPr>
          <p:nvPr/>
        </p:nvPicPr>
        <p:blipFill>
          <a:blip r:embed="rId4"/>
          <a:stretch>
            <a:fillRect/>
          </a:stretch>
        </p:blipFill>
        <p:spPr>
          <a:xfrm>
            <a:off x="3004434" y="533292"/>
            <a:ext cx="8896664" cy="2851646"/>
          </a:xfrm>
          <a:prstGeom prst="rect">
            <a:avLst/>
          </a:prstGeom>
        </p:spPr>
      </p:pic>
    </p:spTree>
    <p:extLst>
      <p:ext uri="{BB962C8B-B14F-4D97-AF65-F5344CB8AC3E}">
        <p14:creationId xmlns:p14="http://schemas.microsoft.com/office/powerpoint/2010/main" val="23587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F6F2"/>
        </a:solid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6B2B3AFC-BE55-1D8A-6FD2-FAFBEA31ECC5}"/>
              </a:ext>
            </a:extLst>
          </p:cNvPr>
          <p:cNvSpPr/>
          <p:nvPr/>
        </p:nvSpPr>
        <p:spPr>
          <a:xfrm rot="10800000">
            <a:off x="6558700" y="378713"/>
            <a:ext cx="329081" cy="329453"/>
          </a:xfrm>
          <a:prstGeom prst="ellipse">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0A7F6B9F-786C-8D94-9D00-FA7CDF8E6DE0}"/>
              </a:ext>
            </a:extLst>
          </p:cNvPr>
          <p:cNvPicPr>
            <a:picLocks noChangeAspect="1"/>
          </p:cNvPicPr>
          <p:nvPr/>
        </p:nvPicPr>
        <p:blipFill rotWithShape="1">
          <a:blip r:embed="rId3"/>
          <a:srcRect l="1117" b="8097"/>
          <a:stretch/>
        </p:blipFill>
        <p:spPr>
          <a:xfrm>
            <a:off x="713725" y="3429000"/>
            <a:ext cx="4929224" cy="3273776"/>
          </a:xfrm>
          <a:prstGeom prst="rect">
            <a:avLst/>
          </a:prstGeom>
        </p:spPr>
      </p:pic>
      <p:pic>
        <p:nvPicPr>
          <p:cNvPr id="3" name="Picture 2">
            <a:extLst>
              <a:ext uri="{FF2B5EF4-FFF2-40B4-BE49-F238E27FC236}">
                <a16:creationId xmlns:a16="http://schemas.microsoft.com/office/drawing/2014/main" id="{5FDB077D-E6AC-8FCE-6E92-AB90DD3386F4}"/>
              </a:ext>
            </a:extLst>
          </p:cNvPr>
          <p:cNvPicPr>
            <a:picLocks noChangeAspect="1"/>
          </p:cNvPicPr>
          <p:nvPr/>
        </p:nvPicPr>
        <p:blipFill>
          <a:blip r:embed="rId4"/>
          <a:stretch>
            <a:fillRect/>
          </a:stretch>
        </p:blipFill>
        <p:spPr>
          <a:xfrm>
            <a:off x="713725" y="138304"/>
            <a:ext cx="4887174" cy="3290696"/>
          </a:xfrm>
          <a:prstGeom prst="rect">
            <a:avLst/>
          </a:prstGeom>
        </p:spPr>
      </p:pic>
      <p:sp>
        <p:nvSpPr>
          <p:cNvPr id="4" name="Google Shape;269;p35">
            <a:extLst>
              <a:ext uri="{FF2B5EF4-FFF2-40B4-BE49-F238E27FC236}">
                <a16:creationId xmlns:a16="http://schemas.microsoft.com/office/drawing/2014/main" id="{28057979-BCE6-8820-A04C-AE2CE2D1A292}"/>
              </a:ext>
            </a:extLst>
          </p:cNvPr>
          <p:cNvSpPr txBox="1">
            <a:spLocks/>
          </p:cNvSpPr>
          <p:nvPr/>
        </p:nvSpPr>
        <p:spPr>
          <a:xfrm>
            <a:off x="6324600" y="138304"/>
            <a:ext cx="3720181" cy="11099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1pPr>
            <a:lvl2pPr marR="0" lvl="1"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2"/>
              </a:buClr>
              <a:buSzPts val="2400"/>
              <a:buFont typeface="Abril Fatface"/>
              <a:buNone/>
              <a:defRPr sz="2400" b="0" i="0" u="none" strike="noStrike" cap="none">
                <a:solidFill>
                  <a:schemeClr val="dk2"/>
                </a:solidFill>
                <a:latin typeface="Abril Fatface"/>
                <a:ea typeface="Abril Fatface"/>
                <a:cs typeface="Abril Fatface"/>
                <a:sym typeface="Abril Fatface"/>
              </a:defRPr>
            </a:lvl9pPr>
          </a:lstStyle>
          <a:p>
            <a:r>
              <a:rPr lang="en-US" sz="3200" dirty="0">
                <a:solidFill>
                  <a:schemeClr val="bg2">
                    <a:lumMod val="25000"/>
                  </a:schemeClr>
                </a:solidFill>
              </a:rPr>
              <a:t>Weekly Analysis</a:t>
            </a:r>
          </a:p>
        </p:txBody>
      </p:sp>
      <p:sp>
        <p:nvSpPr>
          <p:cNvPr id="6" name="TextBox 5">
            <a:extLst>
              <a:ext uri="{FF2B5EF4-FFF2-40B4-BE49-F238E27FC236}">
                <a16:creationId xmlns:a16="http://schemas.microsoft.com/office/drawing/2014/main" id="{AF7955CF-FF91-6882-981B-0E5DFCE46B6D}"/>
              </a:ext>
            </a:extLst>
          </p:cNvPr>
          <p:cNvSpPr txBox="1"/>
          <p:nvPr/>
        </p:nvSpPr>
        <p:spPr>
          <a:xfrm>
            <a:off x="5977803" y="1925106"/>
            <a:ext cx="5923683" cy="2147447"/>
          </a:xfrm>
          <a:prstGeom prst="rect">
            <a:avLst/>
          </a:prstGeom>
          <a:noFill/>
        </p:spPr>
        <p:txBody>
          <a:bodyPr wrap="square">
            <a:spAutoFit/>
          </a:bodyPr>
          <a:lstStyle/>
          <a:p>
            <a:pPr marL="0" marR="0" algn="just">
              <a:lnSpc>
                <a:spcPct val="107000"/>
              </a:lnSpc>
              <a:spcBef>
                <a:spcPts val="0"/>
              </a:spcBef>
              <a:spcAft>
                <a:spcPts val="800"/>
              </a:spcAft>
            </a:pPr>
            <a:r>
              <a:rPr lang="en-US" sz="2000" dirty="0">
                <a:effectLst/>
                <a:latin typeface="Helvetica" pitchFamily="2" charset="0"/>
                <a:ea typeface="Calibri" panose="020F0502020204030204" pitchFamily="34" charset="0"/>
                <a:cs typeface="Arial" panose="020B0604020202020204" pitchFamily="34" charset="0"/>
              </a:rPr>
              <a:t>Mostly orders have received in </a:t>
            </a:r>
            <a:r>
              <a:rPr lang="en-US" sz="2000" b="1" dirty="0">
                <a:solidFill>
                  <a:schemeClr val="accent1">
                    <a:lumMod val="75000"/>
                  </a:schemeClr>
                </a:solidFill>
                <a:effectLst/>
                <a:latin typeface="Helvetica" pitchFamily="2" charset="0"/>
                <a:ea typeface="Calibri" panose="020F0502020204030204" pitchFamily="34" charset="0"/>
                <a:cs typeface="Arial" panose="020B0604020202020204" pitchFamily="34" charset="0"/>
              </a:rPr>
              <a:t>Thursday</a:t>
            </a:r>
            <a:r>
              <a:rPr lang="en-US" sz="2000" dirty="0">
                <a:effectLst/>
                <a:latin typeface="Helvetica" pitchFamily="2" charset="0"/>
                <a:ea typeface="Calibri" panose="020F0502020204030204" pitchFamily="34" charset="0"/>
                <a:cs typeface="Arial" panose="020B0604020202020204" pitchFamily="34" charset="0"/>
              </a:rPr>
              <a:t> followed by </a:t>
            </a:r>
            <a:r>
              <a:rPr lang="en-US" sz="2000" b="1" dirty="0">
                <a:solidFill>
                  <a:schemeClr val="accent1">
                    <a:lumMod val="75000"/>
                  </a:schemeClr>
                </a:solidFill>
                <a:effectLst/>
                <a:latin typeface="Helvetica" pitchFamily="2" charset="0"/>
                <a:ea typeface="Calibri" panose="020F0502020204030204" pitchFamily="34" charset="0"/>
                <a:cs typeface="Arial" panose="020B0604020202020204" pitchFamily="34" charset="0"/>
              </a:rPr>
              <a:t>Tuesday</a:t>
            </a:r>
            <a:r>
              <a:rPr lang="en-US" sz="2000" dirty="0">
                <a:effectLst/>
                <a:latin typeface="Helvetica" pitchFamily="2" charset="0"/>
                <a:ea typeface="Calibri" panose="020F0502020204030204" pitchFamily="34" charset="0"/>
                <a:cs typeface="Arial" panose="020B0604020202020204" pitchFamily="34" charset="0"/>
              </a:rPr>
              <a:t> and revenue generation which means that Customers are mostly active in these two days. </a:t>
            </a:r>
          </a:p>
          <a:p>
            <a:pPr marL="0" marR="0" algn="just">
              <a:lnSpc>
                <a:spcPct val="107000"/>
              </a:lnSpc>
              <a:spcBef>
                <a:spcPts val="0"/>
              </a:spcBef>
              <a:spcAft>
                <a:spcPts val="800"/>
              </a:spcAft>
            </a:pPr>
            <a:r>
              <a:rPr lang="en-US" sz="2000" dirty="0">
                <a:effectLst/>
                <a:latin typeface="Helvetica" pitchFamily="2" charset="0"/>
                <a:ea typeface="Calibri" panose="020F0502020204030204" pitchFamily="34" charset="0"/>
                <a:cs typeface="Arial" panose="020B0604020202020204" pitchFamily="34" charset="0"/>
              </a:rPr>
              <a:t>This helps to see the incoming customer traffic for paid marketing strategies.</a:t>
            </a:r>
            <a:endParaRPr lang="en-US" sz="1600" dirty="0">
              <a:effectLst/>
              <a:latin typeface="Helvetica" pitchFamily="2" charset="0"/>
              <a:ea typeface="Calibri" panose="020F050202020403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7A7887C5-1798-A83C-AADE-12FBBCD680CB}"/>
              </a:ext>
            </a:extLst>
          </p:cNvPr>
          <p:cNvSpPr/>
          <p:nvPr/>
        </p:nvSpPr>
        <p:spPr>
          <a:xfrm rot="10800000">
            <a:off x="0" y="1085532"/>
            <a:ext cx="237238" cy="3826596"/>
          </a:xfrm>
          <a:prstGeom prst="rect">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A55AD17-0D2B-2DD8-7FC8-7D935D5323D4}"/>
              </a:ext>
            </a:extLst>
          </p:cNvPr>
          <p:cNvSpPr/>
          <p:nvPr/>
        </p:nvSpPr>
        <p:spPr>
          <a:xfrm rot="10800000">
            <a:off x="5977803" y="5123792"/>
            <a:ext cx="6214195" cy="1115845"/>
          </a:xfrm>
          <a:prstGeom prst="rect">
            <a:avLst/>
          </a:prstGeom>
          <a:solidFill>
            <a:srgbClr val="F1B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oogle Shape;9872;p79">
            <a:extLst>
              <a:ext uri="{FF2B5EF4-FFF2-40B4-BE49-F238E27FC236}">
                <a16:creationId xmlns:a16="http://schemas.microsoft.com/office/drawing/2014/main" id="{FD3C4F65-BA71-0068-117F-C9939DB514E8}"/>
              </a:ext>
            </a:extLst>
          </p:cNvPr>
          <p:cNvGrpSpPr/>
          <p:nvPr/>
        </p:nvGrpSpPr>
        <p:grpSpPr>
          <a:xfrm>
            <a:off x="5966071" y="393984"/>
            <a:ext cx="563181" cy="598591"/>
            <a:chOff x="-61783350" y="2297100"/>
            <a:chExt cx="316650" cy="316650"/>
          </a:xfrm>
          <a:solidFill>
            <a:srgbClr val="1CA68F"/>
          </a:solidFill>
        </p:grpSpPr>
        <p:sp>
          <p:nvSpPr>
            <p:cNvPr id="9" name="Google Shape;9873;p79">
              <a:extLst>
                <a:ext uri="{FF2B5EF4-FFF2-40B4-BE49-F238E27FC236}">
                  <a16:creationId xmlns:a16="http://schemas.microsoft.com/office/drawing/2014/main" id="{5C069DE7-CC7B-EFA8-8452-3F1FEFBC3502}"/>
                </a:ext>
              </a:extLst>
            </p:cNvPr>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grpFill/>
            <a:ln>
              <a:noFill/>
            </a:ln>
          </p:spPr>
          <p:txBody>
            <a:bodyPr spcFirstLastPara="1" wrap="square" lIns="91425" tIns="91425" rIns="91425" bIns="91425" anchor="ctr" anchorCtr="0">
              <a:noAutofit/>
            </a:bodyPr>
            <a:lstStyle/>
            <a:p>
              <a:endParaRPr dirty="0"/>
            </a:p>
          </p:txBody>
        </p:sp>
        <p:sp>
          <p:nvSpPr>
            <p:cNvPr id="10" name="Google Shape;9874;p79">
              <a:extLst>
                <a:ext uri="{FF2B5EF4-FFF2-40B4-BE49-F238E27FC236}">
                  <a16:creationId xmlns:a16="http://schemas.microsoft.com/office/drawing/2014/main" id="{4BD7BC75-1E38-5511-8A81-25EF5B892271}"/>
                </a:ext>
              </a:extLst>
            </p:cNvPr>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grpFill/>
            <a:ln>
              <a:noFill/>
            </a:ln>
          </p:spPr>
          <p:txBody>
            <a:bodyPr spcFirstLastPara="1" wrap="square" lIns="91425" tIns="91425" rIns="91425" bIns="91425" anchor="ctr" anchorCtr="0">
              <a:noAutofit/>
            </a:bodyPr>
            <a:lstStyle/>
            <a:p>
              <a:endParaRPr dirty="0"/>
            </a:p>
          </p:txBody>
        </p:sp>
      </p:grpSp>
    </p:spTree>
    <p:extLst>
      <p:ext uri="{BB962C8B-B14F-4D97-AF65-F5344CB8AC3E}">
        <p14:creationId xmlns:p14="http://schemas.microsoft.com/office/powerpoint/2010/main" val="1633897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TotalTime>
  <Words>2249</Words>
  <Application>Microsoft Office PowerPoint</Application>
  <PresentationFormat>Widescreen</PresentationFormat>
  <Paragraphs>269</Paragraphs>
  <Slides>28</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Abril Fatface</vt:lpstr>
      <vt:lpstr>-apple-system</vt:lpstr>
      <vt:lpstr>Arial</vt:lpstr>
      <vt:lpstr>Calibri</vt:lpstr>
      <vt:lpstr>Calibri Light</vt:lpstr>
      <vt:lpstr>Fira Sans</vt:lpstr>
      <vt:lpstr>Helvetica</vt:lpstr>
      <vt:lpstr>Times New Roman</vt:lpstr>
      <vt:lpstr>var(--jp-content-font-family)</vt:lpstr>
      <vt:lpstr>Wingdings</vt:lpstr>
      <vt:lpstr>Office Theme</vt:lpstr>
      <vt:lpstr>PowerPoint Presentation</vt:lpstr>
      <vt:lpstr>PowerPoint Presentation</vt:lpstr>
      <vt:lpstr>PowerPoint Presentation</vt:lpstr>
      <vt:lpstr>PowerPoint Presentation</vt:lpstr>
      <vt:lpstr>Data Analysis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Segmentation Analysis</vt:lpstr>
      <vt:lpstr>PowerPoint Presentation</vt:lpstr>
      <vt:lpstr>PowerPoint Presentation</vt:lpstr>
      <vt:lpstr>PowerPoint Presentation</vt:lpstr>
      <vt:lpstr>PowerPoint Presentation</vt:lpstr>
      <vt:lpstr>PowerPoint Presentation</vt:lpstr>
      <vt:lpstr>Distribution of Customers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Hadiqa   Malik</dc:creator>
  <cp:lastModifiedBy>Hadiqa   Malik</cp:lastModifiedBy>
  <cp:revision>32</cp:revision>
  <dcterms:created xsi:type="dcterms:W3CDTF">2022-12-04T18:52:01Z</dcterms:created>
  <dcterms:modified xsi:type="dcterms:W3CDTF">2022-12-18T14:13:43Z</dcterms:modified>
</cp:coreProperties>
</file>