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Montserrat"/>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Montserrat-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9a546f6e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9a546f6e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9a546f6e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9a546f6e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9a546f6e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9a546f6e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9a546f6e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9a546f6e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9a546f6e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9a546f6e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9a546f6e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9a546f6e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832300" cy="2052600"/>
          </a:xfrm>
          <a:prstGeom prst="rect">
            <a:avLst/>
          </a:prstGeom>
          <a:ln cap="flat" cmpd="sng" w="38100">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457200" rtl="0" algn="ctr">
              <a:lnSpc>
                <a:spcPct val="115000"/>
              </a:lnSpc>
              <a:spcBef>
                <a:spcPts val="0"/>
              </a:spcBef>
              <a:spcAft>
                <a:spcPts val="0"/>
              </a:spcAft>
              <a:buNone/>
            </a:pPr>
            <a:r>
              <a:rPr lang="fr" sz="2850">
                <a:solidFill>
                  <a:srgbClr val="0F0F19"/>
                </a:solidFill>
                <a:highlight>
                  <a:srgbClr val="FFFFFF"/>
                </a:highlight>
                <a:latin typeface="Montserrat"/>
                <a:ea typeface="Montserrat"/>
                <a:cs typeface="Montserrat"/>
                <a:sym typeface="Montserrat"/>
              </a:rPr>
              <a:t>  </a:t>
            </a:r>
            <a:r>
              <a:rPr b="1" lang="fr" sz="2850">
                <a:solidFill>
                  <a:srgbClr val="0000FF"/>
                </a:solidFill>
                <a:highlight>
                  <a:srgbClr val="EFEFEF"/>
                </a:highlight>
                <a:latin typeface="Montserrat"/>
                <a:ea typeface="Montserrat"/>
                <a:cs typeface="Montserrat"/>
                <a:sym typeface="Montserrat"/>
              </a:rPr>
              <a:t>Presenting each of the RDBMS and their functionalities</a:t>
            </a:r>
            <a:endParaRPr b="1" sz="2850">
              <a:solidFill>
                <a:srgbClr val="0000FF"/>
              </a:solidFill>
              <a:highlight>
                <a:srgbClr val="EFEFEF"/>
              </a:highlight>
              <a:latin typeface="Montserrat"/>
              <a:ea typeface="Montserrat"/>
              <a:cs typeface="Montserrat"/>
              <a:sym typeface="Montserrat"/>
            </a:endParaRPr>
          </a:p>
          <a:p>
            <a:pPr indent="0" lvl="0" marL="0" rtl="0" algn="ctr">
              <a:spcBef>
                <a:spcPts val="1100"/>
              </a:spcBef>
              <a:spcAft>
                <a:spcPts val="0"/>
              </a:spcAft>
              <a:buNone/>
            </a:pPr>
            <a:r>
              <a:t/>
            </a:r>
            <a:endParaRPr/>
          </a:p>
        </p:txBody>
      </p:sp>
      <p:sp>
        <p:nvSpPr>
          <p:cNvPr id="55" name="Google Shape;55;p13"/>
          <p:cNvSpPr txBox="1"/>
          <p:nvPr>
            <p:ph idx="1" type="subTitle"/>
          </p:nvPr>
        </p:nvSpPr>
        <p:spPr>
          <a:xfrm>
            <a:off x="311700" y="3029300"/>
            <a:ext cx="8520600" cy="5973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MySQL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fr" sz="2100">
                <a:solidFill>
                  <a:srgbClr val="292929"/>
                </a:solidFill>
                <a:highlight>
                  <a:srgbClr val="FFFFFF"/>
                </a:highlight>
                <a:latin typeface="Georgia"/>
                <a:ea typeface="Georgia"/>
                <a:cs typeface="Georgia"/>
                <a:sym typeface="Georgia"/>
              </a:rPr>
              <a:t>MySQL is a relational database management system (RDBMS) developed by Oracle that is based on structured query language (SQL). MySQL is integral to the most popular software stacks for building and maintaining everything from customer-facing web applications to powerful, data-driven B2B services. Its open-source nature, stability, and rich feature set, paired with ongoing development and support from Oracle. Internet-critical organizations such as Facebook, Flickr, Twitter, Wikipedia, and YouTube all employ MySQL backends.</a:t>
            </a:r>
            <a:endParaRPr sz="435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fr" sz="2140">
                <a:solidFill>
                  <a:srgbClr val="292929"/>
                </a:solidFill>
                <a:highlight>
                  <a:srgbClr val="FFFFFF"/>
                </a:highlight>
                <a:latin typeface="Georgia"/>
                <a:ea typeface="Georgia"/>
                <a:cs typeface="Georgia"/>
                <a:sym typeface="Georgia"/>
              </a:rPr>
              <a:t>Advantages of MySQL</a:t>
            </a:r>
            <a:r>
              <a:rPr b="1" lang="fr" sz="2640">
                <a:solidFill>
                  <a:srgbClr val="292929"/>
                </a:solidFill>
                <a:highlight>
                  <a:srgbClr val="FFFFFF"/>
                </a:highlight>
                <a:latin typeface="Georgia"/>
                <a:ea typeface="Georgia"/>
                <a:cs typeface="Georgia"/>
                <a:sym typeface="Georgia"/>
              </a:rPr>
              <a:t>:</a:t>
            </a:r>
            <a:endParaRPr sz="3720"/>
          </a:p>
        </p:txBody>
      </p:sp>
      <p:sp>
        <p:nvSpPr>
          <p:cNvPr id="67" name="Google Shape;67;p15"/>
          <p:cNvSpPr txBox="1"/>
          <p:nvPr>
            <p:ph idx="1" type="body"/>
          </p:nvPr>
        </p:nvSpPr>
        <p:spPr>
          <a:xfrm>
            <a:off x="311700" y="1136700"/>
            <a:ext cx="8520600" cy="3864900"/>
          </a:xfrm>
          <a:prstGeom prst="rect">
            <a:avLst/>
          </a:prstGeom>
        </p:spPr>
        <p:txBody>
          <a:bodyPr anchorCtr="0" anchor="t" bIns="91425" lIns="91425" spcFirstLastPara="1" rIns="91425" wrap="square" tIns="91425">
            <a:noAutofit/>
          </a:bodyPr>
          <a:lstStyle/>
          <a:p>
            <a:pPr indent="-330156" lvl="0" marL="457200" rtl="0" algn="l">
              <a:lnSpc>
                <a:spcPct val="198181"/>
              </a:lnSpc>
              <a:spcBef>
                <a:spcPts val="3200"/>
              </a:spcBef>
              <a:spcAft>
                <a:spcPts val="0"/>
              </a:spcAft>
              <a:buClr>
                <a:srgbClr val="292929"/>
              </a:buClr>
              <a:buSzPts val="1599"/>
              <a:buFont typeface="Georgia"/>
              <a:buChar char="●"/>
            </a:pPr>
            <a:r>
              <a:rPr b="1" lang="fr" sz="1599">
                <a:solidFill>
                  <a:srgbClr val="292929"/>
                </a:solidFill>
                <a:highlight>
                  <a:srgbClr val="FFFFFF"/>
                </a:highlight>
                <a:latin typeface="Georgia"/>
                <a:ea typeface="Georgia"/>
                <a:cs typeface="Georgia"/>
                <a:sym typeface="Georgia"/>
              </a:rPr>
              <a:t>Data security;</a:t>
            </a:r>
            <a:endParaRPr b="1" sz="1599">
              <a:solidFill>
                <a:srgbClr val="292929"/>
              </a:solidFill>
              <a:highlight>
                <a:srgbClr val="FFFFFF"/>
              </a:highlight>
              <a:latin typeface="Georgia"/>
              <a:ea typeface="Georgia"/>
              <a:cs typeface="Georgia"/>
              <a:sym typeface="Georgia"/>
            </a:endParaRPr>
          </a:p>
          <a:p>
            <a:pPr indent="-330156" lvl="0" marL="457200" rtl="0" algn="l">
              <a:lnSpc>
                <a:spcPct val="198181"/>
              </a:lnSpc>
              <a:spcBef>
                <a:spcPts val="0"/>
              </a:spcBef>
              <a:spcAft>
                <a:spcPts val="0"/>
              </a:spcAft>
              <a:buClr>
                <a:srgbClr val="292929"/>
              </a:buClr>
              <a:buSzPts val="1599"/>
              <a:buFont typeface="Georgia"/>
              <a:buChar char="●"/>
            </a:pPr>
            <a:r>
              <a:rPr b="1" lang="fr" sz="1599">
                <a:solidFill>
                  <a:srgbClr val="292929"/>
                </a:solidFill>
                <a:highlight>
                  <a:srgbClr val="FFFFFF"/>
                </a:highlight>
                <a:latin typeface="Georgia"/>
                <a:ea typeface="Georgia"/>
                <a:cs typeface="Georgia"/>
                <a:sym typeface="Georgia"/>
              </a:rPr>
              <a:t>On-demand scalability;</a:t>
            </a:r>
            <a:endParaRPr b="1" sz="1599">
              <a:solidFill>
                <a:srgbClr val="292929"/>
              </a:solidFill>
              <a:highlight>
                <a:srgbClr val="FFFFFF"/>
              </a:highlight>
              <a:latin typeface="Georgia"/>
              <a:ea typeface="Georgia"/>
              <a:cs typeface="Georgia"/>
              <a:sym typeface="Georgia"/>
            </a:endParaRPr>
          </a:p>
          <a:p>
            <a:pPr indent="-330156" lvl="0" marL="457200" rtl="0" algn="l">
              <a:lnSpc>
                <a:spcPct val="198181"/>
              </a:lnSpc>
              <a:spcBef>
                <a:spcPts val="0"/>
              </a:spcBef>
              <a:spcAft>
                <a:spcPts val="0"/>
              </a:spcAft>
              <a:buClr>
                <a:srgbClr val="292929"/>
              </a:buClr>
              <a:buSzPts val="1599"/>
              <a:buFont typeface="Georgia"/>
              <a:buChar char="●"/>
            </a:pPr>
            <a:r>
              <a:rPr b="1" lang="fr" sz="1599">
                <a:solidFill>
                  <a:srgbClr val="292929"/>
                </a:solidFill>
                <a:highlight>
                  <a:srgbClr val="FFFFFF"/>
                </a:highlight>
                <a:latin typeface="Georgia"/>
                <a:ea typeface="Georgia"/>
                <a:cs typeface="Georgia"/>
                <a:sym typeface="Georgia"/>
              </a:rPr>
              <a:t>High performance;</a:t>
            </a:r>
            <a:endParaRPr b="1" sz="1599">
              <a:solidFill>
                <a:srgbClr val="292929"/>
              </a:solidFill>
              <a:highlight>
                <a:srgbClr val="FFFFFF"/>
              </a:highlight>
              <a:latin typeface="Georgia"/>
              <a:ea typeface="Georgia"/>
              <a:cs typeface="Georgia"/>
              <a:sym typeface="Georgia"/>
            </a:endParaRPr>
          </a:p>
          <a:p>
            <a:pPr indent="-330156" lvl="0" marL="457200" rtl="0" algn="l">
              <a:lnSpc>
                <a:spcPct val="198181"/>
              </a:lnSpc>
              <a:spcBef>
                <a:spcPts val="0"/>
              </a:spcBef>
              <a:spcAft>
                <a:spcPts val="0"/>
              </a:spcAft>
              <a:buClr>
                <a:srgbClr val="292929"/>
              </a:buClr>
              <a:buSzPts val="1599"/>
              <a:buFont typeface="Georgia"/>
              <a:buChar char="●"/>
            </a:pPr>
            <a:r>
              <a:rPr b="1" lang="fr" sz="1599">
                <a:solidFill>
                  <a:srgbClr val="292929"/>
                </a:solidFill>
                <a:highlight>
                  <a:srgbClr val="FFFFFF"/>
                </a:highlight>
                <a:latin typeface="Georgia"/>
                <a:ea typeface="Georgia"/>
                <a:cs typeface="Georgia"/>
                <a:sym typeface="Georgia"/>
              </a:rPr>
              <a:t>Round-the-clock uptime;</a:t>
            </a:r>
            <a:endParaRPr b="1" sz="1599">
              <a:solidFill>
                <a:srgbClr val="292929"/>
              </a:solidFill>
              <a:highlight>
                <a:srgbClr val="FFFFFF"/>
              </a:highlight>
              <a:latin typeface="Georgia"/>
              <a:ea typeface="Georgia"/>
              <a:cs typeface="Georgia"/>
              <a:sym typeface="Georgia"/>
            </a:endParaRPr>
          </a:p>
          <a:p>
            <a:pPr indent="-330156" lvl="0" marL="457200" rtl="0" algn="l">
              <a:lnSpc>
                <a:spcPct val="198181"/>
              </a:lnSpc>
              <a:spcBef>
                <a:spcPts val="0"/>
              </a:spcBef>
              <a:spcAft>
                <a:spcPts val="0"/>
              </a:spcAft>
              <a:buClr>
                <a:srgbClr val="292929"/>
              </a:buClr>
              <a:buSzPts val="1599"/>
              <a:buFont typeface="Georgia"/>
              <a:buChar char="●"/>
            </a:pPr>
            <a:r>
              <a:rPr b="1" lang="fr" sz="1599">
                <a:solidFill>
                  <a:srgbClr val="292929"/>
                </a:solidFill>
                <a:highlight>
                  <a:srgbClr val="FFFFFF"/>
                </a:highlight>
                <a:latin typeface="Georgia"/>
                <a:ea typeface="Georgia"/>
                <a:cs typeface="Georgia"/>
                <a:sym typeface="Georgia"/>
              </a:rPr>
              <a:t>Comprehensive transactional support;</a:t>
            </a:r>
            <a:endParaRPr b="1" sz="1599">
              <a:solidFill>
                <a:srgbClr val="292929"/>
              </a:solidFill>
              <a:highlight>
                <a:srgbClr val="FFFFFF"/>
              </a:highlight>
              <a:latin typeface="Georgia"/>
              <a:ea typeface="Georgia"/>
              <a:cs typeface="Georgia"/>
              <a:sym typeface="Georgia"/>
            </a:endParaRPr>
          </a:p>
          <a:p>
            <a:pPr indent="-330156" lvl="0" marL="457200" rtl="0" algn="l">
              <a:lnSpc>
                <a:spcPct val="198181"/>
              </a:lnSpc>
              <a:spcBef>
                <a:spcPts val="0"/>
              </a:spcBef>
              <a:spcAft>
                <a:spcPts val="0"/>
              </a:spcAft>
              <a:buClr>
                <a:srgbClr val="292929"/>
              </a:buClr>
              <a:buSzPts val="1599"/>
              <a:buFont typeface="Georgia"/>
              <a:buChar char="●"/>
            </a:pPr>
            <a:r>
              <a:rPr b="1" lang="fr" sz="1599">
                <a:solidFill>
                  <a:srgbClr val="292929"/>
                </a:solidFill>
                <a:highlight>
                  <a:srgbClr val="FFFFFF"/>
                </a:highlight>
                <a:latin typeface="Georgia"/>
                <a:ea typeface="Georgia"/>
                <a:cs typeface="Georgia"/>
                <a:sym typeface="Georgia"/>
              </a:rPr>
              <a:t>Complete workflow control;</a:t>
            </a:r>
            <a:endParaRPr b="1" sz="1599">
              <a:solidFill>
                <a:srgbClr val="292929"/>
              </a:solidFill>
              <a:highlight>
                <a:srgbClr val="FFFFFF"/>
              </a:highlight>
              <a:latin typeface="Georgia"/>
              <a:ea typeface="Georgia"/>
              <a:cs typeface="Georgia"/>
              <a:sym typeface="Georgia"/>
            </a:endParaRPr>
          </a:p>
          <a:p>
            <a:pPr indent="-330156" lvl="0" marL="457200" rtl="0" algn="l">
              <a:lnSpc>
                <a:spcPct val="198181"/>
              </a:lnSpc>
              <a:spcBef>
                <a:spcPts val="0"/>
              </a:spcBef>
              <a:spcAft>
                <a:spcPts val="0"/>
              </a:spcAft>
              <a:buClr>
                <a:srgbClr val="292929"/>
              </a:buClr>
              <a:buSzPts val="1599"/>
              <a:buFont typeface="Georgia"/>
              <a:buChar char="●"/>
            </a:pPr>
            <a:r>
              <a:rPr b="1" lang="fr" sz="1599">
                <a:solidFill>
                  <a:srgbClr val="292929"/>
                </a:solidFill>
                <a:highlight>
                  <a:srgbClr val="FFFFFF"/>
                </a:highlight>
                <a:latin typeface="Georgia"/>
                <a:ea typeface="Georgia"/>
                <a:cs typeface="Georgia"/>
                <a:sym typeface="Georgia"/>
              </a:rPr>
              <a:t>The reduced total cost of ownership;</a:t>
            </a:r>
            <a:endParaRPr b="1" sz="1599">
              <a:solidFill>
                <a:srgbClr val="292929"/>
              </a:solidFill>
              <a:highlight>
                <a:srgbClr val="FFFFFF"/>
              </a:highlight>
              <a:latin typeface="Georgia"/>
              <a:ea typeface="Georgia"/>
              <a:cs typeface="Georgia"/>
              <a:sym typeface="Georgia"/>
            </a:endParaRPr>
          </a:p>
          <a:p>
            <a:pPr indent="-330156" lvl="0" marL="457200" rtl="0" algn="l">
              <a:lnSpc>
                <a:spcPct val="198181"/>
              </a:lnSpc>
              <a:spcBef>
                <a:spcPts val="0"/>
              </a:spcBef>
              <a:spcAft>
                <a:spcPts val="0"/>
              </a:spcAft>
              <a:buClr>
                <a:srgbClr val="292929"/>
              </a:buClr>
              <a:buSzPts val="1599"/>
              <a:buFont typeface="Georgia"/>
              <a:buChar char="●"/>
            </a:pPr>
            <a:r>
              <a:rPr b="1" lang="fr" sz="1599">
                <a:solidFill>
                  <a:srgbClr val="292929"/>
                </a:solidFill>
                <a:highlight>
                  <a:srgbClr val="FFFFFF"/>
                </a:highlight>
                <a:latin typeface="Georgia"/>
                <a:ea typeface="Georgia"/>
                <a:cs typeface="Georgia"/>
                <a:sym typeface="Georgia"/>
              </a:rPr>
              <a:t>The flexibility of open source.</a:t>
            </a:r>
            <a:endParaRPr b="1" sz="1599">
              <a:solidFill>
                <a:srgbClr val="292929"/>
              </a:solidFill>
              <a:highlight>
                <a:srgbClr val="FFFFFF"/>
              </a:highlight>
              <a:latin typeface="Georgia"/>
              <a:ea typeface="Georgia"/>
              <a:cs typeface="Georgia"/>
              <a:sym typeface="Georgia"/>
            </a:endParaRPr>
          </a:p>
          <a:p>
            <a:pPr indent="0" lvl="0" marL="457200" rtl="0" algn="l">
              <a:lnSpc>
                <a:spcPct val="198181"/>
              </a:lnSpc>
              <a:spcBef>
                <a:spcPts val="1700"/>
              </a:spcBef>
              <a:spcAft>
                <a:spcPts val="0"/>
              </a:spcAft>
              <a:buSzPts val="275"/>
              <a:buNone/>
            </a:pPr>
            <a:r>
              <a:t/>
            </a:r>
            <a:endParaRPr sz="824">
              <a:solidFill>
                <a:srgbClr val="292929"/>
              </a:solidFill>
              <a:highlight>
                <a:srgbClr val="FFFFFF"/>
              </a:highlight>
              <a:latin typeface="Georgia"/>
              <a:ea typeface="Georgia"/>
              <a:cs typeface="Georgia"/>
              <a:sym typeface="Georgia"/>
            </a:endParaRPr>
          </a:p>
          <a:p>
            <a:pPr indent="0" lvl="0" marL="0" rtl="0" algn="l">
              <a:lnSpc>
                <a:spcPct val="95000"/>
              </a:lnSpc>
              <a:spcBef>
                <a:spcPts val="0"/>
              </a:spcBef>
              <a:spcAft>
                <a:spcPts val="1200"/>
              </a:spcAft>
              <a:buSzPts val="275"/>
              <a:buNone/>
            </a:pPr>
            <a:r>
              <a:t/>
            </a:r>
            <a:endParaRPr sz="5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PostgreSQL</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fr">
                <a:solidFill>
                  <a:srgbClr val="292929"/>
                </a:solidFill>
                <a:highlight>
                  <a:srgbClr val="FFFFFF"/>
                </a:highlight>
                <a:latin typeface="Georgia"/>
                <a:ea typeface="Georgia"/>
                <a:cs typeface="Georgia"/>
                <a:sym typeface="Georgia"/>
              </a:rPr>
              <a:t>PostgreSQL is a powerful, open-source object-relational database system that uses and extends the SQL language combined with many features that safely store and scale the most complicated data workloads. PostgreSQL has earned a strong reputation for its proven architecture, reliability, data integrity, robust feature set, extensibility, and the dedication of the open-source community behind the software to consistently deliver performant and innovative solutions. PostgreSQL runs on all major operating systems, is ACID-compliant, and has powerful add-ons such as the popular PostGIS geospatial database extender.</a:t>
            </a:r>
            <a:endParaRPr b="1" sz="3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r" sz="2711">
                <a:solidFill>
                  <a:srgbClr val="292929"/>
                </a:solidFill>
                <a:highlight>
                  <a:srgbClr val="FFFFFF"/>
                </a:highlight>
                <a:latin typeface="Georgia"/>
                <a:ea typeface="Georgia"/>
                <a:cs typeface="Georgia"/>
                <a:sym typeface="Georgia"/>
              </a:rPr>
              <a:t>Advantages of Postgresql:</a:t>
            </a:r>
            <a:endParaRPr sz="3911"/>
          </a:p>
        </p:txBody>
      </p:sp>
      <p:sp>
        <p:nvSpPr>
          <p:cNvPr id="79" name="Google Shape;79;p17"/>
          <p:cNvSpPr txBox="1"/>
          <p:nvPr>
            <p:ph idx="1" type="body"/>
          </p:nvPr>
        </p:nvSpPr>
        <p:spPr>
          <a:xfrm>
            <a:off x="311700" y="1152475"/>
            <a:ext cx="8520600" cy="6136800"/>
          </a:xfrm>
          <a:prstGeom prst="rect">
            <a:avLst/>
          </a:prstGeom>
        </p:spPr>
        <p:txBody>
          <a:bodyPr anchorCtr="0" anchor="t" bIns="91425" lIns="91425" spcFirstLastPara="1" rIns="91425" wrap="square" tIns="91425">
            <a:noAutofit/>
          </a:bodyPr>
          <a:lstStyle/>
          <a:p>
            <a:pPr indent="-330200" lvl="0" marL="749300" rtl="0" algn="l">
              <a:lnSpc>
                <a:spcPct val="208181"/>
              </a:lnSpc>
              <a:spcBef>
                <a:spcPts val="3200"/>
              </a:spcBef>
              <a:spcAft>
                <a:spcPts val="0"/>
              </a:spcAft>
              <a:buClr>
                <a:srgbClr val="292929"/>
              </a:buClr>
              <a:buSzPts val="1600"/>
              <a:buFont typeface="Georgia"/>
              <a:buChar char="●"/>
            </a:pPr>
            <a:r>
              <a:rPr b="1" lang="fr" sz="1600">
                <a:solidFill>
                  <a:srgbClr val="292929"/>
                </a:solidFill>
                <a:highlight>
                  <a:srgbClr val="FFFFFF"/>
                </a:highlight>
                <a:latin typeface="Georgia"/>
                <a:ea typeface="Georgia"/>
                <a:cs typeface="Georgia"/>
                <a:sym typeface="Georgia"/>
              </a:rPr>
              <a:t>Supports the locking mechanism;</a:t>
            </a:r>
            <a:endParaRPr b="1" sz="1600">
              <a:solidFill>
                <a:srgbClr val="292929"/>
              </a:solidFill>
              <a:highlight>
                <a:srgbClr val="FFFFFF"/>
              </a:highlight>
              <a:latin typeface="Georgia"/>
              <a:ea typeface="Georgia"/>
              <a:cs typeface="Georgia"/>
              <a:sym typeface="Georgia"/>
            </a:endParaRPr>
          </a:p>
          <a:p>
            <a:pPr indent="-330200" lvl="0" marL="749300" rtl="0" algn="l">
              <a:lnSpc>
                <a:spcPct val="208181"/>
              </a:lnSpc>
              <a:spcBef>
                <a:spcPts val="0"/>
              </a:spcBef>
              <a:spcAft>
                <a:spcPts val="0"/>
              </a:spcAft>
              <a:buClr>
                <a:srgbClr val="292929"/>
              </a:buClr>
              <a:buSzPts val="1600"/>
              <a:buFont typeface="Georgia"/>
              <a:buChar char="●"/>
            </a:pPr>
            <a:r>
              <a:rPr b="1" lang="fr" sz="1600">
                <a:solidFill>
                  <a:srgbClr val="292929"/>
                </a:solidFill>
                <a:highlight>
                  <a:srgbClr val="FFFFFF"/>
                </a:highlight>
                <a:latin typeface="Georgia"/>
                <a:ea typeface="Georgia"/>
                <a:cs typeface="Georgia"/>
                <a:sym typeface="Georgia"/>
              </a:rPr>
              <a:t>Has high availability;</a:t>
            </a:r>
            <a:endParaRPr b="1" sz="1600">
              <a:solidFill>
                <a:srgbClr val="292929"/>
              </a:solidFill>
              <a:highlight>
                <a:srgbClr val="FFFFFF"/>
              </a:highlight>
              <a:latin typeface="Georgia"/>
              <a:ea typeface="Georgia"/>
              <a:cs typeface="Georgia"/>
              <a:sym typeface="Georgia"/>
            </a:endParaRPr>
          </a:p>
          <a:p>
            <a:pPr indent="-330200" lvl="0" marL="749300" rtl="0" algn="l">
              <a:lnSpc>
                <a:spcPct val="208181"/>
              </a:lnSpc>
              <a:spcBef>
                <a:spcPts val="0"/>
              </a:spcBef>
              <a:spcAft>
                <a:spcPts val="0"/>
              </a:spcAft>
              <a:buClr>
                <a:srgbClr val="292929"/>
              </a:buClr>
              <a:buSzPts val="1600"/>
              <a:buFont typeface="Georgia"/>
              <a:buChar char="●"/>
            </a:pPr>
            <a:r>
              <a:rPr b="1" lang="fr" sz="1600">
                <a:solidFill>
                  <a:srgbClr val="292929"/>
                </a:solidFill>
                <a:highlight>
                  <a:srgbClr val="FFFFFF"/>
                </a:highlight>
                <a:latin typeface="Georgia"/>
                <a:ea typeface="Georgia"/>
                <a:cs typeface="Georgia"/>
                <a:sym typeface="Georgia"/>
              </a:rPr>
              <a:t>Free and open-source software;</a:t>
            </a:r>
            <a:endParaRPr b="1" sz="1600">
              <a:solidFill>
                <a:srgbClr val="292929"/>
              </a:solidFill>
              <a:highlight>
                <a:srgbClr val="FFFFFF"/>
              </a:highlight>
              <a:latin typeface="Georgia"/>
              <a:ea typeface="Georgia"/>
              <a:cs typeface="Georgia"/>
              <a:sym typeface="Georgia"/>
            </a:endParaRPr>
          </a:p>
          <a:p>
            <a:pPr indent="-330200" lvl="0" marL="749300" rtl="0" algn="l">
              <a:lnSpc>
                <a:spcPct val="208181"/>
              </a:lnSpc>
              <a:spcBef>
                <a:spcPts val="0"/>
              </a:spcBef>
              <a:spcAft>
                <a:spcPts val="0"/>
              </a:spcAft>
              <a:buClr>
                <a:srgbClr val="292929"/>
              </a:buClr>
              <a:buSzPts val="1600"/>
              <a:buFont typeface="Georgia"/>
              <a:buChar char="●"/>
            </a:pPr>
            <a:r>
              <a:rPr b="1" lang="fr" sz="1600">
                <a:solidFill>
                  <a:srgbClr val="292929"/>
                </a:solidFill>
                <a:highlight>
                  <a:srgbClr val="FFFFFF"/>
                </a:highlight>
                <a:latin typeface="Georgia"/>
                <a:ea typeface="Georgia"/>
                <a:cs typeface="Georgia"/>
                <a:sym typeface="Georgia"/>
              </a:rPr>
              <a:t>ACID-compliant;</a:t>
            </a:r>
            <a:endParaRPr b="1" sz="1600">
              <a:solidFill>
                <a:srgbClr val="292929"/>
              </a:solidFill>
              <a:highlight>
                <a:srgbClr val="FFFFFF"/>
              </a:highlight>
              <a:latin typeface="Georgia"/>
              <a:ea typeface="Georgia"/>
              <a:cs typeface="Georgia"/>
              <a:sym typeface="Georgia"/>
            </a:endParaRPr>
          </a:p>
          <a:p>
            <a:pPr indent="-330200" lvl="0" marL="749300" rtl="0" algn="l">
              <a:lnSpc>
                <a:spcPct val="208181"/>
              </a:lnSpc>
              <a:spcBef>
                <a:spcPts val="0"/>
              </a:spcBef>
              <a:spcAft>
                <a:spcPts val="0"/>
              </a:spcAft>
              <a:buClr>
                <a:srgbClr val="292929"/>
              </a:buClr>
              <a:buSzPts val="1600"/>
              <a:buFont typeface="Georgia"/>
              <a:buChar char="●"/>
            </a:pPr>
            <a:r>
              <a:rPr b="1" lang="fr" sz="1600">
                <a:solidFill>
                  <a:srgbClr val="292929"/>
                </a:solidFill>
                <a:highlight>
                  <a:srgbClr val="FFFFFF"/>
                </a:highlight>
                <a:latin typeface="Georgia"/>
                <a:ea typeface="Georgia"/>
                <a:cs typeface="Georgia"/>
                <a:sym typeface="Georgia"/>
              </a:rPr>
              <a:t>Has the capacity for fault tolerance;</a:t>
            </a:r>
            <a:endParaRPr b="1" sz="1600">
              <a:solidFill>
                <a:srgbClr val="292929"/>
              </a:solidFill>
              <a:highlight>
                <a:srgbClr val="FFFFFF"/>
              </a:highlight>
              <a:latin typeface="Georgia"/>
              <a:ea typeface="Georgia"/>
              <a:cs typeface="Georgia"/>
              <a:sym typeface="Georgia"/>
            </a:endParaRPr>
          </a:p>
          <a:p>
            <a:pPr indent="-330200" lvl="0" marL="749300" rtl="0" algn="l">
              <a:lnSpc>
                <a:spcPct val="208181"/>
              </a:lnSpc>
              <a:spcBef>
                <a:spcPts val="0"/>
              </a:spcBef>
              <a:spcAft>
                <a:spcPts val="0"/>
              </a:spcAft>
              <a:buClr>
                <a:srgbClr val="292929"/>
              </a:buClr>
              <a:buSzPts val="1600"/>
              <a:buFont typeface="Georgia"/>
              <a:buChar char="●"/>
            </a:pPr>
            <a:r>
              <a:rPr b="1" lang="fr" sz="1600">
                <a:solidFill>
                  <a:srgbClr val="292929"/>
                </a:solidFill>
                <a:highlight>
                  <a:srgbClr val="FFFFFF"/>
                </a:highlight>
                <a:latin typeface="Georgia"/>
                <a:ea typeface="Georgia"/>
                <a:cs typeface="Georgia"/>
                <a:sym typeface="Georgia"/>
              </a:rPr>
              <a:t>Supports image, video, audio storage and also supports graphical data;</a:t>
            </a:r>
            <a:endParaRPr b="1" sz="1600">
              <a:solidFill>
                <a:srgbClr val="292929"/>
              </a:solidFill>
              <a:highlight>
                <a:srgbClr val="FFFFFF"/>
              </a:highlight>
              <a:latin typeface="Georgia"/>
              <a:ea typeface="Georgia"/>
              <a:cs typeface="Georgia"/>
              <a:sym typeface="Georgia"/>
            </a:endParaRPr>
          </a:p>
          <a:p>
            <a:pPr indent="-330200" lvl="0" marL="749300" rtl="0" algn="l">
              <a:lnSpc>
                <a:spcPct val="208181"/>
              </a:lnSpc>
              <a:spcBef>
                <a:spcPts val="0"/>
              </a:spcBef>
              <a:spcAft>
                <a:spcPts val="0"/>
              </a:spcAft>
              <a:buClr>
                <a:srgbClr val="292929"/>
              </a:buClr>
              <a:buSzPts val="1600"/>
              <a:buFont typeface="Georgia"/>
              <a:buChar char="●"/>
            </a:pPr>
            <a:r>
              <a:rPr b="1" lang="fr" sz="1600">
                <a:solidFill>
                  <a:srgbClr val="292929"/>
                </a:solidFill>
                <a:highlight>
                  <a:srgbClr val="FFFFFF"/>
                </a:highlight>
                <a:latin typeface="Georgia"/>
                <a:ea typeface="Georgia"/>
                <a:cs typeface="Georgia"/>
                <a:sym typeface="Georgia"/>
              </a:rPr>
              <a:t>Requires low maintenance;</a:t>
            </a:r>
            <a:endParaRPr b="1" sz="1600">
              <a:solidFill>
                <a:srgbClr val="292929"/>
              </a:solidFill>
              <a:highlight>
                <a:srgbClr val="FFFFFF"/>
              </a:highlight>
              <a:latin typeface="Georgia"/>
              <a:ea typeface="Georgia"/>
              <a:cs typeface="Georgia"/>
              <a:sym typeface="Georgia"/>
            </a:endParaRPr>
          </a:p>
          <a:p>
            <a:pPr indent="-330200" lvl="0" marL="749300" rtl="0" algn="l">
              <a:lnSpc>
                <a:spcPct val="208181"/>
              </a:lnSpc>
              <a:spcBef>
                <a:spcPts val="0"/>
              </a:spcBef>
              <a:spcAft>
                <a:spcPts val="0"/>
              </a:spcAft>
              <a:buClr>
                <a:srgbClr val="292929"/>
              </a:buClr>
              <a:buSzPts val="1600"/>
              <a:buFont typeface="Georgia"/>
              <a:buChar char="●"/>
            </a:pPr>
            <a:r>
              <a:rPr b="1" lang="fr" sz="1600">
                <a:solidFill>
                  <a:srgbClr val="292929"/>
                </a:solidFill>
                <a:highlight>
                  <a:srgbClr val="FFFFFF"/>
                </a:highlight>
                <a:latin typeface="Georgia"/>
                <a:ea typeface="Georgia"/>
                <a:cs typeface="Georgia"/>
                <a:sym typeface="Georgia"/>
              </a:rPr>
              <a:t>Supports Multi-version concurrency control (MVCC);</a:t>
            </a:r>
            <a:endParaRPr b="1" sz="1600">
              <a:solidFill>
                <a:srgbClr val="292929"/>
              </a:solidFill>
              <a:highlight>
                <a:srgbClr val="FFFFFF"/>
              </a:highlight>
              <a:latin typeface="Georgia"/>
              <a:ea typeface="Georgia"/>
              <a:cs typeface="Georgia"/>
              <a:sym typeface="Georgia"/>
            </a:endParaRPr>
          </a:p>
          <a:p>
            <a:pPr indent="-330200" lvl="0" marL="749300" rtl="0" algn="l">
              <a:lnSpc>
                <a:spcPct val="208181"/>
              </a:lnSpc>
              <a:spcBef>
                <a:spcPts val="0"/>
              </a:spcBef>
              <a:spcAft>
                <a:spcPts val="0"/>
              </a:spcAft>
              <a:buClr>
                <a:srgbClr val="292929"/>
              </a:buClr>
              <a:buSzPts val="1600"/>
              <a:buFont typeface="Georgia"/>
              <a:buChar char="●"/>
            </a:pPr>
            <a:r>
              <a:rPr b="1" lang="fr" sz="1600">
                <a:solidFill>
                  <a:srgbClr val="292929"/>
                </a:solidFill>
                <a:highlight>
                  <a:srgbClr val="FFFFFF"/>
                </a:highlight>
                <a:latin typeface="Georgia"/>
                <a:ea typeface="Georgia"/>
                <a:cs typeface="Georgia"/>
                <a:sym typeface="Georgia"/>
              </a:rPr>
              <a:t>High recovery;</a:t>
            </a:r>
            <a:endParaRPr b="1" sz="1600">
              <a:solidFill>
                <a:srgbClr val="292929"/>
              </a:solidFill>
              <a:highlight>
                <a:srgbClr val="FFFFFF"/>
              </a:highlight>
              <a:latin typeface="Georgia"/>
              <a:ea typeface="Georgia"/>
              <a:cs typeface="Georgia"/>
              <a:sym typeface="Georgia"/>
            </a:endParaRPr>
          </a:p>
          <a:p>
            <a:pPr indent="-330200" lvl="0" marL="749300" rtl="0" algn="l">
              <a:lnSpc>
                <a:spcPct val="208181"/>
              </a:lnSpc>
              <a:spcBef>
                <a:spcPts val="0"/>
              </a:spcBef>
              <a:spcAft>
                <a:spcPts val="0"/>
              </a:spcAft>
              <a:buClr>
                <a:srgbClr val="292929"/>
              </a:buClr>
              <a:buSzPts val="1600"/>
              <a:buFont typeface="Georgia"/>
              <a:buChar char="●"/>
            </a:pPr>
            <a:r>
              <a:rPr b="1" lang="fr" sz="1600">
                <a:solidFill>
                  <a:srgbClr val="292929"/>
                </a:solidFill>
                <a:highlight>
                  <a:srgbClr val="FFFFFF"/>
                </a:highlight>
                <a:latin typeface="Georgia"/>
                <a:ea typeface="Georgia"/>
                <a:cs typeface="Georgia"/>
                <a:sym typeface="Georgia"/>
              </a:rPr>
              <a:t>Has user-defined data-types;</a:t>
            </a:r>
            <a:endParaRPr b="1" sz="1600">
              <a:solidFill>
                <a:srgbClr val="292929"/>
              </a:solidFill>
              <a:highlight>
                <a:srgbClr val="FFFFFF"/>
              </a:highlight>
              <a:latin typeface="Georgia"/>
              <a:ea typeface="Georgia"/>
              <a:cs typeface="Georgia"/>
              <a:sym typeface="Georgia"/>
            </a:endParaRPr>
          </a:p>
          <a:p>
            <a:pPr indent="-330200" lvl="0" marL="749300" rtl="0" algn="l">
              <a:lnSpc>
                <a:spcPct val="208181"/>
              </a:lnSpc>
              <a:spcBef>
                <a:spcPts val="0"/>
              </a:spcBef>
              <a:spcAft>
                <a:spcPts val="0"/>
              </a:spcAft>
              <a:buClr>
                <a:srgbClr val="292929"/>
              </a:buClr>
              <a:buSzPts val="1600"/>
              <a:buFont typeface="Georgia"/>
              <a:buChar char="●"/>
            </a:pPr>
            <a:r>
              <a:rPr b="1" lang="fr" sz="1600">
                <a:solidFill>
                  <a:srgbClr val="292929"/>
                </a:solidFill>
                <a:highlight>
                  <a:srgbClr val="FFFFFF"/>
                </a:highlight>
                <a:latin typeface="Georgia"/>
                <a:ea typeface="Georgia"/>
                <a:cs typeface="Georgia"/>
                <a:sym typeface="Georgia"/>
              </a:rPr>
              <a:t>Table inheritance;</a:t>
            </a:r>
            <a:endParaRPr b="1" sz="1600">
              <a:solidFill>
                <a:srgbClr val="292929"/>
              </a:solidFill>
              <a:highlight>
                <a:srgbClr val="FFFFFF"/>
              </a:highlight>
              <a:latin typeface="Georgia"/>
              <a:ea typeface="Georgia"/>
              <a:cs typeface="Georgia"/>
              <a:sym typeface="Georgia"/>
            </a:endParaRPr>
          </a:p>
          <a:p>
            <a:pPr indent="-330200" lvl="0" marL="749300" rtl="0" algn="l">
              <a:lnSpc>
                <a:spcPct val="208181"/>
              </a:lnSpc>
              <a:spcBef>
                <a:spcPts val="0"/>
              </a:spcBef>
              <a:spcAft>
                <a:spcPts val="0"/>
              </a:spcAft>
              <a:buClr>
                <a:srgbClr val="292929"/>
              </a:buClr>
              <a:buSzPts val="1600"/>
              <a:buFont typeface="Georgia"/>
              <a:buChar char="●"/>
            </a:pPr>
            <a:r>
              <a:rPr b="1" lang="fr" sz="1600">
                <a:solidFill>
                  <a:srgbClr val="292929"/>
                </a:solidFill>
                <a:highlight>
                  <a:srgbClr val="FFFFFF"/>
                </a:highlight>
                <a:latin typeface="Georgia"/>
                <a:ea typeface="Georgia"/>
                <a:cs typeface="Georgia"/>
                <a:sym typeface="Georgia"/>
              </a:rPr>
              <a:t>Runs on all operating systems.</a:t>
            </a:r>
            <a:endParaRPr b="1" sz="1600">
              <a:solidFill>
                <a:srgbClr val="292929"/>
              </a:solidFill>
              <a:highlight>
                <a:srgbClr val="FFFFFF"/>
              </a:highlight>
              <a:latin typeface="Georgia"/>
              <a:ea typeface="Georgia"/>
              <a:cs typeface="Georgia"/>
              <a:sym typeface="Georgia"/>
            </a:endParaRPr>
          </a:p>
          <a:p>
            <a:pPr indent="0" lvl="0" marL="0" rtl="0" algn="l">
              <a:lnSpc>
                <a:spcPct val="105000"/>
              </a:lnSpc>
              <a:spcBef>
                <a:spcPts val="0"/>
              </a:spcBef>
              <a:spcAft>
                <a:spcPts val="1200"/>
              </a:spcAft>
              <a:buSzPts val="688"/>
              <a:buNone/>
            </a:pPr>
            <a:r>
              <a:t/>
            </a:r>
            <a:endParaRPr sz="112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SQL Server</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1200"/>
              </a:spcBef>
              <a:spcAft>
                <a:spcPts val="0"/>
              </a:spcAft>
              <a:buNone/>
            </a:pPr>
            <a:r>
              <a:rPr lang="fr" sz="2500">
                <a:solidFill>
                  <a:schemeClr val="dk1"/>
                </a:solidFill>
                <a:highlight>
                  <a:srgbClr val="FFFFFF"/>
                </a:highlight>
                <a:latin typeface="Roboto"/>
                <a:ea typeface="Roboto"/>
                <a:cs typeface="Roboto"/>
                <a:sym typeface="Roboto"/>
              </a:rPr>
              <a:t>SQL Server is a relational database management system, or RDBMS, developed and marketed by Microsoft.</a:t>
            </a:r>
            <a:endParaRPr sz="25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ct val="44000"/>
              <a:buFont typeface="Arial"/>
              <a:buNone/>
            </a:pPr>
            <a:r>
              <a:rPr lang="fr" sz="2500">
                <a:solidFill>
                  <a:schemeClr val="dk1"/>
                </a:solidFill>
                <a:highlight>
                  <a:srgbClr val="FFFFFF"/>
                </a:highlight>
                <a:latin typeface="Roboto"/>
                <a:ea typeface="Roboto"/>
                <a:cs typeface="Roboto"/>
                <a:sym typeface="Roboto"/>
              </a:rPr>
              <a:t>Similar to other RDBMS software, SQL Server is built on top of SQL, a standard programming language for interacting with the relational databases. SQL server is tied to Transact-SQL, or T-SQL, the Microsoft’s implementation of SQL that adds a set of proprietary programming constructs.</a:t>
            </a:r>
            <a:endParaRPr sz="2500">
              <a:solidFill>
                <a:schemeClr val="dk1"/>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218181"/>
              </a:lnSpc>
              <a:spcBef>
                <a:spcPts val="3200"/>
              </a:spcBef>
              <a:spcAft>
                <a:spcPts val="0"/>
              </a:spcAft>
              <a:buClr>
                <a:schemeClr val="dk1"/>
              </a:buClr>
              <a:buSzPct val="42307"/>
              <a:buFont typeface="Arial"/>
              <a:buNone/>
            </a:pPr>
            <a:r>
              <a:rPr b="1" lang="fr" sz="2600">
                <a:solidFill>
                  <a:srgbClr val="292929"/>
                </a:solidFill>
                <a:highlight>
                  <a:srgbClr val="FFFFFF"/>
                </a:highlight>
                <a:latin typeface="Georgia"/>
                <a:ea typeface="Georgia"/>
                <a:cs typeface="Georgia"/>
                <a:sym typeface="Georgia"/>
              </a:rPr>
              <a:t>SQL Server:</a:t>
            </a:r>
            <a:endParaRPr sz="3800"/>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218181"/>
              </a:lnSpc>
              <a:spcBef>
                <a:spcPts val="3200"/>
              </a:spcBef>
              <a:spcAft>
                <a:spcPts val="0"/>
              </a:spcAft>
              <a:buClr>
                <a:schemeClr val="dk1"/>
              </a:buClr>
              <a:buSzPct val="60837"/>
              <a:buFont typeface="Arial"/>
              <a:buNone/>
            </a:pPr>
            <a:r>
              <a:rPr b="1" lang="fr" sz="1808">
                <a:solidFill>
                  <a:srgbClr val="292929"/>
                </a:solidFill>
                <a:highlight>
                  <a:srgbClr val="FFFFFF"/>
                </a:highlight>
                <a:latin typeface="Georgia"/>
                <a:ea typeface="Georgia"/>
                <a:cs typeface="Georgia"/>
                <a:sym typeface="Georgia"/>
              </a:rPr>
              <a:t>Advantages of SQL Server:</a:t>
            </a:r>
            <a:endParaRPr b="1" sz="1808">
              <a:solidFill>
                <a:srgbClr val="292929"/>
              </a:solidFill>
              <a:highlight>
                <a:srgbClr val="FFFFFF"/>
              </a:highlight>
              <a:latin typeface="Georgia"/>
              <a:ea typeface="Georgia"/>
              <a:cs typeface="Georgia"/>
              <a:sym typeface="Georgia"/>
            </a:endParaRPr>
          </a:p>
          <a:p>
            <a:pPr indent="-334803" lvl="0" marL="749300" rtl="0" algn="l">
              <a:lnSpc>
                <a:spcPct val="218181"/>
              </a:lnSpc>
              <a:spcBef>
                <a:spcPts val="3200"/>
              </a:spcBef>
              <a:spcAft>
                <a:spcPts val="0"/>
              </a:spcAft>
              <a:buClr>
                <a:srgbClr val="292929"/>
              </a:buClr>
              <a:buSzPct val="100000"/>
              <a:buFont typeface="Georgia"/>
              <a:buChar char="●"/>
            </a:pPr>
            <a:r>
              <a:rPr b="1" lang="fr" sz="1808">
                <a:solidFill>
                  <a:srgbClr val="292929"/>
                </a:solidFill>
                <a:highlight>
                  <a:srgbClr val="FFFFFF"/>
                </a:highlight>
                <a:latin typeface="Georgia"/>
                <a:ea typeface="Georgia"/>
                <a:cs typeface="Georgia"/>
                <a:sym typeface="Georgia"/>
              </a:rPr>
              <a:t>Streamlined Installation;</a:t>
            </a:r>
            <a:endParaRPr b="1" sz="1808">
              <a:solidFill>
                <a:srgbClr val="292929"/>
              </a:solidFill>
              <a:highlight>
                <a:srgbClr val="FFFFFF"/>
              </a:highlight>
              <a:latin typeface="Georgia"/>
              <a:ea typeface="Georgia"/>
              <a:cs typeface="Georgia"/>
              <a:sym typeface="Georgia"/>
            </a:endParaRPr>
          </a:p>
          <a:p>
            <a:pPr indent="-334803" lvl="0" marL="749300" rtl="0" algn="l">
              <a:lnSpc>
                <a:spcPct val="218181"/>
              </a:lnSpc>
              <a:spcBef>
                <a:spcPts val="0"/>
              </a:spcBef>
              <a:spcAft>
                <a:spcPts val="0"/>
              </a:spcAft>
              <a:buClr>
                <a:srgbClr val="292929"/>
              </a:buClr>
              <a:buSzPct val="100000"/>
              <a:buFont typeface="Georgia"/>
              <a:buChar char="●"/>
            </a:pPr>
            <a:r>
              <a:rPr b="1" lang="fr" sz="1808">
                <a:solidFill>
                  <a:srgbClr val="292929"/>
                </a:solidFill>
                <a:highlight>
                  <a:srgbClr val="FFFFFF"/>
                </a:highlight>
                <a:latin typeface="Georgia"/>
                <a:ea typeface="Georgia"/>
                <a:cs typeface="Georgia"/>
                <a:sym typeface="Georgia"/>
              </a:rPr>
              <a:t>Great Security Features;</a:t>
            </a:r>
            <a:endParaRPr b="1" sz="1808">
              <a:solidFill>
                <a:srgbClr val="292929"/>
              </a:solidFill>
              <a:highlight>
                <a:srgbClr val="FFFFFF"/>
              </a:highlight>
              <a:latin typeface="Georgia"/>
              <a:ea typeface="Georgia"/>
              <a:cs typeface="Georgia"/>
              <a:sym typeface="Georgia"/>
            </a:endParaRPr>
          </a:p>
          <a:p>
            <a:pPr indent="-334803" lvl="0" marL="749300" rtl="0" algn="l">
              <a:lnSpc>
                <a:spcPct val="218181"/>
              </a:lnSpc>
              <a:spcBef>
                <a:spcPts val="0"/>
              </a:spcBef>
              <a:spcAft>
                <a:spcPts val="0"/>
              </a:spcAft>
              <a:buClr>
                <a:srgbClr val="292929"/>
              </a:buClr>
              <a:buSzPct val="100000"/>
              <a:buFont typeface="Georgia"/>
              <a:buChar char="●"/>
            </a:pPr>
            <a:r>
              <a:rPr b="1" lang="fr" sz="1808">
                <a:solidFill>
                  <a:srgbClr val="292929"/>
                </a:solidFill>
                <a:highlight>
                  <a:srgbClr val="FFFFFF"/>
                </a:highlight>
                <a:latin typeface="Georgia"/>
                <a:ea typeface="Georgia"/>
                <a:cs typeface="Georgia"/>
                <a:sym typeface="Georgia"/>
              </a:rPr>
              <a:t>Enhanced Performance;</a:t>
            </a:r>
            <a:endParaRPr b="1" sz="1808">
              <a:solidFill>
                <a:srgbClr val="292929"/>
              </a:solidFill>
              <a:highlight>
                <a:srgbClr val="FFFFFF"/>
              </a:highlight>
              <a:latin typeface="Georgia"/>
              <a:ea typeface="Georgia"/>
              <a:cs typeface="Georgia"/>
              <a:sym typeface="Georgia"/>
            </a:endParaRPr>
          </a:p>
          <a:p>
            <a:pPr indent="-334803" lvl="0" marL="749300" rtl="0" algn="l">
              <a:lnSpc>
                <a:spcPct val="218181"/>
              </a:lnSpc>
              <a:spcBef>
                <a:spcPts val="0"/>
              </a:spcBef>
              <a:spcAft>
                <a:spcPts val="0"/>
              </a:spcAft>
              <a:buClr>
                <a:srgbClr val="292929"/>
              </a:buClr>
              <a:buSzPct val="100000"/>
              <a:buFont typeface="Georgia"/>
              <a:buChar char="●"/>
            </a:pPr>
            <a:r>
              <a:rPr b="1" lang="fr" sz="1808">
                <a:solidFill>
                  <a:srgbClr val="292929"/>
                </a:solidFill>
                <a:highlight>
                  <a:srgbClr val="FFFFFF"/>
                </a:highlight>
                <a:latin typeface="Georgia"/>
                <a:ea typeface="Georgia"/>
                <a:cs typeface="Georgia"/>
                <a:sym typeface="Georgia"/>
              </a:rPr>
              <a:t>Low Cost Of Ownership.</a:t>
            </a:r>
            <a:endParaRPr b="1" sz="1808">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