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EB Garamon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EBGaramond-bold.fntdata"/><Relationship Id="rId27" Type="http://schemas.openxmlformats.org/officeDocument/2006/relationships/font" Target="fonts/EBGaramon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EBGaramon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52778a08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52778a08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52778a08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52778a08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5499d103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5499d103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5499d103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5499d103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5499d103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5499d103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5499d103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5499d103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5499d103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5499d103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54a38de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54a38de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5591098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5591098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5591098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5591098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51f76ab2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51f76ab2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55910984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55910984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54a38de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54a38de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4f347cbb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4f347cbb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4f347cbb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4f347cbb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51f76ab2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51f76ab2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52778a0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52778a0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55910984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55910984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52778a08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52778a08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5499d103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5499d103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26.png"/><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jpg"/><Relationship Id="rId4" Type="http://schemas.openxmlformats.org/officeDocument/2006/relationships/image" Target="../media/image5.png"/><Relationship Id="rId10" Type="http://schemas.openxmlformats.org/officeDocument/2006/relationships/image" Target="../media/image20.png"/><Relationship Id="rId9" Type="http://schemas.openxmlformats.org/officeDocument/2006/relationships/image" Target="../media/image14.png"/><Relationship Id="rId5" Type="http://schemas.openxmlformats.org/officeDocument/2006/relationships/image" Target="../media/image6.jp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8.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962875"/>
            <a:ext cx="8520600" cy="83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EB Garamond"/>
                <a:ea typeface="EB Garamond"/>
                <a:cs typeface="EB Garamond"/>
                <a:sym typeface="EB Garamond"/>
              </a:rPr>
              <a:t>  </a:t>
            </a:r>
            <a:r>
              <a:rPr lang="en">
                <a:latin typeface="EB Garamond"/>
                <a:ea typeface="EB Garamond"/>
                <a:cs typeface="EB Garamond"/>
                <a:sym typeface="EB Garamond"/>
              </a:rPr>
              <a:t>Computer vision final project </a:t>
            </a:r>
            <a:endParaRPr/>
          </a:p>
        </p:txBody>
      </p:sp>
      <p:sp>
        <p:nvSpPr>
          <p:cNvPr id="55" name="Google Shape;55;p13"/>
          <p:cNvSpPr txBox="1"/>
          <p:nvPr>
            <p:ph idx="1" type="subTitle"/>
          </p:nvPr>
        </p:nvSpPr>
        <p:spPr>
          <a:xfrm>
            <a:off x="311700" y="2834125"/>
            <a:ext cx="8520600" cy="211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Hiding a QR code in an image</a:t>
            </a:r>
            <a:endParaRPr/>
          </a:p>
          <a:p>
            <a:pPr indent="0" lvl="0" marL="0" rtl="0" algn="ctr">
              <a:spcBef>
                <a:spcPts val="0"/>
              </a:spcBef>
              <a:spcAft>
                <a:spcPts val="0"/>
              </a:spcAft>
              <a:buNone/>
            </a:pPr>
            <a:r>
              <a:t/>
            </a:r>
            <a:endParaRPr/>
          </a:p>
          <a:p>
            <a:pPr indent="0" lvl="0" marL="0" rtl="0" algn="l">
              <a:spcBef>
                <a:spcPts val="0"/>
              </a:spcBef>
              <a:spcAft>
                <a:spcPts val="0"/>
              </a:spcAft>
              <a:buNone/>
            </a:pPr>
            <a:r>
              <a:rPr lang="en" sz="1400"/>
              <a:t>Student : Hadi Vahabpour Roudsari 1898985</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Professor: Luigi Cinque</a:t>
            </a:r>
            <a:endParaRPr sz="1400"/>
          </a:p>
          <a:p>
            <a:pPr indent="0" lvl="0" marL="0" rtl="0" algn="l">
              <a:spcBef>
                <a:spcPts val="0"/>
              </a:spcBef>
              <a:spcAft>
                <a:spcPts val="0"/>
              </a:spcAft>
              <a:buNone/>
            </a:pPr>
            <a:r>
              <a:rPr lang="en" sz="1400"/>
              <a:t> </a:t>
            </a:r>
            <a:endParaRPr sz="1400"/>
          </a:p>
        </p:txBody>
      </p:sp>
      <p:pic>
        <p:nvPicPr>
          <p:cNvPr id="56" name="Google Shape;56;p13"/>
          <p:cNvPicPr preferRelativeResize="0"/>
          <p:nvPr/>
        </p:nvPicPr>
        <p:blipFill>
          <a:blip r:embed="rId3">
            <a:alphaModFix/>
          </a:blip>
          <a:stretch>
            <a:fillRect/>
          </a:stretch>
        </p:blipFill>
        <p:spPr>
          <a:xfrm>
            <a:off x="311700" y="304800"/>
            <a:ext cx="8000212" cy="165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Decode technique</a:t>
            </a:r>
            <a:endParaRPr/>
          </a:p>
          <a:p>
            <a:pPr indent="0" lvl="0" marL="0" rtl="0" algn="l">
              <a:spcBef>
                <a:spcPts val="0"/>
              </a:spcBef>
              <a:spcAft>
                <a:spcPts val="0"/>
              </a:spcAft>
              <a:buNone/>
            </a:pPr>
            <a:r>
              <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a:t>
            </a:r>
            <a:r>
              <a:rPr lang="en" sz="2000"/>
              <a:t>inarization</a:t>
            </a:r>
            <a:r>
              <a:rPr lang="en"/>
              <a:t>: The gray scale of image is segmented into black and white pixels</a:t>
            </a:r>
            <a:endParaRPr/>
          </a:p>
          <a:p>
            <a:pPr indent="0" lvl="0" marL="0" rtl="0" algn="l">
              <a:spcBef>
                <a:spcPts val="1600"/>
              </a:spcBef>
              <a:spcAft>
                <a:spcPts val="0"/>
              </a:spcAft>
              <a:buNone/>
            </a:pPr>
            <a:r>
              <a:rPr lang="en"/>
              <a:t>Using the threshold.</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we should play with  the </a:t>
            </a:r>
            <a:r>
              <a:rPr lang="en"/>
              <a:t>luminance</a:t>
            </a:r>
            <a:r>
              <a:rPr lang="en"/>
              <a:t> value of the qr code, so we need to convert again the image from RGB to HSL color space and then optimising parameter of L </a:t>
            </a:r>
            <a:r>
              <a:rPr lang="en"/>
              <a:t>until</a:t>
            </a:r>
            <a:r>
              <a:rPr lang="en"/>
              <a:t> reaching to a good QR code image.</a:t>
            </a:r>
            <a:endParaRPr/>
          </a:p>
        </p:txBody>
      </p:sp>
      <p:pic>
        <p:nvPicPr>
          <p:cNvPr id="118" name="Google Shape;118;p22"/>
          <p:cNvPicPr preferRelativeResize="0"/>
          <p:nvPr/>
        </p:nvPicPr>
        <p:blipFill>
          <a:blip r:embed="rId3">
            <a:alphaModFix/>
          </a:blip>
          <a:stretch>
            <a:fillRect/>
          </a:stretch>
        </p:blipFill>
        <p:spPr>
          <a:xfrm>
            <a:off x="4623825" y="1714925"/>
            <a:ext cx="3757175" cy="806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of papers </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25" name="Google Shape;125;p23"/>
          <p:cNvPicPr preferRelativeResize="0"/>
          <p:nvPr/>
        </p:nvPicPr>
        <p:blipFill>
          <a:blip r:embed="rId3">
            <a:alphaModFix/>
          </a:blip>
          <a:stretch>
            <a:fillRect/>
          </a:stretch>
        </p:blipFill>
        <p:spPr>
          <a:xfrm>
            <a:off x="653849" y="1365250"/>
            <a:ext cx="8040050" cy="2833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826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of papers</a:t>
            </a:r>
            <a:endParaRPr/>
          </a:p>
        </p:txBody>
      </p:sp>
      <p:sp>
        <p:nvSpPr>
          <p:cNvPr id="131" name="Google Shape;131;p24"/>
          <p:cNvSpPr txBox="1"/>
          <p:nvPr>
            <p:ph idx="1" type="body"/>
          </p:nvPr>
        </p:nvSpPr>
        <p:spPr>
          <a:xfrm>
            <a:off x="311700" y="1152475"/>
            <a:ext cx="8832300" cy="34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1600"/>
              <a:t>   Embede QR code                     half decoded optimizing L          fully decode using Zinx libaray</a:t>
            </a:r>
            <a:r>
              <a:rPr lang="en"/>
              <a:t>   </a:t>
            </a:r>
            <a:endParaRPr/>
          </a:p>
        </p:txBody>
      </p:sp>
      <p:pic>
        <p:nvPicPr>
          <p:cNvPr id="132" name="Google Shape;132;p24"/>
          <p:cNvPicPr preferRelativeResize="0"/>
          <p:nvPr/>
        </p:nvPicPr>
        <p:blipFill>
          <a:blip r:embed="rId3">
            <a:alphaModFix/>
          </a:blip>
          <a:stretch>
            <a:fillRect/>
          </a:stretch>
        </p:blipFill>
        <p:spPr>
          <a:xfrm>
            <a:off x="643097" y="1222025"/>
            <a:ext cx="2615675" cy="2472675"/>
          </a:xfrm>
          <a:prstGeom prst="rect">
            <a:avLst/>
          </a:prstGeom>
          <a:noFill/>
          <a:ln>
            <a:noFill/>
          </a:ln>
        </p:spPr>
      </p:pic>
      <p:pic>
        <p:nvPicPr>
          <p:cNvPr id="133" name="Google Shape;133;p24"/>
          <p:cNvPicPr preferRelativeResize="0"/>
          <p:nvPr/>
        </p:nvPicPr>
        <p:blipFill>
          <a:blip r:embed="rId4">
            <a:alphaModFix/>
          </a:blip>
          <a:stretch>
            <a:fillRect/>
          </a:stretch>
        </p:blipFill>
        <p:spPr>
          <a:xfrm>
            <a:off x="3477150" y="1269275"/>
            <a:ext cx="2533598" cy="2425424"/>
          </a:xfrm>
          <a:prstGeom prst="rect">
            <a:avLst/>
          </a:prstGeom>
          <a:noFill/>
          <a:ln>
            <a:noFill/>
          </a:ln>
        </p:spPr>
      </p:pic>
      <p:pic>
        <p:nvPicPr>
          <p:cNvPr id="134" name="Google Shape;134;p24"/>
          <p:cNvPicPr preferRelativeResize="0"/>
          <p:nvPr/>
        </p:nvPicPr>
        <p:blipFill>
          <a:blip r:embed="rId5">
            <a:alphaModFix/>
          </a:blip>
          <a:stretch>
            <a:fillRect/>
          </a:stretch>
        </p:blipFill>
        <p:spPr>
          <a:xfrm>
            <a:off x="6362775" y="1269283"/>
            <a:ext cx="2615674" cy="23092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idx="1" type="body"/>
          </p:nvPr>
        </p:nvSpPr>
        <p:spPr>
          <a:xfrm>
            <a:off x="311700" y="156175"/>
            <a:ext cx="8520600" cy="441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40" name="Google Shape;140;p25"/>
          <p:cNvPicPr preferRelativeResize="0"/>
          <p:nvPr/>
        </p:nvPicPr>
        <p:blipFill>
          <a:blip r:embed="rId3">
            <a:alphaModFix/>
          </a:blip>
          <a:stretch>
            <a:fillRect/>
          </a:stretch>
        </p:blipFill>
        <p:spPr>
          <a:xfrm>
            <a:off x="311735" y="156200"/>
            <a:ext cx="8384775" cy="4494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Hidining QR code by tuning the </a:t>
            </a:r>
            <a:r>
              <a:rPr lang="en">
                <a:solidFill>
                  <a:srgbClr val="FF00FF"/>
                </a:solidFill>
              </a:rPr>
              <a:t>saturation</a:t>
            </a:r>
            <a:endParaRPr>
              <a:solidFill>
                <a:srgbClr val="FF00FF"/>
              </a:solidFill>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Now I want to choose another method that look more practical. Instead of changing the intensity parameter in HSL color space I want to try saturation parameter.</a:t>
            </a:r>
            <a:endParaRPr sz="2300"/>
          </a:p>
          <a:p>
            <a:pPr indent="0" lvl="0" marL="0" rtl="0" algn="l">
              <a:spcBef>
                <a:spcPts val="1600"/>
              </a:spcBef>
              <a:spcAft>
                <a:spcPts val="0"/>
              </a:spcAft>
              <a:buClr>
                <a:schemeClr val="dk1"/>
              </a:buClr>
              <a:buSzPts val="1100"/>
              <a:buFont typeface="Arial"/>
              <a:buNone/>
            </a:pPr>
            <a:r>
              <a:rPr lang="en" sz="2300"/>
              <a:t>Why HSL?</a:t>
            </a:r>
            <a:endParaRPr sz="2300"/>
          </a:p>
          <a:p>
            <a:pPr indent="0" lvl="0" marL="0" rtl="0" algn="l">
              <a:spcBef>
                <a:spcPts val="1600"/>
              </a:spcBef>
              <a:spcAft>
                <a:spcPts val="0"/>
              </a:spcAft>
              <a:buNone/>
            </a:pPr>
            <a:r>
              <a:rPr lang="en" sz="2300"/>
              <a:t>Why saturation?</a:t>
            </a:r>
            <a:endParaRPr sz="2300"/>
          </a:p>
          <a:p>
            <a:pPr indent="0" lvl="0" marL="0" rtl="0" algn="l">
              <a:spcBef>
                <a:spcPts val="1600"/>
              </a:spcBef>
              <a:spcAft>
                <a:spcPts val="1600"/>
              </a:spcAft>
              <a:buNone/>
            </a:pPr>
            <a:r>
              <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HSL and HSV </a:t>
            </a:r>
            <a:endParaRPr/>
          </a:p>
        </p:txBody>
      </p:sp>
      <p:sp>
        <p:nvSpPr>
          <p:cNvPr id="152" name="Google Shape;152;p27"/>
          <p:cNvSpPr txBox="1"/>
          <p:nvPr>
            <p:ph idx="1" type="body"/>
          </p:nvPr>
        </p:nvSpPr>
        <p:spPr>
          <a:xfrm>
            <a:off x="311700" y="1152475"/>
            <a:ext cx="8520600" cy="314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27"/>
          <p:cNvPicPr preferRelativeResize="0"/>
          <p:nvPr/>
        </p:nvPicPr>
        <p:blipFill>
          <a:blip r:embed="rId3">
            <a:alphaModFix/>
          </a:blip>
          <a:stretch>
            <a:fillRect/>
          </a:stretch>
        </p:blipFill>
        <p:spPr>
          <a:xfrm>
            <a:off x="311700" y="1152475"/>
            <a:ext cx="8520600" cy="314760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The new Idea for hiding QR code</a:t>
            </a:r>
            <a:endParaRPr sz="2900"/>
          </a:p>
          <a:p>
            <a:pPr indent="0" lvl="0" marL="0" rtl="0" algn="l">
              <a:spcBef>
                <a:spcPts val="0"/>
              </a:spcBef>
              <a:spcAft>
                <a:spcPts val="0"/>
              </a:spcAft>
              <a:buNone/>
            </a:pPr>
            <a:r>
              <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300"/>
              <a:t>The idea is that removing the saturation layer and  putting  the tuning gray scale QR code will not change the color image so much. But changing the two other parameters like </a:t>
            </a:r>
            <a:r>
              <a:rPr lang="en" sz="2300">
                <a:solidFill>
                  <a:srgbClr val="1155CC"/>
                </a:solidFill>
              </a:rPr>
              <a:t>Hue</a:t>
            </a:r>
            <a:r>
              <a:rPr lang="en" sz="2300"/>
              <a:t> or  </a:t>
            </a:r>
            <a:r>
              <a:rPr lang="en" sz="2300">
                <a:solidFill>
                  <a:srgbClr val="A61C00"/>
                </a:solidFill>
              </a:rPr>
              <a:t>intensity</a:t>
            </a:r>
            <a:r>
              <a:rPr lang="en" sz="2300"/>
              <a:t> can </a:t>
            </a:r>
            <a:r>
              <a:rPr lang="en" sz="2300"/>
              <a:t>completely</a:t>
            </a:r>
            <a:r>
              <a:rPr lang="en" sz="2300"/>
              <a:t> destroy the image.</a:t>
            </a:r>
            <a:endParaRPr sz="2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idx="1" type="body"/>
          </p:nvPr>
        </p:nvSpPr>
        <p:spPr>
          <a:xfrm>
            <a:off x="311700" y="362850"/>
            <a:ext cx="8520600" cy="420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65" name="Google Shape;165;p29"/>
          <p:cNvPicPr preferRelativeResize="0"/>
          <p:nvPr/>
        </p:nvPicPr>
        <p:blipFill>
          <a:blip r:embed="rId3">
            <a:alphaModFix/>
          </a:blip>
          <a:stretch>
            <a:fillRect/>
          </a:stretch>
        </p:blipFill>
        <p:spPr>
          <a:xfrm>
            <a:off x="35800" y="664400"/>
            <a:ext cx="8970950" cy="3967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Encoding algorithm</a:t>
            </a:r>
            <a:endParaRPr sz="2600"/>
          </a:p>
          <a:p>
            <a:pPr indent="0" lvl="0" marL="0" rtl="0" algn="l">
              <a:spcBef>
                <a:spcPts val="0"/>
              </a:spcBef>
              <a:spcAft>
                <a:spcPts val="0"/>
              </a:spcAft>
              <a:buNone/>
            </a:pPr>
            <a:r>
              <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Resizing both QR code image and color image to the size of QR code.</a:t>
            </a:r>
            <a:endParaRPr/>
          </a:p>
          <a:p>
            <a:pPr indent="-342900" lvl="0" marL="457200" rtl="0" algn="l">
              <a:spcBef>
                <a:spcPts val="0"/>
              </a:spcBef>
              <a:spcAft>
                <a:spcPts val="0"/>
              </a:spcAft>
              <a:buSzPts val="1800"/>
              <a:buAutoNum type="arabicPeriod"/>
            </a:pPr>
            <a:r>
              <a:rPr lang="en"/>
              <a:t>Converting the color image from RGB to HSL matrix image.</a:t>
            </a:r>
            <a:endParaRPr/>
          </a:p>
          <a:p>
            <a:pPr indent="-342900" lvl="0" marL="457200" rtl="0" algn="l">
              <a:spcBef>
                <a:spcPts val="0"/>
              </a:spcBef>
              <a:spcAft>
                <a:spcPts val="0"/>
              </a:spcAft>
              <a:buSzPts val="1800"/>
              <a:buAutoNum type="arabicPeriod"/>
            </a:pPr>
            <a:r>
              <a:rPr lang="en"/>
              <a:t>Converting QR code to gray Scale matrix.(values from 0 to 1)</a:t>
            </a:r>
            <a:endParaRPr/>
          </a:p>
          <a:p>
            <a:pPr indent="-342900" lvl="0" marL="457200" rtl="0" algn="l">
              <a:spcBef>
                <a:spcPts val="0"/>
              </a:spcBef>
              <a:spcAft>
                <a:spcPts val="0"/>
              </a:spcAft>
              <a:buSzPts val="1800"/>
              <a:buAutoNum type="arabicPeriod"/>
            </a:pPr>
            <a:r>
              <a:rPr lang="en"/>
              <a:t>change with </a:t>
            </a:r>
            <a:r>
              <a:rPr lang="en"/>
              <a:t>threshold 0.5 for the gray scale image matrix.so the number bigger than 0.5 will be 0.55 and smaller than 0.5 will be 0.45 . </a:t>
            </a:r>
            <a:endParaRPr/>
          </a:p>
          <a:p>
            <a:pPr indent="-342900" lvl="0" marL="457200" rtl="0" algn="l">
              <a:spcBef>
                <a:spcPts val="0"/>
              </a:spcBef>
              <a:spcAft>
                <a:spcPts val="0"/>
              </a:spcAft>
              <a:buSzPts val="1800"/>
              <a:buAutoNum type="arabicPeriod"/>
            </a:pPr>
            <a:r>
              <a:rPr lang="en"/>
              <a:t>Changing the S layer of HSL matrix with  new Gray scale matrix.</a:t>
            </a:r>
            <a:r>
              <a:rPr lang="en"/>
              <a:t> </a:t>
            </a:r>
            <a:endParaRPr/>
          </a:p>
          <a:p>
            <a:pPr indent="-342900" lvl="0" marL="457200" rtl="0" algn="l">
              <a:spcBef>
                <a:spcPts val="0"/>
              </a:spcBef>
              <a:spcAft>
                <a:spcPts val="0"/>
              </a:spcAft>
              <a:buSzPts val="1800"/>
              <a:buAutoNum type="arabicPeriod"/>
            </a:pPr>
            <a:r>
              <a:rPr lang="en"/>
              <a:t>Converting HSL matrix to RGB image.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284075" y="293150"/>
            <a:ext cx="8520600" cy="4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Sample image and  encoded image(left normal image, right encoded) </a:t>
            </a:r>
            <a:endParaRPr sz="2000"/>
          </a:p>
          <a:p>
            <a:pPr indent="0" lvl="0" marL="0" rtl="0" algn="l">
              <a:spcBef>
                <a:spcPts val="0"/>
              </a:spcBef>
              <a:spcAft>
                <a:spcPts val="0"/>
              </a:spcAft>
              <a:buNone/>
            </a:pPr>
            <a:r>
              <a:t/>
            </a:r>
            <a:endParaRPr/>
          </a:p>
        </p:txBody>
      </p:sp>
      <p:sp>
        <p:nvSpPr>
          <p:cNvPr id="177" name="Google Shape;177;p31"/>
          <p:cNvSpPr txBox="1"/>
          <p:nvPr>
            <p:ph idx="1" type="body"/>
          </p:nvPr>
        </p:nvSpPr>
        <p:spPr>
          <a:xfrm>
            <a:off x="220925" y="835375"/>
            <a:ext cx="8658600" cy="42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78" name="Google Shape;178;p31"/>
          <p:cNvPicPr preferRelativeResize="0"/>
          <p:nvPr/>
        </p:nvPicPr>
        <p:blipFill>
          <a:blip r:embed="rId3">
            <a:alphaModFix/>
          </a:blip>
          <a:stretch>
            <a:fillRect/>
          </a:stretch>
        </p:blipFill>
        <p:spPr>
          <a:xfrm>
            <a:off x="311700" y="863025"/>
            <a:ext cx="1981450" cy="1981450"/>
          </a:xfrm>
          <a:prstGeom prst="rect">
            <a:avLst/>
          </a:prstGeom>
          <a:noFill/>
          <a:ln>
            <a:noFill/>
          </a:ln>
        </p:spPr>
      </p:pic>
      <p:pic>
        <p:nvPicPr>
          <p:cNvPr id="179" name="Google Shape;179;p31"/>
          <p:cNvPicPr preferRelativeResize="0"/>
          <p:nvPr/>
        </p:nvPicPr>
        <p:blipFill>
          <a:blip r:embed="rId4">
            <a:alphaModFix/>
          </a:blip>
          <a:stretch>
            <a:fillRect/>
          </a:stretch>
        </p:blipFill>
        <p:spPr>
          <a:xfrm>
            <a:off x="2444250" y="863025"/>
            <a:ext cx="1888000" cy="1953825"/>
          </a:xfrm>
          <a:prstGeom prst="rect">
            <a:avLst/>
          </a:prstGeom>
          <a:noFill/>
          <a:ln>
            <a:noFill/>
          </a:ln>
        </p:spPr>
      </p:pic>
      <p:pic>
        <p:nvPicPr>
          <p:cNvPr id="180" name="Google Shape;180;p31"/>
          <p:cNvPicPr preferRelativeResize="0"/>
          <p:nvPr/>
        </p:nvPicPr>
        <p:blipFill>
          <a:blip r:embed="rId5">
            <a:alphaModFix/>
          </a:blip>
          <a:stretch>
            <a:fillRect/>
          </a:stretch>
        </p:blipFill>
        <p:spPr>
          <a:xfrm>
            <a:off x="4853925" y="835375"/>
            <a:ext cx="1816800" cy="2009100"/>
          </a:xfrm>
          <a:prstGeom prst="rect">
            <a:avLst/>
          </a:prstGeom>
          <a:noFill/>
          <a:ln>
            <a:noFill/>
          </a:ln>
        </p:spPr>
      </p:pic>
      <p:pic>
        <p:nvPicPr>
          <p:cNvPr id="181" name="Google Shape;181;p31"/>
          <p:cNvPicPr preferRelativeResize="0"/>
          <p:nvPr/>
        </p:nvPicPr>
        <p:blipFill>
          <a:blip r:embed="rId6">
            <a:alphaModFix/>
          </a:blip>
          <a:stretch>
            <a:fillRect/>
          </a:stretch>
        </p:blipFill>
        <p:spPr>
          <a:xfrm>
            <a:off x="7015500" y="782675"/>
            <a:ext cx="1816800" cy="2034175"/>
          </a:xfrm>
          <a:prstGeom prst="rect">
            <a:avLst/>
          </a:prstGeom>
          <a:noFill/>
          <a:ln>
            <a:noFill/>
          </a:ln>
        </p:spPr>
      </p:pic>
      <p:pic>
        <p:nvPicPr>
          <p:cNvPr id="182" name="Google Shape;182;p31"/>
          <p:cNvPicPr preferRelativeResize="0"/>
          <p:nvPr/>
        </p:nvPicPr>
        <p:blipFill>
          <a:blip r:embed="rId7">
            <a:alphaModFix/>
          </a:blip>
          <a:stretch>
            <a:fillRect/>
          </a:stretch>
        </p:blipFill>
        <p:spPr>
          <a:xfrm>
            <a:off x="284075" y="2996450"/>
            <a:ext cx="1905000" cy="1822550"/>
          </a:xfrm>
          <a:prstGeom prst="rect">
            <a:avLst/>
          </a:prstGeom>
          <a:noFill/>
          <a:ln>
            <a:noFill/>
          </a:ln>
        </p:spPr>
      </p:pic>
      <p:pic>
        <p:nvPicPr>
          <p:cNvPr id="183" name="Google Shape;183;p31"/>
          <p:cNvPicPr preferRelativeResize="0"/>
          <p:nvPr/>
        </p:nvPicPr>
        <p:blipFill>
          <a:blip r:embed="rId8">
            <a:alphaModFix/>
          </a:blip>
          <a:stretch>
            <a:fillRect/>
          </a:stretch>
        </p:blipFill>
        <p:spPr>
          <a:xfrm>
            <a:off x="2478775" y="2968825"/>
            <a:ext cx="1905000" cy="1905000"/>
          </a:xfrm>
          <a:prstGeom prst="rect">
            <a:avLst/>
          </a:prstGeom>
          <a:noFill/>
          <a:ln>
            <a:noFill/>
          </a:ln>
        </p:spPr>
      </p:pic>
      <p:pic>
        <p:nvPicPr>
          <p:cNvPr id="184" name="Google Shape;184;p31"/>
          <p:cNvPicPr preferRelativeResize="0"/>
          <p:nvPr/>
        </p:nvPicPr>
        <p:blipFill>
          <a:blip r:embed="rId9">
            <a:alphaModFix/>
          </a:blip>
          <a:stretch>
            <a:fillRect/>
          </a:stretch>
        </p:blipFill>
        <p:spPr>
          <a:xfrm>
            <a:off x="4853925" y="3051250"/>
            <a:ext cx="1822550" cy="1822550"/>
          </a:xfrm>
          <a:prstGeom prst="rect">
            <a:avLst/>
          </a:prstGeom>
          <a:noFill/>
          <a:ln>
            <a:noFill/>
          </a:ln>
        </p:spPr>
      </p:pic>
      <p:pic>
        <p:nvPicPr>
          <p:cNvPr id="185" name="Google Shape;185;p31"/>
          <p:cNvPicPr preferRelativeResize="0"/>
          <p:nvPr/>
        </p:nvPicPr>
        <p:blipFill>
          <a:blip r:embed="rId10">
            <a:alphaModFix/>
          </a:blip>
          <a:stretch>
            <a:fillRect/>
          </a:stretch>
        </p:blipFill>
        <p:spPr>
          <a:xfrm>
            <a:off x="6971400" y="3051250"/>
            <a:ext cx="1905000" cy="190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Why hiding a QR code?</a:t>
            </a:r>
            <a:endParaRPr sz="3300"/>
          </a:p>
        </p:txBody>
      </p:sp>
      <p:sp>
        <p:nvSpPr>
          <p:cNvPr id="62" name="Google Shape;62;p14"/>
          <p:cNvSpPr txBox="1"/>
          <p:nvPr>
            <p:ph idx="1" type="body"/>
          </p:nvPr>
        </p:nvSpPr>
        <p:spPr>
          <a:xfrm>
            <a:off x="311700" y="1117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The plain old QR code </a:t>
            </a:r>
            <a:r>
              <a:rPr lang="en" sz="2400"/>
              <a:t>has</a:t>
            </a:r>
            <a:r>
              <a:rPr lang="en" sz="2400"/>
              <a:t> </a:t>
            </a:r>
            <a:r>
              <a:rPr lang="en" sz="2400"/>
              <a:t>negative</a:t>
            </a:r>
            <a:r>
              <a:rPr lang="en" sz="2400"/>
              <a:t> effect on the </a:t>
            </a:r>
            <a:r>
              <a:rPr lang="en" sz="2400"/>
              <a:t>beauty</a:t>
            </a:r>
            <a:r>
              <a:rPr lang="en" sz="2400"/>
              <a:t> of the </a:t>
            </a:r>
            <a:r>
              <a:rPr lang="en" sz="2400"/>
              <a:t>design</a:t>
            </a:r>
            <a:r>
              <a:rPr lang="en" sz="2400"/>
              <a:t>.	</a:t>
            </a:r>
            <a:endParaRPr sz="2400"/>
          </a:p>
          <a:p>
            <a:pPr indent="0" lvl="0" marL="0" rtl="0" algn="l">
              <a:spcBef>
                <a:spcPts val="1600"/>
              </a:spcBef>
              <a:spcAft>
                <a:spcPts val="0"/>
              </a:spcAft>
              <a:buNone/>
            </a:pPr>
            <a:r>
              <a:rPr lang="en" sz="2400"/>
              <a:t>Customers normally do not like to use them.</a:t>
            </a:r>
            <a:endParaRPr sz="2400"/>
          </a:p>
          <a:p>
            <a:pPr indent="0" lvl="0" marL="0" rtl="0" algn="l">
              <a:spcBef>
                <a:spcPts val="1600"/>
              </a:spcBef>
              <a:spcAft>
                <a:spcPts val="1600"/>
              </a:spcAft>
              <a:buNone/>
            </a:pPr>
            <a:r>
              <a:rPr lang="en" sz="2400"/>
              <a:t>It leads to an idea to encode the QR code to an image.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Decoding</a:t>
            </a:r>
            <a:r>
              <a:rPr lang="en"/>
              <a:t> </a:t>
            </a:r>
            <a:r>
              <a:rPr lang="en"/>
              <a:t>algorithm</a:t>
            </a:r>
            <a:endParaRPr/>
          </a:p>
        </p:txBody>
      </p:sp>
      <p:sp>
        <p:nvSpPr>
          <p:cNvPr id="191" name="Google Shape;19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Converting encoded RGB image to HSL Matrix.</a:t>
            </a:r>
            <a:endParaRPr/>
          </a:p>
          <a:p>
            <a:pPr indent="-342900" lvl="0" marL="457200" rtl="0" algn="l">
              <a:spcBef>
                <a:spcPts val="0"/>
              </a:spcBef>
              <a:spcAft>
                <a:spcPts val="0"/>
              </a:spcAft>
              <a:buSzPts val="1800"/>
              <a:buAutoNum type="arabicPeriod"/>
            </a:pPr>
            <a:r>
              <a:rPr lang="en"/>
              <a:t>Extracting The S layer of HSL matrix.</a:t>
            </a:r>
            <a:endParaRPr/>
          </a:p>
          <a:p>
            <a:pPr indent="-342900" lvl="0" marL="457200" rtl="0" algn="l">
              <a:spcBef>
                <a:spcPts val="0"/>
              </a:spcBef>
              <a:spcAft>
                <a:spcPts val="0"/>
              </a:spcAft>
              <a:buSzPts val="1800"/>
              <a:buAutoNum type="arabicPeriod"/>
            </a:pPr>
            <a:r>
              <a:rPr lang="en"/>
              <a:t>Changing the S layer matrix with threshold of 0.5 (so numbers that are smaller than the 0.5 will be zero and number bigger than 0.5 will be 255).</a:t>
            </a:r>
            <a:endParaRPr/>
          </a:p>
          <a:p>
            <a:pPr indent="-342900" lvl="0" marL="457200" rtl="0" algn="l">
              <a:spcBef>
                <a:spcPts val="0"/>
              </a:spcBef>
              <a:spcAft>
                <a:spcPts val="0"/>
              </a:spcAft>
              <a:buSzPts val="1800"/>
              <a:buAutoNum type="arabicPeriod"/>
            </a:pPr>
            <a:r>
              <a:rPr lang="en"/>
              <a:t>Converting the matrix to an image.</a:t>
            </a:r>
            <a:endParaRPr/>
          </a:p>
        </p:txBody>
      </p:sp>
      <p:pic>
        <p:nvPicPr>
          <p:cNvPr id="192" name="Google Shape;192;p32"/>
          <p:cNvPicPr preferRelativeResize="0"/>
          <p:nvPr/>
        </p:nvPicPr>
        <p:blipFill>
          <a:blip r:embed="rId3">
            <a:alphaModFix/>
          </a:blip>
          <a:stretch>
            <a:fillRect/>
          </a:stretch>
        </p:blipFill>
        <p:spPr>
          <a:xfrm>
            <a:off x="5917000" y="2630700"/>
            <a:ext cx="1905000" cy="1905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idx="1" type="body"/>
          </p:nvPr>
        </p:nvSpPr>
        <p:spPr>
          <a:xfrm>
            <a:off x="311700" y="347100"/>
            <a:ext cx="8520600" cy="422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98" name="Google Shape;198;p33"/>
          <p:cNvPicPr preferRelativeResize="0"/>
          <p:nvPr/>
        </p:nvPicPr>
        <p:blipFill>
          <a:blip r:embed="rId3">
            <a:alphaModFix/>
          </a:blip>
          <a:stretch>
            <a:fillRect/>
          </a:stretch>
        </p:blipFill>
        <p:spPr>
          <a:xfrm>
            <a:off x="0" y="485725"/>
            <a:ext cx="8801949" cy="35544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the paper </a:t>
            </a:r>
            <a:r>
              <a:rPr lang="en" sz="1800">
                <a:solidFill>
                  <a:srgbClr val="EA9999"/>
                </a:solidFill>
              </a:rPr>
              <a:t>embedding QR code into color image.</a:t>
            </a:r>
            <a:endParaRPr sz="1800">
              <a:solidFill>
                <a:srgbClr val="EA9999"/>
              </a:solidFill>
            </a:endParaRPr>
          </a:p>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6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1.Using halftoning method.</a:t>
            </a:r>
            <a:endParaRPr/>
          </a:p>
          <a:p>
            <a:pPr indent="0" lvl="0" marL="0" rtl="0" algn="l">
              <a:spcBef>
                <a:spcPts val="1600"/>
              </a:spcBef>
              <a:spcAft>
                <a:spcPts val="0"/>
              </a:spcAft>
              <a:buNone/>
            </a:pPr>
            <a:r>
              <a:rPr lang="en"/>
              <a:t>2.Pixel Selection.</a:t>
            </a:r>
            <a:endParaRPr/>
          </a:p>
          <a:p>
            <a:pPr indent="0" lvl="0" marL="0" rtl="0" algn="l">
              <a:spcBef>
                <a:spcPts val="1600"/>
              </a:spcBef>
              <a:spcAft>
                <a:spcPts val="0"/>
              </a:spcAft>
              <a:buNone/>
            </a:pPr>
            <a:r>
              <a:rPr lang="en"/>
              <a:t>3.Luminance Modification.</a:t>
            </a:r>
            <a:endParaRPr/>
          </a:p>
          <a:p>
            <a:pPr indent="0" lvl="0" marL="0" rtl="0" algn="l">
              <a:spcBef>
                <a:spcPts val="1600"/>
              </a:spcBef>
              <a:spcAft>
                <a:spcPts val="0"/>
              </a:spcAft>
              <a:buNone/>
            </a:pPr>
            <a:r>
              <a:rPr lang="en"/>
              <a:t>4.Threshold Calculation for Binarization.</a:t>
            </a:r>
            <a:endParaRPr/>
          </a:p>
          <a:p>
            <a:pPr indent="0" lvl="0" marL="0" rtl="0" algn="l">
              <a:spcBef>
                <a:spcPts val="1600"/>
              </a:spcBef>
              <a:spcAft>
                <a:spcPts val="0"/>
              </a:spcAft>
              <a:buNone/>
            </a:pPr>
            <a:r>
              <a:rPr lang="en"/>
              <a:t>5.Color optimization.</a:t>
            </a:r>
            <a:endParaRPr/>
          </a:p>
          <a:p>
            <a:pPr indent="0" lvl="0" marL="0" rtl="0" algn="l">
              <a:spcBef>
                <a:spcPts val="1600"/>
              </a:spcBef>
              <a:spcAft>
                <a:spcPts val="0"/>
              </a:spcAft>
              <a:buNone/>
            </a:pPr>
            <a:r>
              <a:rPr lang="en"/>
              <a:t>6.Encoding Technique.</a:t>
            </a:r>
            <a:endParaRPr/>
          </a:p>
          <a:p>
            <a:pPr indent="0" lvl="0" marL="0" rtl="0" algn="l">
              <a:spcBef>
                <a:spcPts val="1600"/>
              </a:spcBef>
              <a:spcAft>
                <a:spcPts val="0"/>
              </a:spcAft>
              <a:buNone/>
            </a:pPr>
            <a:r>
              <a:rPr lang="en"/>
              <a:t>7.Decoding Algorithm.</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Halftoning method</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17900"/>
            <a:ext cx="8520600" cy="39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Halftoning </a:t>
            </a:r>
            <a:r>
              <a:rPr lang="en" sz="1900"/>
              <a:t>techniques reproduce the same image base on dots but it keeps the high details of the image.</a:t>
            </a:r>
            <a:endParaRPr sz="1900"/>
          </a:p>
          <a:p>
            <a:pPr indent="0" lvl="0" marL="0" rtl="0" algn="l">
              <a:spcBef>
                <a:spcPts val="1600"/>
              </a:spcBef>
              <a:spcAft>
                <a:spcPts val="0"/>
              </a:spcAft>
              <a:buNone/>
            </a:pPr>
            <a:r>
              <a:rPr lang="en" sz="1900"/>
              <a:t>In the paper try to halftone the image and then embed the qr code on  the halftoned image .</a:t>
            </a:r>
            <a:endParaRPr sz="1900"/>
          </a:p>
          <a:p>
            <a:pPr indent="0" lvl="0" marL="0" rtl="0" algn="l">
              <a:spcBef>
                <a:spcPts val="1600"/>
              </a:spcBef>
              <a:spcAft>
                <a:spcPts val="0"/>
              </a:spcAft>
              <a:buNone/>
            </a:pPr>
            <a:r>
              <a:rPr lang="en" sz="1900"/>
              <a:t>They believe in this way it is harder </a:t>
            </a:r>
            <a:endParaRPr sz="1900"/>
          </a:p>
          <a:p>
            <a:pPr indent="0" lvl="0" marL="0" rtl="0" algn="l">
              <a:spcBef>
                <a:spcPts val="1600"/>
              </a:spcBef>
              <a:spcAft>
                <a:spcPts val="0"/>
              </a:spcAft>
              <a:buNone/>
            </a:pPr>
            <a:r>
              <a:rPr lang="en" sz="1900"/>
              <a:t>For human eyes to detect The</a:t>
            </a:r>
            <a:endParaRPr sz="1900"/>
          </a:p>
          <a:p>
            <a:pPr indent="0" lvl="0" marL="0" rtl="0" algn="l">
              <a:spcBef>
                <a:spcPts val="1600"/>
              </a:spcBef>
              <a:spcAft>
                <a:spcPts val="1600"/>
              </a:spcAft>
              <a:buNone/>
            </a:pPr>
            <a:r>
              <a:rPr lang="en" sz="1900"/>
              <a:t>embedded qr code.</a:t>
            </a:r>
            <a:endParaRPr sz="1900"/>
          </a:p>
        </p:txBody>
      </p:sp>
      <p:pic>
        <p:nvPicPr>
          <p:cNvPr id="75" name="Google Shape;75;p16"/>
          <p:cNvPicPr preferRelativeResize="0"/>
          <p:nvPr/>
        </p:nvPicPr>
        <p:blipFill>
          <a:blip r:embed="rId3">
            <a:alphaModFix/>
          </a:blip>
          <a:stretch>
            <a:fillRect/>
          </a:stretch>
        </p:blipFill>
        <p:spPr>
          <a:xfrm>
            <a:off x="4291850" y="2489075"/>
            <a:ext cx="4540450" cy="2654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Pixel Selection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 the paper they use the fix mask to detect the part of QR code that is not finder </a:t>
            </a:r>
            <a:r>
              <a:rPr lang="en" sz="2000"/>
              <a:t>pattern</a:t>
            </a:r>
            <a:r>
              <a:rPr lang="en" sz="2000"/>
              <a:t> or Alignment </a:t>
            </a:r>
            <a:r>
              <a:rPr lang="en" sz="2000"/>
              <a:t>pattern</a:t>
            </a:r>
            <a:r>
              <a:rPr lang="en" sz="2000"/>
              <a:t>. </a:t>
            </a:r>
            <a:endParaRPr sz="2000"/>
          </a:p>
          <a:p>
            <a:pPr indent="0" lvl="0" marL="0" rtl="0" algn="l">
              <a:spcBef>
                <a:spcPts val="1600"/>
              </a:spcBef>
              <a:spcAft>
                <a:spcPts val="0"/>
              </a:spcAft>
              <a:buNone/>
            </a:pPr>
            <a:r>
              <a:rPr lang="en" sz="2000">
                <a:solidFill>
                  <a:srgbClr val="9900FF"/>
                </a:solidFill>
              </a:rPr>
              <a:t>D</a:t>
            </a:r>
            <a:r>
              <a:rPr lang="en" sz="2000">
                <a:solidFill>
                  <a:srgbClr val="9900FF"/>
                </a:solidFill>
              </a:rPr>
              <a:t>emerit</a:t>
            </a:r>
            <a:r>
              <a:rPr lang="en" sz="2000">
                <a:solidFill>
                  <a:srgbClr val="274E13"/>
                </a:solidFill>
              </a:rPr>
              <a:t>: F</a:t>
            </a:r>
            <a:r>
              <a:rPr lang="en" sz="2000">
                <a:solidFill>
                  <a:srgbClr val="274E13"/>
                </a:solidFill>
              </a:rPr>
              <a:t>inder pattern or Alignment pattern could be in  different location from QR code to another QR code. Fixing this kind of</a:t>
            </a:r>
            <a:endParaRPr sz="2000">
              <a:solidFill>
                <a:srgbClr val="274E13"/>
              </a:solidFill>
            </a:endParaRPr>
          </a:p>
          <a:p>
            <a:pPr indent="0" lvl="0" marL="0" rtl="0" algn="l">
              <a:spcBef>
                <a:spcPts val="1600"/>
              </a:spcBef>
              <a:spcAft>
                <a:spcPts val="1600"/>
              </a:spcAft>
              <a:buNone/>
            </a:pPr>
            <a:r>
              <a:rPr lang="en" sz="2000">
                <a:solidFill>
                  <a:srgbClr val="274E13"/>
                </a:solidFill>
              </a:rPr>
              <a:t>mask can not be a good  And general strategies.</a:t>
            </a:r>
            <a:endParaRPr sz="2000">
              <a:solidFill>
                <a:srgbClr val="274E13"/>
              </a:solidFill>
            </a:endParaRPr>
          </a:p>
        </p:txBody>
      </p:sp>
      <p:pic>
        <p:nvPicPr>
          <p:cNvPr id="82" name="Google Shape;82;p17"/>
          <p:cNvPicPr preferRelativeResize="0"/>
          <p:nvPr/>
        </p:nvPicPr>
        <p:blipFill>
          <a:blip r:embed="rId3">
            <a:alphaModFix/>
          </a:blip>
          <a:stretch>
            <a:fillRect/>
          </a:stretch>
        </p:blipFill>
        <p:spPr>
          <a:xfrm>
            <a:off x="6625660" y="2493775"/>
            <a:ext cx="2019000" cy="2002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Luminance Modification</a:t>
            </a:r>
            <a:endParaRPr>
              <a:solidFill>
                <a:srgbClr val="A61C00"/>
              </a:solidFill>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89" name="Google Shape;89;p18"/>
          <p:cNvPicPr preferRelativeResize="0"/>
          <p:nvPr/>
        </p:nvPicPr>
        <p:blipFill>
          <a:blip r:embed="rId3">
            <a:alphaModFix/>
          </a:blip>
          <a:stretch>
            <a:fillRect/>
          </a:stretch>
        </p:blipFill>
        <p:spPr>
          <a:xfrm>
            <a:off x="165300" y="1017725"/>
            <a:ext cx="7390127" cy="3859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1328500" y="426325"/>
            <a:ext cx="5848800" cy="42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95" name="Google Shape;95;p19"/>
          <p:cNvPicPr preferRelativeResize="0"/>
          <p:nvPr/>
        </p:nvPicPr>
        <p:blipFill>
          <a:blip r:embed="rId3">
            <a:alphaModFix/>
          </a:blip>
          <a:stretch>
            <a:fillRect/>
          </a:stretch>
        </p:blipFill>
        <p:spPr>
          <a:xfrm>
            <a:off x="1328550" y="426325"/>
            <a:ext cx="5848700" cy="429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 optimization</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embed the QR code to color image we need to change the color of </a:t>
            </a:r>
            <a:r>
              <a:rPr lang="en"/>
              <a:t> modified luminance </a:t>
            </a:r>
            <a:r>
              <a:rPr lang="en"/>
              <a:t>base on some rules. </a:t>
            </a:r>
            <a:endParaRPr/>
          </a:p>
          <a:p>
            <a:pPr indent="0" lvl="0" marL="0" rtl="0" algn="l">
              <a:spcBef>
                <a:spcPts val="1600"/>
              </a:spcBef>
              <a:spcAft>
                <a:spcPts val="0"/>
              </a:spcAft>
              <a:buNone/>
            </a:pPr>
            <a:r>
              <a:rPr lang="en"/>
              <a:t>HSL color space is selected because it involves simpler computations than other color spaces.</a:t>
            </a:r>
            <a:endParaRPr/>
          </a:p>
          <a:p>
            <a:pPr indent="0" lvl="0" marL="0" rtl="0" algn="l">
              <a:spcBef>
                <a:spcPts val="1600"/>
              </a:spcBef>
              <a:spcAft>
                <a:spcPts val="1600"/>
              </a:spcAft>
              <a:buNone/>
            </a:pPr>
            <a:r>
              <a:rPr lang="en"/>
              <a:t>RGB image transforms to HSL, while the H and S keep fixed they change the L values base on this formula on next slides.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Color optimization</a:t>
            </a:r>
            <a:endParaRPr/>
          </a:p>
          <a:p>
            <a:pPr indent="0" lvl="0" marL="0" rtl="0" algn="l">
              <a:spcBef>
                <a:spcPts val="0"/>
              </a:spcBef>
              <a:spcAft>
                <a:spcPts val="0"/>
              </a:spcAft>
              <a:buNone/>
            </a:pPr>
            <a:r>
              <a:t/>
            </a:r>
            <a:endParaRPr/>
          </a:p>
        </p:txBody>
      </p:sp>
      <p:sp>
        <p:nvSpPr>
          <p:cNvPr id="107" name="Google Shape;107;p21"/>
          <p:cNvSpPr txBox="1"/>
          <p:nvPr>
            <p:ph idx="1" type="body"/>
          </p:nvPr>
        </p:nvSpPr>
        <p:spPr>
          <a:xfrm>
            <a:off x="256550" y="1152475"/>
            <a:ext cx="8520600" cy="39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W is the </a:t>
            </a:r>
            <a:r>
              <a:rPr lang="en" sz="2000">
                <a:solidFill>
                  <a:srgbClr val="000000"/>
                </a:solidFill>
              </a:rPr>
              <a:t>predefined</a:t>
            </a:r>
            <a:r>
              <a:rPr lang="en" sz="2000">
                <a:solidFill>
                  <a:srgbClr val="000000"/>
                </a:solidFill>
              </a:rPr>
              <a:t> </a:t>
            </a:r>
            <a:r>
              <a:rPr lang="en" sz="2000">
                <a:solidFill>
                  <a:srgbClr val="000000"/>
                </a:solidFill>
              </a:rPr>
              <a:t>weight</a:t>
            </a:r>
            <a:r>
              <a:rPr lang="en" sz="2000">
                <a:solidFill>
                  <a:srgbClr val="000000"/>
                </a:solidFill>
              </a:rPr>
              <a:t>  luminance vector</a:t>
            </a:r>
            <a:endParaRPr sz="2000">
              <a:solidFill>
                <a:srgbClr val="000000"/>
              </a:solidFill>
            </a:endParaRPr>
          </a:p>
          <a:p>
            <a:pPr indent="0" lvl="0" marL="0" rtl="0" algn="l">
              <a:spcBef>
                <a:spcPts val="1600"/>
              </a:spcBef>
              <a:spcAft>
                <a:spcPts val="0"/>
              </a:spcAft>
              <a:buNone/>
            </a:pPr>
            <a:r>
              <a:t/>
            </a:r>
            <a:endParaRPr sz="2000">
              <a:solidFill>
                <a:srgbClr val="000000"/>
              </a:solidFill>
            </a:endParaRPr>
          </a:p>
          <a:p>
            <a:pPr indent="0" lvl="0" marL="0" rtl="0" algn="l">
              <a:spcBef>
                <a:spcPts val="1600"/>
              </a:spcBef>
              <a:spcAft>
                <a:spcPts val="0"/>
              </a:spcAft>
              <a:buNone/>
            </a:pPr>
            <a:r>
              <a:t/>
            </a:r>
            <a:endParaRPr sz="2000">
              <a:solidFill>
                <a:srgbClr val="000000"/>
              </a:solidFill>
            </a:endParaRPr>
          </a:p>
          <a:p>
            <a:pPr indent="0" lvl="0" marL="0" rtl="0" algn="l">
              <a:spcBef>
                <a:spcPts val="1600"/>
              </a:spcBef>
              <a:spcAft>
                <a:spcPts val="1600"/>
              </a:spcAft>
              <a:buNone/>
            </a:pPr>
            <a:r>
              <a:rPr lang="en" sz="2000">
                <a:solidFill>
                  <a:srgbClr val="000000"/>
                </a:solidFill>
              </a:rPr>
              <a:t>                                                 </a:t>
            </a:r>
            <a:r>
              <a:rPr lang="en">
                <a:solidFill>
                  <a:srgbClr val="000000"/>
                </a:solidFill>
              </a:rPr>
              <a:t>L is new light of HSL and l is </a:t>
            </a:r>
            <a:r>
              <a:rPr lang="en">
                <a:solidFill>
                  <a:srgbClr val="000000"/>
                </a:solidFill>
              </a:rPr>
              <a:t>desire</a:t>
            </a:r>
            <a:r>
              <a:rPr lang="en">
                <a:solidFill>
                  <a:srgbClr val="000000"/>
                </a:solidFill>
              </a:rPr>
              <a:t> </a:t>
            </a:r>
            <a:r>
              <a:rPr lang="en" sz="1900">
                <a:solidFill>
                  <a:srgbClr val="000000"/>
                </a:solidFill>
              </a:rPr>
              <a:t>lumina</a:t>
            </a:r>
            <a:r>
              <a:rPr lang="en">
                <a:solidFill>
                  <a:srgbClr val="000000"/>
                </a:solidFill>
              </a:rPr>
              <a:t>nce</a:t>
            </a:r>
            <a:r>
              <a:rPr lang="en" sz="2000">
                <a:solidFill>
                  <a:srgbClr val="000000"/>
                </a:solidFill>
              </a:rPr>
              <a:t>.</a:t>
            </a:r>
            <a:r>
              <a:rPr lang="en" sz="2000">
                <a:solidFill>
                  <a:srgbClr val="000000"/>
                </a:solidFill>
              </a:rPr>
              <a:t>  </a:t>
            </a:r>
            <a:endParaRPr sz="2000">
              <a:solidFill>
                <a:srgbClr val="000000"/>
              </a:solidFill>
            </a:endParaRPr>
          </a:p>
        </p:txBody>
      </p:sp>
      <p:pic>
        <p:nvPicPr>
          <p:cNvPr id="108" name="Google Shape;108;p21"/>
          <p:cNvPicPr preferRelativeResize="0"/>
          <p:nvPr/>
        </p:nvPicPr>
        <p:blipFill>
          <a:blip r:embed="rId3">
            <a:alphaModFix/>
          </a:blip>
          <a:stretch>
            <a:fillRect/>
          </a:stretch>
        </p:blipFill>
        <p:spPr>
          <a:xfrm>
            <a:off x="286725" y="1697263"/>
            <a:ext cx="3234562" cy="341862"/>
          </a:xfrm>
          <a:prstGeom prst="rect">
            <a:avLst/>
          </a:prstGeom>
          <a:noFill/>
          <a:ln>
            <a:noFill/>
          </a:ln>
        </p:spPr>
      </p:pic>
      <p:pic>
        <p:nvPicPr>
          <p:cNvPr id="109" name="Google Shape;109;p21"/>
          <p:cNvPicPr preferRelativeResize="0"/>
          <p:nvPr/>
        </p:nvPicPr>
        <p:blipFill>
          <a:blip r:embed="rId4">
            <a:alphaModFix/>
          </a:blip>
          <a:stretch>
            <a:fillRect/>
          </a:stretch>
        </p:blipFill>
        <p:spPr>
          <a:xfrm>
            <a:off x="200063" y="2659763"/>
            <a:ext cx="3562925" cy="858225"/>
          </a:xfrm>
          <a:prstGeom prst="rect">
            <a:avLst/>
          </a:prstGeom>
          <a:noFill/>
          <a:ln>
            <a:noFill/>
          </a:ln>
        </p:spPr>
      </p:pic>
      <p:pic>
        <p:nvPicPr>
          <p:cNvPr id="110" name="Google Shape;110;p21"/>
          <p:cNvPicPr preferRelativeResize="0"/>
          <p:nvPr/>
        </p:nvPicPr>
        <p:blipFill>
          <a:blip r:embed="rId5">
            <a:alphaModFix/>
          </a:blip>
          <a:stretch>
            <a:fillRect/>
          </a:stretch>
        </p:blipFill>
        <p:spPr>
          <a:xfrm>
            <a:off x="372135" y="3696922"/>
            <a:ext cx="4535800" cy="508875"/>
          </a:xfrm>
          <a:prstGeom prst="rect">
            <a:avLst/>
          </a:prstGeom>
          <a:noFill/>
          <a:ln>
            <a:noFill/>
          </a:ln>
        </p:spPr>
      </p:pic>
      <p:pic>
        <p:nvPicPr>
          <p:cNvPr id="111" name="Google Shape;111;p21"/>
          <p:cNvPicPr preferRelativeResize="0"/>
          <p:nvPr/>
        </p:nvPicPr>
        <p:blipFill>
          <a:blip r:embed="rId6">
            <a:alphaModFix/>
          </a:blip>
          <a:stretch>
            <a:fillRect/>
          </a:stretch>
        </p:blipFill>
        <p:spPr>
          <a:xfrm>
            <a:off x="417195" y="2220538"/>
            <a:ext cx="3387426" cy="43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