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3" r:id="rId3"/>
    <p:sldId id="257" r:id="rId4"/>
    <p:sldId id="258" r:id="rId5"/>
    <p:sldId id="271" r:id="rId6"/>
    <p:sldId id="272" r:id="rId7"/>
    <p:sldId id="274" r:id="rId8"/>
    <p:sldId id="259" r:id="rId9"/>
    <p:sldId id="260" r:id="rId10"/>
    <p:sldId id="261" r:id="rId11"/>
    <p:sldId id="263" r:id="rId12"/>
    <p:sldId id="264" r:id="rId13"/>
    <p:sldId id="265" r:id="rId14"/>
    <p:sldId id="268" r:id="rId15"/>
    <p:sldId id="275" r:id="rId16"/>
    <p:sldId id="277" r:id="rId17"/>
    <p:sldId id="279" r:id="rId18"/>
    <p:sldId id="280" r:id="rId19"/>
    <p:sldId id="284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89" r:id="rId28"/>
    <p:sldId id="26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AE080-4BCA-4CA8-B5EB-7B6CB90C696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2D4F-F657-4515-A656-AD071178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7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4F54-E632-48BF-BE4F-CCE374B68819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1E13-55F2-45D5-B34E-695D33C924B1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8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69CE-37BE-40E0-BA7F-9881E2595DBA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A3FC-B7E7-4038-A7AF-5088565CB599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B7FF-7335-4F42-80D3-BC9A6A5A0FA6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44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5769-CE39-48A6-9AC0-24A1B43B11A2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62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8ED8-FCF1-4041-8967-4828E4EC175C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68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080A-552D-4625-B2E6-D8540EE649A0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81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6E56-9B90-4680-B92C-866855327031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5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DC81-02B5-457F-93E3-85AD693AF3F4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B0A9E3-92CE-43CC-ACA0-109ECEBA3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65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486B-F47D-4B02-8477-5AF1750C144A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90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C095-04BB-498D-AD5C-91D3A5942D6F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1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73C5-98F2-4439-83E4-2320A63B7D2E}" type="datetime1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5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B8B9-ED13-4A22-847C-77B3B21EB8DA}" type="datetime1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0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0E52-CABB-4C46-B5B9-732D9D0828AA}" type="datetime1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EE0E-0523-49F7-A773-2EA98AED8B66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7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2595-828E-4DC1-AB24-DA23840866B5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6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17CA1B-18C5-46CA-A66A-F279098C9051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B0A9E3-92CE-43CC-ACA0-109ECEBA386A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72800" y="152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0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abstract/document/855853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3551" y="2623127"/>
            <a:ext cx="6596668" cy="1659177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 Theoretic 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b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Shard-Based Permissionless 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Blockchains 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6103" y="4214316"/>
            <a:ext cx="6987645" cy="1388534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rgbClr val="C00000"/>
                </a:solidFill>
              </a:rPr>
              <a:t>Hadis Ghafouri</a:t>
            </a:r>
          </a:p>
          <a:p>
            <a:pPr algn="l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847" y="1861512"/>
            <a:ext cx="10313469" cy="4342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4) Final </a:t>
            </a:r>
            <a:r>
              <a:rPr lang="en-US" sz="1800" dirty="0">
                <a:solidFill>
                  <a:srgbClr val="FF0000"/>
                </a:solidFill>
              </a:rPr>
              <a:t>Consensus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 </a:t>
            </a:r>
            <a:r>
              <a:rPr lang="en-US" sz="1800" dirty="0" smtClean="0">
                <a:solidFill>
                  <a:srgbClr val="0070C0"/>
                </a:solidFill>
              </a:rPr>
              <a:t>final committee </a:t>
            </a:r>
            <a:r>
              <a:rPr lang="en-US" sz="1800" dirty="0" smtClean="0"/>
              <a:t>then takes the consensus shards (</a:t>
            </a:r>
            <a:r>
              <a:rPr lang="en-US" sz="1800" i="1" dirty="0" smtClean="0"/>
              <a:t>Bi</a:t>
            </a:r>
            <a:r>
              <a:rPr lang="en-US" sz="1800" dirty="0" smtClean="0"/>
              <a:t>) from the previous step and </a:t>
            </a:r>
            <a:r>
              <a:rPr lang="en-US" sz="1800" dirty="0" smtClean="0">
                <a:solidFill>
                  <a:srgbClr val="C00000"/>
                </a:solidFill>
              </a:rPr>
              <a:t>merges these </a:t>
            </a:r>
            <a:r>
              <a:rPr lang="en-US" sz="1800" dirty="0" smtClean="0"/>
              <a:t>to create a </a:t>
            </a:r>
            <a:r>
              <a:rPr lang="en-US" sz="1800" dirty="0" smtClean="0">
                <a:solidFill>
                  <a:srgbClr val="C00000"/>
                </a:solidFill>
              </a:rPr>
              <a:t>final block B</a:t>
            </a:r>
            <a:r>
              <a:rPr lang="en-US" sz="1800" dirty="0" smtClean="0"/>
              <a:t>, creates a cryptographic digest or </a:t>
            </a:r>
            <a:r>
              <a:rPr lang="en-US" sz="1800" dirty="0" smtClean="0">
                <a:solidFill>
                  <a:srgbClr val="0070C0"/>
                </a:solidFill>
              </a:rPr>
              <a:t>hash of B</a:t>
            </a:r>
            <a:r>
              <a:rPr lang="en-US" sz="1800" i="1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and broadcasts it to the rest of the network.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5) Randomness Generation for Next Epoch</a:t>
            </a:r>
          </a:p>
          <a:p>
            <a:pPr marL="0" indent="0">
              <a:buNone/>
            </a:pPr>
            <a:r>
              <a:rPr lang="en-US" sz="1800" dirty="0"/>
              <a:t>In the final step of the protocol, the </a:t>
            </a:r>
            <a:r>
              <a:rPr lang="en-US" sz="1800" dirty="0">
                <a:solidFill>
                  <a:srgbClr val="0070C0"/>
                </a:solidFill>
              </a:rPr>
              <a:t>final committee </a:t>
            </a:r>
            <a:r>
              <a:rPr lang="en-US" sz="1800" dirty="0"/>
              <a:t>generates a set of </a:t>
            </a:r>
            <a:r>
              <a:rPr lang="en-US" sz="1800" dirty="0">
                <a:solidFill>
                  <a:srgbClr val="C00000"/>
                </a:solidFill>
              </a:rPr>
              <a:t>random strings</a:t>
            </a:r>
            <a:r>
              <a:rPr lang="en-US" sz="1800" i="1" dirty="0"/>
              <a:t> </a:t>
            </a:r>
            <a:r>
              <a:rPr lang="en-US" sz="1800" dirty="0"/>
              <a:t>and broadcasts it to the network.</a:t>
            </a:r>
          </a:p>
          <a:p>
            <a:pPr marL="0" indent="0">
              <a:buNone/>
            </a:pPr>
            <a:r>
              <a:rPr lang="en-US" sz="1800" dirty="0"/>
              <a:t>These random strings are used by the processors in the </a:t>
            </a:r>
            <a:r>
              <a:rPr lang="en-US" sz="1800" dirty="0">
                <a:solidFill>
                  <a:srgbClr val="C00000"/>
                </a:solidFill>
              </a:rPr>
              <a:t>identity creation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C00000"/>
                </a:solidFill>
              </a:rPr>
              <a:t>committee formation tasks </a:t>
            </a:r>
            <a:r>
              <a:rPr lang="en-US" sz="1800" dirty="0"/>
              <a:t>of the next epoch.</a:t>
            </a:r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1011" y="395268"/>
            <a:ext cx="10018712" cy="82296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harding Protocol</a:t>
            </a:r>
            <a:r>
              <a:rPr lang="en-US" sz="3200" b="1" dirty="0">
                <a:solidFill>
                  <a:srgbClr val="FF0000"/>
                </a:solidFill>
              </a:rPr>
              <a:t>(Cnt’d)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3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001" y="293235"/>
            <a:ext cx="10018713" cy="102107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 Costs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479" y="1415666"/>
            <a:ext cx="9683435" cy="4451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We now characterize the costs (including, </a:t>
            </a:r>
            <a:r>
              <a:rPr lang="en-US" sz="1800" dirty="0">
                <a:solidFill>
                  <a:srgbClr val="C00000"/>
                </a:solidFill>
              </a:rPr>
              <a:t>computation </a:t>
            </a:r>
            <a:r>
              <a:rPr lang="en-US" sz="1800" dirty="0" smtClean="0">
                <a:solidFill>
                  <a:srgbClr val="C00000"/>
                </a:solidFill>
              </a:rPr>
              <a:t>and communication </a:t>
            </a:r>
            <a:r>
              <a:rPr lang="en-US" sz="1800" dirty="0">
                <a:solidFill>
                  <a:srgbClr val="C00000"/>
                </a:solidFill>
              </a:rPr>
              <a:t>costs</a:t>
            </a:r>
            <a:r>
              <a:rPr lang="en-US" sz="1800" dirty="0"/>
              <a:t>) borne by the processors in each </a:t>
            </a:r>
            <a:r>
              <a:rPr lang="en-US" sz="1800" dirty="0" smtClean="0"/>
              <a:t>epoch </a:t>
            </a:r>
            <a:r>
              <a:rPr lang="en-US" sz="1800" dirty="0"/>
              <a:t>due to their participation in the sharding protocol.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 </a:t>
            </a:r>
            <a:r>
              <a:rPr lang="en-US" sz="1800" dirty="0" smtClean="0"/>
              <a:t>protocol steps </a:t>
            </a:r>
            <a:r>
              <a:rPr lang="en-US" sz="1800" dirty="0"/>
              <a:t>in </a:t>
            </a:r>
            <a:r>
              <a:rPr lang="en-US" sz="1800" dirty="0">
                <a:solidFill>
                  <a:srgbClr val="C00000"/>
                </a:solidFill>
              </a:rPr>
              <a:t>each epoch</a:t>
            </a:r>
            <a:r>
              <a:rPr lang="en-US" sz="1800" dirty="0"/>
              <a:t>, as outlined in the previous </a:t>
            </a:r>
            <a:r>
              <a:rPr lang="en-US" sz="1800" dirty="0" smtClean="0"/>
              <a:t>section, can </a:t>
            </a:r>
            <a:r>
              <a:rPr lang="en-US" sz="1800" dirty="0"/>
              <a:t>be </a:t>
            </a:r>
            <a:r>
              <a:rPr lang="en-US" sz="1800" dirty="0" smtClean="0"/>
              <a:t>grouped </a:t>
            </a:r>
            <a:r>
              <a:rPr lang="en-US" sz="1800" dirty="0"/>
              <a:t>into </a:t>
            </a:r>
            <a:r>
              <a:rPr lang="en-US" sz="1800" dirty="0">
                <a:solidFill>
                  <a:srgbClr val="C00000"/>
                </a:solidFill>
              </a:rPr>
              <a:t>two phases</a:t>
            </a:r>
            <a:r>
              <a:rPr lang="en-US" sz="1800" dirty="0" smtClean="0"/>
              <a:t>: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1800" b="1" dirty="0" smtClean="0">
                <a:solidFill>
                  <a:srgbClr val="0070C0"/>
                </a:solidFill>
              </a:rPr>
              <a:t>Organization phase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(execute </a:t>
            </a:r>
            <a:r>
              <a:rPr lang="en-US" sz="1800" dirty="0"/>
              <a:t>steps 1 and </a:t>
            </a:r>
            <a:r>
              <a:rPr lang="en-US" sz="1800" dirty="0" smtClean="0"/>
              <a:t>2). </a:t>
            </a:r>
            <a:endParaRPr lang="en-US" sz="1800" b="1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</a:rPr>
              <a:t>C</a:t>
            </a:r>
            <a:r>
              <a:rPr lang="en-US" sz="1800" b="1" dirty="0" smtClean="0">
                <a:solidFill>
                  <a:srgbClr val="0070C0"/>
                </a:solidFill>
              </a:rPr>
              <a:t>ommittee </a:t>
            </a:r>
            <a:r>
              <a:rPr lang="en-US" sz="1800" b="1" dirty="0">
                <a:solidFill>
                  <a:srgbClr val="0070C0"/>
                </a:solidFill>
              </a:rPr>
              <a:t>participation </a:t>
            </a:r>
            <a:r>
              <a:rPr lang="en-US" sz="1800" b="1" dirty="0" smtClean="0">
                <a:solidFill>
                  <a:srgbClr val="0070C0"/>
                </a:solidFill>
              </a:rPr>
              <a:t>phase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(execute </a:t>
            </a:r>
            <a:r>
              <a:rPr lang="en-US" sz="1800" dirty="0"/>
              <a:t>steps 3, 4 </a:t>
            </a:r>
            <a:r>
              <a:rPr lang="en-US" sz="1800" dirty="0" smtClean="0"/>
              <a:t>and 5). </a:t>
            </a:r>
          </a:p>
          <a:p>
            <a:pPr marL="0" indent="0">
              <a:buNone/>
            </a:pPr>
            <a:r>
              <a:rPr lang="en-US" sz="1800" dirty="0"/>
              <a:t>During </a:t>
            </a:r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organization phase</a:t>
            </a:r>
            <a:r>
              <a:rPr lang="en-US" sz="1800" dirty="0" smtClean="0"/>
              <a:t>:</a:t>
            </a:r>
          </a:p>
          <a:p>
            <a:r>
              <a:rPr lang="en-US" sz="1800" dirty="0"/>
              <a:t>P</a:t>
            </a:r>
            <a:r>
              <a:rPr lang="en-US" sz="1800" dirty="0" smtClean="0"/>
              <a:t>rocessors </a:t>
            </a:r>
            <a:r>
              <a:rPr lang="en-US" sz="1800" dirty="0">
                <a:solidFill>
                  <a:srgbClr val="C00000"/>
                </a:solidFill>
              </a:rPr>
              <a:t>create identities </a:t>
            </a:r>
            <a:r>
              <a:rPr lang="en-US" sz="1800" dirty="0"/>
              <a:t>using </a:t>
            </a:r>
            <a:r>
              <a:rPr lang="en-US" sz="1800" dirty="0" smtClean="0"/>
              <a:t>PoW</a:t>
            </a:r>
            <a:r>
              <a:rPr lang="en-US" sz="1800" dirty="0"/>
              <a:t> </a:t>
            </a:r>
            <a:r>
              <a:rPr lang="en-US" sz="1800" dirty="0" smtClean="0"/>
              <a:t>puzzles.</a:t>
            </a:r>
          </a:p>
          <a:p>
            <a:r>
              <a:rPr lang="en-US" sz="1800" dirty="0">
                <a:solidFill>
                  <a:srgbClr val="C00000"/>
                </a:solidFill>
              </a:rPr>
              <a:t>F</a:t>
            </a:r>
            <a:r>
              <a:rPr lang="en-US" sz="1800" dirty="0" smtClean="0">
                <a:solidFill>
                  <a:srgbClr val="C00000"/>
                </a:solidFill>
              </a:rPr>
              <a:t>orm committees.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Identify </a:t>
            </a:r>
            <a:r>
              <a:rPr lang="en-US" sz="1800" dirty="0">
                <a:solidFill>
                  <a:srgbClr val="C00000"/>
                </a:solidFill>
              </a:rPr>
              <a:t>other processors </a:t>
            </a:r>
            <a:r>
              <a:rPr lang="en-US" sz="1800" dirty="0" smtClean="0">
                <a:solidFill>
                  <a:srgbClr val="C00000"/>
                </a:solidFill>
              </a:rPr>
              <a:t>in their committee.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7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851" y="1320801"/>
            <a:ext cx="10161903" cy="5315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 the </a:t>
            </a:r>
            <a:r>
              <a:rPr lang="en-US" sz="1800" dirty="0">
                <a:solidFill>
                  <a:srgbClr val="FF0000"/>
                </a:solidFill>
              </a:rPr>
              <a:t>committee participation </a:t>
            </a:r>
            <a:r>
              <a:rPr lang="en-US" sz="1800" dirty="0" smtClean="0"/>
              <a:t>phase:</a:t>
            </a:r>
          </a:p>
          <a:p>
            <a:r>
              <a:rPr lang="en-US" sz="1800" dirty="0" smtClean="0"/>
              <a:t>Processors </a:t>
            </a:r>
            <a:r>
              <a:rPr lang="en-US" sz="1800" dirty="0" smtClean="0">
                <a:solidFill>
                  <a:srgbClr val="C00000"/>
                </a:solidFill>
              </a:rPr>
              <a:t>validate</a:t>
            </a:r>
            <a:r>
              <a:rPr lang="en-US" sz="1800" dirty="0" smtClean="0"/>
              <a:t> </a:t>
            </a:r>
            <a:r>
              <a:rPr lang="en-US" sz="1800" dirty="0"/>
              <a:t>their respective </a:t>
            </a:r>
            <a:r>
              <a:rPr lang="en-US" sz="1800" dirty="0" smtClean="0"/>
              <a:t>shards.</a:t>
            </a:r>
          </a:p>
          <a:p>
            <a:r>
              <a:rPr lang="en-US" sz="1800" dirty="0"/>
              <a:t>A</a:t>
            </a:r>
            <a:r>
              <a:rPr lang="en-US" sz="1800" dirty="0" smtClean="0"/>
              <a:t>rrive </a:t>
            </a:r>
            <a:r>
              <a:rPr lang="en-US" sz="1800" dirty="0"/>
              <a:t>at an </a:t>
            </a:r>
            <a:r>
              <a:rPr lang="en-US" sz="1800" dirty="0" smtClean="0">
                <a:solidFill>
                  <a:srgbClr val="C00000"/>
                </a:solidFill>
              </a:rPr>
              <a:t>agreement</a:t>
            </a:r>
            <a:r>
              <a:rPr lang="en-US" sz="1800" dirty="0" smtClean="0"/>
              <a:t> with </a:t>
            </a:r>
            <a:r>
              <a:rPr lang="en-US" sz="1800" dirty="0"/>
              <a:t>other committee </a:t>
            </a:r>
            <a:r>
              <a:rPr lang="en-US" sz="1800" dirty="0" smtClean="0"/>
              <a:t>members.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important points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the </a:t>
            </a:r>
            <a:r>
              <a:rPr lang="en-US" sz="1800" dirty="0">
                <a:solidFill>
                  <a:srgbClr val="C00000"/>
                </a:solidFill>
              </a:rPr>
              <a:t>organization phase </a:t>
            </a:r>
            <a:r>
              <a:rPr lang="en-US" sz="1800" dirty="0" smtClean="0"/>
              <a:t>facilitates the </a:t>
            </a:r>
            <a:r>
              <a:rPr lang="en-US" sz="1800" dirty="0"/>
              <a:t>committee participation phase, and is </a:t>
            </a:r>
            <a:r>
              <a:rPr lang="en-US" sz="1800" dirty="0">
                <a:solidFill>
                  <a:srgbClr val="0070C0"/>
                </a:solidFill>
              </a:rPr>
              <a:t>mandatory</a:t>
            </a:r>
            <a:r>
              <a:rPr lang="en-US" sz="1800" dirty="0"/>
              <a:t>, i.e., if </a:t>
            </a:r>
            <a:r>
              <a:rPr lang="en-US" sz="1800" dirty="0" smtClean="0"/>
              <a:t>a processor does </a:t>
            </a:r>
            <a:r>
              <a:rPr lang="en-US" sz="1800" dirty="0"/>
              <a:t>not have an </a:t>
            </a:r>
            <a:r>
              <a:rPr lang="en-US" sz="1800" dirty="0">
                <a:solidFill>
                  <a:srgbClr val="C00000"/>
                </a:solidFill>
              </a:rPr>
              <a:t>identity</a:t>
            </a:r>
            <a:r>
              <a:rPr lang="en-US" sz="1800" dirty="0"/>
              <a:t> and gets </a:t>
            </a:r>
            <a:r>
              <a:rPr lang="en-US" sz="1800" dirty="0" smtClean="0"/>
              <a:t>assigned to </a:t>
            </a:r>
            <a:r>
              <a:rPr lang="en-US" sz="1800" dirty="0"/>
              <a:t>a committee, it </a:t>
            </a:r>
            <a:r>
              <a:rPr lang="en-US" sz="1800" dirty="0">
                <a:solidFill>
                  <a:srgbClr val="C00000"/>
                </a:solidFill>
              </a:rPr>
              <a:t>cannot participate </a:t>
            </a:r>
            <a:r>
              <a:rPr lang="en-US" sz="1800" dirty="0"/>
              <a:t>in </a:t>
            </a:r>
            <a:r>
              <a:rPr lang="en-US" sz="1800" dirty="0" smtClean="0"/>
              <a:t>committee-related tasks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>
                <a:solidFill>
                  <a:srgbClr val="C00000"/>
                </a:solidFill>
              </a:rPr>
              <a:t>the </a:t>
            </a:r>
            <a:r>
              <a:rPr lang="en-US" sz="1800" dirty="0" smtClean="0">
                <a:solidFill>
                  <a:srgbClr val="C00000"/>
                </a:solidFill>
              </a:rPr>
              <a:t>committee participation </a:t>
            </a:r>
            <a:r>
              <a:rPr lang="en-US" sz="1800" dirty="0">
                <a:solidFill>
                  <a:srgbClr val="C00000"/>
                </a:solidFill>
              </a:rPr>
              <a:t>phase </a:t>
            </a:r>
            <a:r>
              <a:rPr lang="en-US" sz="1800" dirty="0">
                <a:solidFill>
                  <a:srgbClr val="0070C0"/>
                </a:solidFill>
              </a:rPr>
              <a:t>is not mandatory </a:t>
            </a:r>
            <a:r>
              <a:rPr lang="en-US" sz="1800" dirty="0"/>
              <a:t>for </a:t>
            </a:r>
            <a:r>
              <a:rPr lang="en-US" sz="1800" dirty="0" smtClean="0"/>
              <a:t>processors i.e</a:t>
            </a:r>
            <a:r>
              <a:rPr lang="en-US" sz="1800" dirty="0"/>
              <a:t>., </a:t>
            </a:r>
            <a:r>
              <a:rPr lang="en-US" sz="1800" dirty="0" smtClean="0"/>
              <a:t>a processor </a:t>
            </a:r>
            <a:r>
              <a:rPr lang="en-US" sz="1800" dirty="0">
                <a:solidFill>
                  <a:srgbClr val="C00000"/>
                </a:solidFill>
              </a:rPr>
              <a:t>could choose </a:t>
            </a:r>
            <a:r>
              <a:rPr lang="en-US" sz="1800" dirty="0"/>
              <a:t>to create a verifiable identity and </a:t>
            </a:r>
            <a:r>
              <a:rPr lang="en-US" sz="1800" dirty="0" smtClean="0"/>
              <a:t>be assigned </a:t>
            </a:r>
            <a:r>
              <a:rPr lang="en-US" sz="1800" dirty="0"/>
              <a:t>to a committee, but may </a:t>
            </a:r>
            <a:r>
              <a:rPr lang="en-US" sz="1800" dirty="0">
                <a:solidFill>
                  <a:srgbClr val="C00000"/>
                </a:solidFill>
              </a:rPr>
              <a:t>choose not to participate </a:t>
            </a:r>
            <a:r>
              <a:rPr lang="en-US" sz="1800" dirty="0" smtClean="0"/>
              <a:t>in tasks </a:t>
            </a:r>
            <a:r>
              <a:rPr lang="en-US" sz="1800" dirty="0"/>
              <a:t>such as shard validation and intra-committee consensus. </a:t>
            </a:r>
            <a:endParaRPr lang="en-US" sz="1800" dirty="0" smtClean="0"/>
          </a:p>
          <a:p>
            <a:r>
              <a:rPr lang="en-US" sz="1800" dirty="0" smtClean="0"/>
              <a:t>we </a:t>
            </a:r>
            <a:r>
              <a:rPr lang="en-US" sz="1800" dirty="0"/>
              <a:t>assume that if </a:t>
            </a:r>
            <a:r>
              <a:rPr lang="en-US" sz="1800" dirty="0">
                <a:solidFill>
                  <a:srgbClr val="C00000"/>
                </a:solidFill>
              </a:rPr>
              <a:t>less </a:t>
            </a:r>
            <a:r>
              <a:rPr lang="en-US" sz="1800" dirty="0" smtClean="0">
                <a:solidFill>
                  <a:srgbClr val="C00000"/>
                </a:solidFill>
              </a:rPr>
              <a:t>than </a:t>
            </a:r>
            <a:r>
              <a:rPr lang="en-US" sz="1800" i="1" dirty="0" smtClean="0">
                <a:solidFill>
                  <a:srgbClr val="C00000"/>
                </a:solidFill>
              </a:rPr>
              <a:t>τ </a:t>
            </a:r>
            <a:r>
              <a:rPr lang="en-US" sz="1800" dirty="0">
                <a:solidFill>
                  <a:srgbClr val="C00000"/>
                </a:solidFill>
              </a:rPr>
              <a:t>processors </a:t>
            </a:r>
            <a:r>
              <a:rPr lang="en-US" sz="1800" dirty="0"/>
              <a:t>within a committee of </a:t>
            </a:r>
            <a:r>
              <a:rPr lang="en-US" sz="1800" dirty="0">
                <a:solidFill>
                  <a:srgbClr val="C00000"/>
                </a:solidFill>
              </a:rPr>
              <a:t>size </a:t>
            </a:r>
            <a:r>
              <a:rPr lang="en-US" sz="1800" i="1" dirty="0">
                <a:solidFill>
                  <a:srgbClr val="C00000"/>
                </a:solidFill>
              </a:rPr>
              <a:t>c</a:t>
            </a:r>
            <a:r>
              <a:rPr lang="en-US" sz="1800" i="1" dirty="0"/>
              <a:t> </a:t>
            </a:r>
            <a:r>
              <a:rPr lang="en-US" sz="1800" dirty="0"/>
              <a:t>do </a:t>
            </a:r>
            <a:r>
              <a:rPr lang="en-US" sz="1800" dirty="0" smtClean="0"/>
              <a:t>not participate in </a:t>
            </a:r>
            <a:r>
              <a:rPr lang="en-US" sz="1800" dirty="0"/>
              <a:t>the </a:t>
            </a:r>
            <a:r>
              <a:rPr lang="en-US" sz="1800" dirty="0">
                <a:solidFill>
                  <a:srgbClr val="C00000"/>
                </a:solidFill>
              </a:rPr>
              <a:t>committee participation phase</a:t>
            </a:r>
            <a:r>
              <a:rPr lang="en-US" sz="1800" dirty="0"/>
              <a:t>, the entire protocol </a:t>
            </a:r>
            <a:r>
              <a:rPr lang="en-US" sz="1800" dirty="0" smtClean="0"/>
              <a:t>for that </a:t>
            </a:r>
            <a:r>
              <a:rPr lang="en-US" sz="1800" dirty="0"/>
              <a:t>epoch </a:t>
            </a:r>
            <a:r>
              <a:rPr lang="en-US" sz="1800" dirty="0" smtClean="0">
                <a:solidFill>
                  <a:srgbClr val="0070C0"/>
                </a:solidFill>
              </a:rPr>
              <a:t>fails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(</a:t>
            </a:r>
            <a:r>
              <a:rPr lang="en-US" sz="1800" dirty="0">
                <a:solidFill>
                  <a:srgbClr val="C00000"/>
                </a:solidFill>
              </a:rPr>
              <a:t>no new block is proposed in that </a:t>
            </a:r>
            <a:r>
              <a:rPr lang="en-US" sz="1800" dirty="0" smtClean="0">
                <a:solidFill>
                  <a:srgbClr val="C00000"/>
                </a:solidFill>
              </a:rPr>
              <a:t>epoch).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66487" y="170412"/>
            <a:ext cx="10018713" cy="10210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 Costs</a:t>
            </a:r>
            <a:r>
              <a:rPr lang="en-US" sz="3200" b="1" dirty="0" smtClean="0">
                <a:solidFill>
                  <a:srgbClr val="FF0000"/>
                </a:solidFill>
              </a:rPr>
              <a:t>(Cnt’d)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4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2546" y="955503"/>
                <a:ext cx="10031208" cy="55930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We characterize the </a:t>
                </a:r>
                <a:r>
                  <a:rPr lang="en-US" sz="1800" dirty="0">
                    <a:solidFill>
                      <a:srgbClr val="C00000"/>
                    </a:solidFill>
                  </a:rPr>
                  <a:t>total cost </a:t>
                </a:r>
                <a:r>
                  <a:rPr lang="en-US" sz="1800" dirty="0"/>
                  <a:t>for </a:t>
                </a:r>
                <a:r>
                  <a:rPr lang="en-US" sz="1800" dirty="0">
                    <a:solidFill>
                      <a:srgbClr val="C00000"/>
                    </a:solidFill>
                  </a:rPr>
                  <a:t>a processor </a:t>
                </a:r>
                <a:r>
                  <a:rPr lang="en-US" sz="1800" dirty="0"/>
                  <a:t>to participate in an </a:t>
                </a:r>
                <a:r>
                  <a:rPr lang="en-US" sz="1800" dirty="0">
                    <a:solidFill>
                      <a:srgbClr val="C00000"/>
                    </a:solidFill>
                  </a:rPr>
                  <a:t>epoch </a:t>
                </a:r>
                <a:r>
                  <a:rPr lang="en-US" sz="1800" dirty="0"/>
                  <a:t>of the sharding </a:t>
                </a:r>
                <a:r>
                  <a:rPr lang="en-US" sz="1800" dirty="0" smtClean="0"/>
                  <a:t>protocol based </a:t>
                </a:r>
                <a:r>
                  <a:rPr lang="en-US" sz="1800" dirty="0"/>
                  <a:t>on </a:t>
                </a:r>
                <a:r>
                  <a:rPr lang="en-US" sz="1800" dirty="0" smtClean="0"/>
                  <a:t>the cost </a:t>
                </a:r>
                <a:r>
                  <a:rPr lang="en-US" sz="1800" dirty="0"/>
                  <a:t>for executing the above two phases.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FF0000"/>
                    </a:solidFill>
                  </a:rPr>
                  <a:t>Organization phase: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We assume </a:t>
                </a:r>
                <a:r>
                  <a:rPr lang="en-US" sz="1800" dirty="0"/>
                  <a:t>that </a:t>
                </a:r>
                <a:r>
                  <a:rPr lang="en-US" sz="1800" dirty="0">
                    <a:solidFill>
                      <a:srgbClr val="C00000"/>
                    </a:solidFill>
                  </a:rPr>
                  <a:t>a processor </a:t>
                </a:r>
                <a:r>
                  <a:rPr lang="en-US" sz="1800" dirty="0"/>
                  <a:t>bears a cost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800" dirty="0" smtClean="0"/>
                  <a:t>.</a:t>
                </a:r>
                <a:r>
                  <a:rPr lang="en-US" sz="1800" i="1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sz="1800" i="1" dirty="0">
                    <a:solidFill>
                      <a:srgbClr val="0070C0"/>
                    </a:solidFill>
                  </a:rPr>
                  <a:t>mandatory cost </a:t>
                </a:r>
                <a:r>
                  <a:rPr lang="en-US" sz="1800" i="1" dirty="0" smtClean="0">
                    <a:solidFill>
                      <a:srgbClr val="0070C0"/>
                    </a:solidFill>
                  </a:rPr>
                  <a:t>)</a:t>
                </a:r>
              </a:p>
              <a:p>
                <a:r>
                  <a:rPr lang="en-US" sz="1800" dirty="0"/>
                  <a:t>I</a:t>
                </a:r>
                <a:r>
                  <a:rPr lang="en-US" sz="1800" dirty="0" smtClean="0"/>
                  <a:t>t is a </a:t>
                </a:r>
                <a:r>
                  <a:rPr lang="en-US" sz="1800" dirty="0">
                    <a:solidFill>
                      <a:srgbClr val="C00000"/>
                    </a:solidFill>
                  </a:rPr>
                  <a:t>fixed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cost</a:t>
                </a:r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It is </a:t>
                </a:r>
                <a:r>
                  <a:rPr lang="en-US" sz="1800" dirty="0">
                    <a:solidFill>
                      <a:srgbClr val="C00000"/>
                    </a:solidFill>
                  </a:rPr>
                  <a:t>independent</a:t>
                </a:r>
                <a:r>
                  <a:rPr lang="en-US" sz="1800" dirty="0"/>
                  <a:t> of the </a:t>
                </a:r>
                <a:r>
                  <a:rPr lang="en-US" sz="1800" dirty="0">
                    <a:solidFill>
                      <a:srgbClr val="C00000"/>
                    </a:solidFill>
                  </a:rPr>
                  <a:t>number of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transactions </a:t>
                </a:r>
                <a:r>
                  <a:rPr lang="en-US" sz="1800" dirty="0" smtClean="0"/>
                  <a:t>processed </a:t>
                </a:r>
                <a:r>
                  <a:rPr lang="en-US" sz="1800" dirty="0"/>
                  <a:t>by the processor. </a:t>
                </a:r>
                <a:endParaRPr lang="en-US" sz="1800" dirty="0" smtClean="0"/>
              </a:p>
              <a:p>
                <a:r>
                  <a:rPr lang="en-US" sz="1800" dirty="0"/>
                  <a:t>C</a:t>
                </a:r>
                <a:r>
                  <a:rPr lang="en-US" sz="1800" dirty="0" smtClean="0"/>
                  <a:t>an </a:t>
                </a:r>
                <a:r>
                  <a:rPr lang="en-US" sz="1800" dirty="0"/>
                  <a:t>be approximated using the current </a:t>
                </a:r>
                <a:r>
                  <a:rPr lang="en-US" sz="1800" dirty="0">
                    <a:solidFill>
                      <a:srgbClr val="0070C0"/>
                    </a:solidFill>
                  </a:rPr>
                  <a:t>difficulty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of the </a:t>
                </a:r>
                <a:r>
                  <a:rPr lang="en-US" sz="1800" dirty="0">
                    <a:solidFill>
                      <a:srgbClr val="0070C0"/>
                    </a:solidFill>
                  </a:rPr>
                  <a:t>PoW puzzle </a:t>
                </a:r>
                <a:r>
                  <a:rPr lang="en-US" sz="1800" dirty="0"/>
                  <a:t>and the average </a:t>
                </a:r>
                <a:r>
                  <a:rPr lang="en-US" sz="1800" dirty="0">
                    <a:solidFill>
                      <a:srgbClr val="0070C0"/>
                    </a:solidFill>
                  </a:rPr>
                  <a:t>computational power</a:t>
                </a:r>
                <a:r>
                  <a:rPr lang="en-US" sz="1800" dirty="0"/>
                  <a:t> of </a:t>
                </a:r>
                <a:r>
                  <a:rPr lang="en-US" sz="1800" dirty="0" smtClean="0"/>
                  <a:t>all the </a:t>
                </a:r>
                <a:r>
                  <a:rPr lang="en-US" sz="1800" dirty="0"/>
                  <a:t>processors.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C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ommittee participation phase:</a:t>
                </a:r>
              </a:p>
              <a:p>
                <a:pPr marL="0" indent="0">
                  <a:buNone/>
                </a:pPr>
                <a:r>
                  <a:rPr lang="en-US" sz="1800" dirty="0"/>
                  <a:t>W</a:t>
                </a:r>
                <a:r>
                  <a:rPr lang="en-US" sz="1800" dirty="0" smtClean="0"/>
                  <a:t>e assume </a:t>
                </a:r>
                <a:r>
                  <a:rPr lang="en-US" sz="1800" dirty="0"/>
                  <a:t>that a processor bears an </a:t>
                </a:r>
                <a:r>
                  <a:rPr lang="en-US" sz="1800" i="1" dirty="0">
                    <a:solidFill>
                      <a:srgbClr val="0070C0"/>
                    </a:solidFill>
                  </a:rPr>
                  <a:t>optional</a:t>
                </a:r>
                <a:r>
                  <a:rPr lang="en-US" sz="18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i="1" dirty="0" smtClean="0">
                    <a:solidFill>
                      <a:srgbClr val="0070C0"/>
                    </a:solidFill>
                  </a:rPr>
                  <a:t>cost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depending on whether the processor </a:t>
                </a:r>
                <a:r>
                  <a:rPr lang="en-US" sz="1800" dirty="0">
                    <a:solidFill>
                      <a:srgbClr val="C00000"/>
                    </a:solidFill>
                  </a:rPr>
                  <a:t>fully participates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in it </a:t>
                </a:r>
                <a:r>
                  <a:rPr lang="en-US" sz="1800" dirty="0">
                    <a:solidFill>
                      <a:srgbClr val="C00000"/>
                    </a:solidFill>
                  </a:rPr>
                  <a:t>or not</a:t>
                </a:r>
                <a:r>
                  <a:rPr lang="en-US" sz="1800" dirty="0"/>
                  <a:t>. 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dirty="0" smtClean="0"/>
                  <a:t> has two components:</a:t>
                </a:r>
              </a:p>
              <a:p>
                <a:pPr marL="800100" lvl="1" indent="-342900">
                  <a:buClr>
                    <a:srgbClr val="C00000"/>
                  </a:buClr>
                  <a:buSzPct val="100000"/>
                  <a:buFont typeface="+mj-lt"/>
                  <a:buAutoNum type="arabicPeriod"/>
                </a:pPr>
                <a:r>
                  <a:rPr lang="en-US" sz="1600" dirty="0"/>
                  <a:t>a fixed </a:t>
                </a:r>
                <a:r>
                  <a:rPr lang="en-US" sz="1600" dirty="0" smtClean="0"/>
                  <a:t>component.</a:t>
                </a:r>
              </a:p>
              <a:p>
                <a:pPr marL="800100" lvl="1" indent="-342900">
                  <a:buClr>
                    <a:srgbClr val="C00000"/>
                  </a:buClr>
                  <a:buSzPct val="100000"/>
                  <a:buFont typeface="+mj-lt"/>
                  <a:buAutoNum type="arabicPeriod"/>
                </a:pPr>
                <a:r>
                  <a:rPr lang="en-US" sz="1600" dirty="0"/>
                  <a:t>a </a:t>
                </a:r>
                <a:r>
                  <a:rPr lang="en-US" sz="1600" dirty="0" smtClean="0"/>
                  <a:t>transaction dependent component.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2546" y="955503"/>
                <a:ext cx="10031208" cy="5593080"/>
              </a:xfrm>
              <a:blipFill>
                <a:blip r:embed="rId2"/>
                <a:stretch>
                  <a:fillRect l="-973" r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4310" y="142703"/>
            <a:ext cx="10018713" cy="812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 Costs</a:t>
            </a:r>
            <a:r>
              <a:rPr lang="en-US" sz="3200" b="1" dirty="0">
                <a:solidFill>
                  <a:srgbClr val="FF0000"/>
                </a:solidFill>
              </a:rPr>
              <a:t>(Cnt’d)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77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25600" y="1566264"/>
                <a:ext cx="10389119" cy="44834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We represent all these per processor </a:t>
                </a:r>
                <a:r>
                  <a:rPr lang="en-US" sz="1800" dirty="0">
                    <a:solidFill>
                      <a:srgbClr val="FF0000"/>
                    </a:solidFill>
                  </a:rPr>
                  <a:t>fixed costs </a:t>
                </a:r>
                <a:r>
                  <a:rPr lang="en-US" sz="1800" dirty="0"/>
                  <a:t>during the </a:t>
                </a:r>
                <a:r>
                  <a:rPr lang="en-US" sz="1800" dirty="0" smtClean="0"/>
                  <a:t>committee participation phase 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A</a:t>
                </a:r>
                <a:r>
                  <a:rPr lang="en-US" sz="1800" dirty="0" smtClean="0"/>
                  <a:t>ll </a:t>
                </a:r>
                <a:r>
                  <a:rPr lang="en-US" sz="1800" dirty="0"/>
                  <a:t>processors are expected to </a:t>
                </a:r>
                <a:r>
                  <a:rPr lang="en-US" sz="1800" dirty="0" smtClean="0"/>
                  <a:t>perform verifying </a:t>
                </a:r>
                <a:r>
                  <a:rPr lang="en-US" sz="1800" dirty="0"/>
                  <a:t>the validity of all </a:t>
                </a:r>
                <a:r>
                  <a:rPr lang="en-US" sz="1800" dirty="0" smtClean="0"/>
                  <a:t>transactions </a:t>
                </a:r>
                <a:r>
                  <a:rPr lang="en-US" sz="1800" dirty="0"/>
                  <a:t>(they have received) within </a:t>
                </a:r>
                <a:r>
                  <a:rPr lang="en-US" sz="1800" dirty="0" smtClean="0"/>
                  <a:t>their respective </a:t>
                </a:r>
                <a:r>
                  <a:rPr lang="en-US" sz="1800" dirty="0"/>
                  <a:t>shards </a:t>
                </a:r>
                <a:r>
                  <a:rPr lang="en-US" sz="1800" dirty="0">
                    <a:solidFill>
                      <a:srgbClr val="0070C0"/>
                    </a:solidFill>
                  </a:rPr>
                  <a:t>by using the validation function </a:t>
                </a:r>
                <a:r>
                  <a:rPr lang="en-US" sz="1800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We </a:t>
                </a:r>
                <a:r>
                  <a:rPr lang="en-US" sz="1800" dirty="0"/>
                  <a:t>represent the </a:t>
                </a:r>
                <a:r>
                  <a:rPr lang="en-US" sz="1800" dirty="0">
                    <a:solidFill>
                      <a:srgbClr val="FF0000"/>
                    </a:solidFill>
                  </a:rPr>
                  <a:t>cost to validate each transaction </a:t>
                </a:r>
                <a:r>
                  <a:rPr lang="en-US" sz="1800" dirty="0"/>
                  <a:t>using </a:t>
                </a:r>
                <a:r>
                  <a:rPr lang="en-US" sz="1800" i="1" dirty="0" smtClean="0"/>
                  <a:t>V  </a:t>
                </a:r>
                <a:r>
                  <a:rPr lang="en-US" sz="1800" dirty="0" smtClean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T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otal optional cost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1800" dirty="0" smtClean="0"/>
                  <a:t> for a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FF0000"/>
                    </a:solidFill>
                  </a:rPr>
                  <a:t>: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sz="18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f</m:t>
                        </m:r>
                      </m:sup>
                    </m:sSup>
                    <m:r>
                      <a:rPr lang="en-US" sz="1800" i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8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i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800" i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p>
                    </m:sSup>
                  </m:oMath>
                </a14:m>
                <a:endParaRPr lang="en-US" sz="14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1800" dirty="0" smtClean="0"/>
                  <a:t> is </a:t>
                </a:r>
                <a:r>
                  <a:rPr lang="en-US" sz="1800" dirty="0"/>
                  <a:t>the vector of transactions received and </a:t>
                </a:r>
                <a:r>
                  <a:rPr lang="en-US" sz="1800" dirty="0" smtClean="0"/>
                  <a:t>validated by </a:t>
                </a:r>
                <a:r>
                  <a:rPr lang="en-US" sz="1800" dirty="0"/>
                  <a:t>processor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</a:rPr>
                  <a:t>A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verage </a:t>
                </a:r>
                <a:r>
                  <a:rPr lang="en-US" sz="1800" dirty="0">
                    <a:solidFill>
                      <a:srgbClr val="C00000"/>
                    </a:solidFill>
                  </a:rPr>
                  <a:t>per-processor cost </a:t>
                </a:r>
                <a:r>
                  <a:rPr lang="en-US" sz="1800" dirty="0"/>
                  <a:t>for participation in </a:t>
                </a:r>
                <a:r>
                  <a:rPr lang="en-US" sz="1800" dirty="0">
                    <a:solidFill>
                      <a:srgbClr val="C00000"/>
                    </a:solidFill>
                  </a:rPr>
                  <a:t>each epoch 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 +</a:t>
                </a:r>
                <a14:m>
                  <m:oMath xmlns:m="http://schemas.openxmlformats.org/officeDocument/2006/math">
                    <m:r>
                      <a:rPr lang="en-US" sz="1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sup>
                    </m:sSup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5600" y="1566264"/>
                <a:ext cx="10389119" cy="4483429"/>
              </a:xfrm>
              <a:blipFill>
                <a:blip r:embed="rId2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25341" y="458073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25600" y="374307"/>
            <a:ext cx="9601839" cy="812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 Costs</a:t>
            </a:r>
            <a:r>
              <a:rPr lang="en-US" sz="2800" b="1" dirty="0">
                <a:solidFill>
                  <a:srgbClr val="FF0000"/>
                </a:solidFill>
              </a:rPr>
              <a:t>(Cnt’d)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9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890" y="328355"/>
            <a:ext cx="9604000" cy="86313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Rationality</a:t>
            </a:r>
            <a:endParaRPr lang="en-US" sz="3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890" y="1547889"/>
            <a:ext cx="9953133" cy="517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</a:t>
            </a:r>
            <a:r>
              <a:rPr lang="en-US" sz="1800" dirty="0" smtClean="0"/>
              <a:t>e </a:t>
            </a:r>
            <a:r>
              <a:rPr lang="en-US" sz="1800" dirty="0"/>
              <a:t>assume that processors are </a:t>
            </a:r>
            <a:r>
              <a:rPr lang="en-US" sz="1800" dirty="0" smtClean="0"/>
              <a:t>honest</a:t>
            </a:r>
            <a:r>
              <a:rPr lang="en-US" sz="1800" i="1" dirty="0" smtClean="0"/>
              <a:t> </a:t>
            </a:r>
            <a:r>
              <a:rPr lang="en-US" sz="1800" dirty="0" smtClean="0"/>
              <a:t>but </a:t>
            </a:r>
            <a:r>
              <a:rPr lang="en-US" sz="1800" dirty="0">
                <a:solidFill>
                  <a:srgbClr val="C00000"/>
                </a:solidFill>
              </a:rPr>
              <a:t>selfish</a:t>
            </a:r>
            <a:r>
              <a:rPr lang="en-US" sz="1800" dirty="0"/>
              <a:t>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All processors receive some rewards if the </a:t>
            </a:r>
            <a:r>
              <a:rPr lang="en-US" sz="1800" dirty="0" smtClean="0"/>
              <a:t>protocol execution </a:t>
            </a:r>
            <a:r>
              <a:rPr lang="en-US" sz="1800" dirty="0"/>
              <a:t>in an epoch is </a:t>
            </a:r>
            <a:r>
              <a:rPr lang="en-US" sz="1800" dirty="0" smtClean="0"/>
              <a:t>successful (</a:t>
            </a:r>
            <a:r>
              <a:rPr lang="en-US" sz="1800" dirty="0"/>
              <a:t>block rewards, transaction fees, etc</a:t>
            </a:r>
            <a:r>
              <a:rPr lang="en-US" sz="1800" dirty="0" smtClean="0"/>
              <a:t>.)</a:t>
            </a:r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total </a:t>
            </a:r>
            <a:r>
              <a:rPr lang="en-US" sz="1800" dirty="0">
                <a:solidFill>
                  <a:srgbClr val="0070C0"/>
                </a:solidFill>
              </a:rPr>
              <a:t>benefit</a:t>
            </a:r>
            <a:r>
              <a:rPr lang="en-US" sz="1800" i="1" dirty="0"/>
              <a:t> </a:t>
            </a:r>
            <a:r>
              <a:rPr lang="en-US" sz="1800" dirty="0"/>
              <a:t>or </a:t>
            </a:r>
            <a:r>
              <a:rPr lang="en-US" sz="1800" dirty="0">
                <a:solidFill>
                  <a:srgbClr val="0070C0"/>
                </a:solidFill>
              </a:rPr>
              <a:t>payoff</a:t>
            </a:r>
            <a:r>
              <a:rPr lang="en-US" sz="1800" dirty="0"/>
              <a:t> received by processors in </a:t>
            </a:r>
            <a:r>
              <a:rPr lang="en-US" sz="1800" dirty="0">
                <a:solidFill>
                  <a:srgbClr val="0070C0"/>
                </a:solidFill>
              </a:rPr>
              <a:t>each </a:t>
            </a:r>
            <a:r>
              <a:rPr lang="en-US" sz="1800" dirty="0" smtClean="0">
                <a:solidFill>
                  <a:srgbClr val="0070C0"/>
                </a:solidFill>
              </a:rPr>
              <a:t>epoch</a:t>
            </a:r>
            <a:r>
              <a:rPr lang="en-US" sz="1800" dirty="0" smtClean="0"/>
              <a:t>: 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/>
              <a:t>difference </a:t>
            </a:r>
            <a:r>
              <a:rPr lang="en-US" sz="1800" dirty="0"/>
              <a:t>between the obtained reward and the spent </a:t>
            </a:r>
            <a:r>
              <a:rPr lang="en-US" sz="1800" dirty="0" smtClean="0"/>
              <a:t>costs in </a:t>
            </a:r>
            <a:r>
              <a:rPr lang="en-US" sz="1800" dirty="0"/>
              <a:t>that epoch.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A selfish (or rational) processor will </a:t>
            </a:r>
            <a:r>
              <a:rPr lang="en-US" sz="1800" dirty="0" smtClean="0"/>
              <a:t>always choose </a:t>
            </a:r>
            <a:r>
              <a:rPr lang="en-US" sz="1800" dirty="0"/>
              <a:t>a protocol participation strategy that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improves </a:t>
            </a:r>
            <a:r>
              <a:rPr lang="en-US" sz="1800" dirty="0">
                <a:solidFill>
                  <a:srgbClr val="FF0000"/>
                </a:solidFill>
              </a:rPr>
              <a:t>its benefit or payoff.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If a processor does not execute the organization phase, </a:t>
            </a:r>
            <a:r>
              <a:rPr lang="en-US" sz="1800" dirty="0">
                <a:solidFill>
                  <a:srgbClr val="C00000"/>
                </a:solidFill>
              </a:rPr>
              <a:t>it does not get any reward </a:t>
            </a:r>
            <a:r>
              <a:rPr lang="en-US" sz="1800" dirty="0"/>
              <a:t>as it is not a part of any committee. </a:t>
            </a:r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dirty="0">
                <a:solidFill>
                  <a:srgbClr val="C00000"/>
                </a:solidFill>
              </a:rPr>
              <a:t>rational processor’s strategy </a:t>
            </a:r>
            <a:r>
              <a:rPr lang="en-US" sz="1800" dirty="0"/>
              <a:t>could be to execute the organization phase but refrain from the committee participation phase. </a:t>
            </a:r>
          </a:p>
          <a:p>
            <a:pPr marL="0" indent="0">
              <a:buNone/>
            </a:pPr>
            <a:r>
              <a:rPr lang="en-US" sz="1800" dirty="0"/>
              <a:t>The goal of each processor is to </a:t>
            </a:r>
            <a:r>
              <a:rPr lang="en-US" sz="1800" dirty="0">
                <a:solidFill>
                  <a:srgbClr val="0070C0"/>
                </a:solidFill>
              </a:rPr>
              <a:t>maximize its individual payoff</a:t>
            </a:r>
            <a:r>
              <a:rPr lang="en-US" sz="1800" dirty="0"/>
              <a:t>(received at the end of each epoch).</a:t>
            </a:r>
          </a:p>
          <a:p>
            <a:pPr marL="0" indent="0">
              <a:buNone/>
            </a:pPr>
            <a:r>
              <a:rPr lang="en-US" sz="1800" dirty="0"/>
              <a:t>We assume that processors </a:t>
            </a:r>
            <a:r>
              <a:rPr lang="en-US" sz="1800" dirty="0">
                <a:solidFill>
                  <a:srgbClr val="0070C0"/>
                </a:solidFill>
              </a:rPr>
              <a:t>do not coordinate</a:t>
            </a:r>
            <a:r>
              <a:rPr lang="en-US" sz="1800" dirty="0"/>
              <a:t> in order to </a:t>
            </a:r>
            <a:r>
              <a:rPr lang="en-US" sz="1800" dirty="0">
                <a:solidFill>
                  <a:srgbClr val="0070C0"/>
                </a:solidFill>
              </a:rPr>
              <a:t>jointly maximize </a:t>
            </a:r>
            <a:r>
              <a:rPr lang="en-US" sz="1800" dirty="0"/>
              <a:t>their combined utility. 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1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501" y="151495"/>
            <a:ext cx="10018713" cy="8991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Shard-Based Blockchain Game 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9272" y="2179782"/>
            <a:ext cx="10327178" cy="4276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A</a:t>
            </a:r>
            <a:r>
              <a:rPr lang="en-US" sz="1800" dirty="0" smtClean="0">
                <a:solidFill>
                  <a:srgbClr val="C00000"/>
                </a:solidFill>
              </a:rPr>
              <a:t> non-cooperative </a:t>
            </a:r>
            <a:r>
              <a:rPr lang="en-US" sz="1800" dirty="0">
                <a:solidFill>
                  <a:srgbClr val="C00000"/>
                </a:solidFill>
              </a:rPr>
              <a:t>N-Player game </a:t>
            </a:r>
            <a:r>
              <a:rPr lang="en-US" sz="1800" dirty="0"/>
              <a:t>model that we refer to as </a:t>
            </a:r>
            <a:r>
              <a:rPr lang="en-US" sz="1800" dirty="0" smtClean="0"/>
              <a:t>the shard-based </a:t>
            </a:r>
            <a:r>
              <a:rPr lang="en-US" sz="1800" dirty="0"/>
              <a:t>blockchain game </a:t>
            </a:r>
            <a:r>
              <a:rPr lang="en-US" sz="1800" b="1" dirty="0">
                <a:solidFill>
                  <a:srgbClr val="FF0000"/>
                </a:solidFill>
              </a:rPr>
              <a:t>G</a:t>
            </a:r>
            <a:r>
              <a:rPr lang="en-US" sz="1800" dirty="0"/>
              <a:t>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Upon starting an </a:t>
            </a:r>
            <a:r>
              <a:rPr lang="en-US" sz="1800" dirty="0">
                <a:solidFill>
                  <a:srgbClr val="C00000"/>
                </a:solidFill>
              </a:rPr>
              <a:t>epoch t  </a:t>
            </a:r>
            <a:r>
              <a:rPr lang="en-US" sz="1800" dirty="0"/>
              <a:t>processors must decide whether </a:t>
            </a:r>
            <a:r>
              <a:rPr lang="en-US" sz="1800" dirty="0" smtClean="0"/>
              <a:t>to: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 smtClean="0">
                <a:solidFill>
                  <a:srgbClr val="0070C0"/>
                </a:solidFill>
              </a:rPr>
              <a:t>ollaborate </a:t>
            </a:r>
            <a:r>
              <a:rPr lang="en-US" sz="1800" dirty="0">
                <a:solidFill>
                  <a:srgbClr val="0070C0"/>
                </a:solidFill>
              </a:rPr>
              <a:t>with </a:t>
            </a:r>
            <a:r>
              <a:rPr lang="en-US" sz="1800" dirty="0" smtClean="0">
                <a:solidFill>
                  <a:srgbClr val="0070C0"/>
                </a:solidFill>
              </a:rPr>
              <a:t>each other.</a:t>
            </a:r>
            <a:endParaRPr lang="en-US" sz="18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 </a:t>
            </a:r>
            <a:r>
              <a:rPr lang="en-US" sz="1800" dirty="0">
                <a:solidFill>
                  <a:srgbClr val="0070C0"/>
                </a:solidFill>
              </a:rPr>
              <a:t>V</a:t>
            </a:r>
            <a:r>
              <a:rPr lang="en-US" sz="1800" dirty="0" smtClean="0">
                <a:solidFill>
                  <a:srgbClr val="0070C0"/>
                </a:solidFill>
              </a:rPr>
              <a:t>erify transactions.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70C0"/>
                </a:solidFill>
              </a:rPr>
              <a:t>T</a:t>
            </a:r>
            <a:r>
              <a:rPr lang="en-US" sz="1800" dirty="0" smtClean="0">
                <a:solidFill>
                  <a:srgbClr val="0070C0"/>
                </a:solidFill>
              </a:rPr>
              <a:t>ake </a:t>
            </a:r>
            <a:r>
              <a:rPr lang="en-US" sz="1800" dirty="0">
                <a:solidFill>
                  <a:srgbClr val="0070C0"/>
                </a:solidFill>
              </a:rPr>
              <a:t>part in the community </a:t>
            </a:r>
            <a:r>
              <a:rPr lang="en-US" sz="1800" dirty="0" smtClean="0">
                <a:solidFill>
                  <a:srgbClr val="0070C0"/>
                </a:solidFill>
              </a:rPr>
              <a:t>participation phase.</a:t>
            </a:r>
            <a:r>
              <a:rPr lang="en-US" sz="1800" dirty="0">
                <a:solidFill>
                  <a:srgbClr val="0070C0"/>
                </a:solidFill>
              </a:rPr>
              <a:t/>
            </a:r>
            <a:br>
              <a:rPr lang="en-US" sz="1800" dirty="0">
                <a:solidFill>
                  <a:srgbClr val="0070C0"/>
                </a:solidFill>
              </a:rPr>
            </a:b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We </a:t>
            </a:r>
            <a:r>
              <a:rPr lang="en-US" sz="1800" dirty="0">
                <a:solidFill>
                  <a:srgbClr val="C00000"/>
                </a:solidFill>
              </a:rPr>
              <a:t>investigate whether block generation can emerge in such a non-cooperative system.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We would like to show that  </a:t>
            </a:r>
            <a:r>
              <a:rPr lang="en-US" sz="1800" dirty="0">
                <a:solidFill>
                  <a:srgbClr val="0070C0"/>
                </a:solidFill>
              </a:rPr>
              <a:t>with a uniform distribution of rewards </a:t>
            </a:r>
            <a:r>
              <a:rPr lang="en-US" sz="1800" dirty="0"/>
              <a:t>in these protocols, the interactions between processors fall in a category of games, where there exists a </a:t>
            </a:r>
            <a:r>
              <a:rPr lang="en-US" sz="1800" b="1" dirty="0">
                <a:solidFill>
                  <a:srgbClr val="FF0000"/>
                </a:solidFill>
              </a:rPr>
              <a:t>social dilemma </a:t>
            </a:r>
            <a:r>
              <a:rPr lang="en-US" sz="1800" dirty="0"/>
              <a:t>of </a:t>
            </a:r>
            <a:r>
              <a:rPr lang="en-US" sz="1800" dirty="0">
                <a:solidFill>
                  <a:srgbClr val="0070C0"/>
                </a:solidFill>
              </a:rPr>
              <a:t>all-defection behavior. 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891" y="379615"/>
            <a:ext cx="9808528" cy="9905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 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197" y="1709671"/>
            <a:ext cx="10018713" cy="4587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We </a:t>
            </a:r>
            <a:r>
              <a:rPr lang="en-US" sz="1800" dirty="0"/>
              <a:t>model </a:t>
            </a:r>
            <a:r>
              <a:rPr lang="en-US" sz="1800" dirty="0">
                <a:solidFill>
                  <a:srgbClr val="C00000"/>
                </a:solidFill>
              </a:rPr>
              <a:t>shard-based blockchain game </a:t>
            </a:r>
            <a:r>
              <a:rPr lang="en-US" sz="1800" dirty="0" smtClean="0">
                <a:solidFill>
                  <a:srgbClr val="C00000"/>
                </a:solidFill>
              </a:rPr>
              <a:t>G</a:t>
            </a:r>
            <a:r>
              <a:rPr lang="en-US" sz="1800" dirty="0" smtClean="0"/>
              <a:t> </a:t>
            </a:r>
            <a:r>
              <a:rPr lang="en-US" sz="1800" dirty="0"/>
              <a:t>as </a:t>
            </a:r>
            <a:r>
              <a:rPr lang="en-US" sz="1800" b="1" dirty="0">
                <a:solidFill>
                  <a:srgbClr val="0070C0"/>
                </a:solidFill>
              </a:rPr>
              <a:t>a static game</a:t>
            </a:r>
            <a:r>
              <a:rPr lang="en-US" sz="1800" dirty="0"/>
              <a:t> </a:t>
            </a:r>
            <a:r>
              <a:rPr lang="en-US" sz="1800" dirty="0" smtClean="0"/>
              <a:t>because all </a:t>
            </a:r>
            <a:r>
              <a:rPr lang="en-US" sz="1800" dirty="0"/>
              <a:t>processors must choose </a:t>
            </a:r>
            <a:r>
              <a:rPr lang="en-US" sz="1800" dirty="0" smtClean="0"/>
              <a:t>their strategy </a:t>
            </a:r>
            <a:r>
              <a:rPr lang="en-US" sz="1800" b="1" dirty="0">
                <a:solidFill>
                  <a:srgbClr val="FF0000"/>
                </a:solidFill>
              </a:rPr>
              <a:t>simultaneously</a:t>
            </a:r>
            <a:r>
              <a:rPr lang="en-US" sz="1800" dirty="0"/>
              <a:t>, </a:t>
            </a:r>
            <a:r>
              <a:rPr lang="en-US" sz="1800" dirty="0" smtClean="0"/>
              <a:t>after they </a:t>
            </a:r>
            <a:r>
              <a:rPr lang="en-US" sz="1800" dirty="0"/>
              <a:t>have join their shard.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P</a:t>
            </a:r>
            <a:r>
              <a:rPr lang="en-US" sz="1800" dirty="0" smtClean="0">
                <a:solidFill>
                  <a:srgbClr val="0070C0"/>
                </a:solidFill>
              </a:rPr>
              <a:t>rocessors</a:t>
            </a:r>
            <a:r>
              <a:rPr lang="en-US" sz="1800" dirty="0" smtClean="0"/>
              <a:t> </a:t>
            </a:r>
            <a:r>
              <a:rPr lang="en-US" sz="1800" dirty="0"/>
              <a:t>must decide </a:t>
            </a:r>
            <a:r>
              <a:rPr lang="en-US" sz="1800" dirty="0" smtClean="0"/>
              <a:t>upon:</a:t>
            </a:r>
          </a:p>
          <a:p>
            <a:pPr lvl="1"/>
            <a:r>
              <a:rPr lang="en-US" sz="1800" dirty="0"/>
              <a:t>J</a:t>
            </a:r>
            <a:r>
              <a:rPr lang="en-US" sz="1800" dirty="0" smtClean="0"/>
              <a:t>oining </a:t>
            </a:r>
            <a:r>
              <a:rPr lang="en-US" sz="1800" dirty="0"/>
              <a:t>the </a:t>
            </a:r>
            <a:r>
              <a:rPr lang="en-US" sz="1800" dirty="0" smtClean="0"/>
              <a:t>shards.</a:t>
            </a:r>
          </a:p>
          <a:p>
            <a:pPr lvl="1"/>
            <a:r>
              <a:rPr lang="en-US" sz="1800" dirty="0"/>
              <a:t>C</a:t>
            </a:r>
            <a:r>
              <a:rPr lang="en-US" sz="1800" dirty="0" smtClean="0"/>
              <a:t>ooperate </a:t>
            </a:r>
            <a:r>
              <a:rPr lang="en-US" sz="1800" dirty="0"/>
              <a:t>and contribute to optional costs </a:t>
            </a:r>
            <a:r>
              <a:rPr lang="en-US" sz="1800" dirty="0" smtClean="0"/>
              <a:t>or not.</a:t>
            </a:r>
          </a:p>
          <a:p>
            <a:pPr marL="0" indent="0">
              <a:buNone/>
            </a:pPr>
            <a:r>
              <a:rPr lang="en-US" sz="1800" dirty="0" smtClean="0"/>
              <a:t>The game G is defined as a triplet </a:t>
            </a:r>
            <a:r>
              <a:rPr lang="en-US" sz="1800" b="1" dirty="0" smtClean="0">
                <a:solidFill>
                  <a:srgbClr val="FF0000"/>
                </a:solidFill>
              </a:rPr>
              <a:t>(</a:t>
            </a:r>
            <a:r>
              <a:rPr lang="en-US" sz="1800" b="1" i="1" dirty="0" smtClean="0">
                <a:solidFill>
                  <a:srgbClr val="FF0000"/>
                </a:solidFill>
              </a:rPr>
              <a:t>P ,S, U</a:t>
            </a:r>
            <a:r>
              <a:rPr lang="en-US" sz="1800" b="1" dirty="0" smtClean="0">
                <a:solidFill>
                  <a:srgbClr val="FF0000"/>
                </a:solidFill>
              </a:rPr>
              <a:t>).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</a:t>
            </a:r>
            <a:r>
              <a:rPr lang="en-US" sz="1800" i="1" dirty="0" smtClean="0"/>
              <a:t> </a:t>
            </a:r>
            <a:r>
              <a:rPr lang="en-US" sz="1800" dirty="0" smtClean="0"/>
              <a:t>is the set of players, </a:t>
            </a:r>
            <a:r>
              <a:rPr lang="en-US" sz="1800" b="1" dirty="0" smtClean="0">
                <a:solidFill>
                  <a:srgbClr val="0070C0"/>
                </a:solidFill>
              </a:rPr>
              <a:t>S</a:t>
            </a:r>
            <a:r>
              <a:rPr lang="en-US" sz="1800" i="1" dirty="0" smtClean="0"/>
              <a:t> </a:t>
            </a:r>
            <a:r>
              <a:rPr lang="en-US" sz="1800" dirty="0" smtClean="0"/>
              <a:t>is the set of strategies and </a:t>
            </a:r>
            <a:r>
              <a:rPr lang="en-US" sz="1800" b="1" dirty="0" smtClean="0">
                <a:solidFill>
                  <a:srgbClr val="0070C0"/>
                </a:solidFill>
              </a:rPr>
              <a:t>U</a:t>
            </a:r>
            <a:r>
              <a:rPr lang="en-US" sz="1800" i="1" dirty="0" smtClean="0"/>
              <a:t> </a:t>
            </a:r>
            <a:r>
              <a:rPr lang="en-US" sz="1800" dirty="0" smtClean="0"/>
              <a:t>is the set of payoff values. </a:t>
            </a:r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benefits of </a:t>
            </a:r>
            <a:r>
              <a:rPr lang="en-US" sz="1800" dirty="0" smtClean="0"/>
              <a:t>successfully adding </a:t>
            </a:r>
            <a:r>
              <a:rPr lang="en-US" sz="1800" dirty="0"/>
              <a:t>a block is shared among all </a:t>
            </a:r>
            <a:r>
              <a:rPr lang="en-US" sz="1800" dirty="0" smtClean="0"/>
              <a:t>processors.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7891" y="2253672"/>
                <a:ext cx="10501745" cy="33528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Players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</a:t>
                </a:r>
                <a:r>
                  <a:rPr lang="en-US" sz="2000" i="1" dirty="0" smtClean="0">
                    <a:solidFill>
                      <a:srgbClr val="FF0000"/>
                    </a:solidFill>
                  </a:rPr>
                  <a:t>P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The set of </a:t>
                </a:r>
                <a:r>
                  <a:rPr lang="en-US" sz="1800" dirty="0" smtClean="0"/>
                  <a:t>players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P =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𝐏</m:t>
                    </m:r>
                    <m:sSubSup>
                      <m:sSub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d>
                          <m:d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sz="1800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b>
                      <m:sup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sup>
                    </m:sSubSup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corresponds </a:t>
                </a:r>
                <a:r>
                  <a:rPr lang="en-US" sz="1800" dirty="0" smtClean="0"/>
                  <a:t>to </a:t>
                </a:r>
                <a:r>
                  <a:rPr lang="en-US" sz="1800" dirty="0"/>
                  <a:t>the set of processors who have already joined shards </a:t>
                </a:r>
                <a:r>
                  <a:rPr lang="en-US" sz="1800" dirty="0" smtClean="0"/>
                  <a:t>in a </a:t>
                </a:r>
                <a:r>
                  <a:rPr lang="en-US" sz="1800" dirty="0"/>
                  <a:t>given epoch </a:t>
                </a:r>
                <a:r>
                  <a:rPr lang="en-US" sz="1800" dirty="0">
                    <a:solidFill>
                      <a:srgbClr val="C00000"/>
                    </a:solidFill>
                  </a:rPr>
                  <a:t>time t. </a:t>
                </a:r>
                <a:endParaRPr lang="en-US" sz="18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A</a:t>
                </a:r>
                <a:r>
                  <a:rPr lang="en-US" sz="1800" dirty="0" smtClean="0"/>
                  <a:t>ll </a:t>
                </a:r>
                <a:r>
                  <a:rPr lang="en-US" sz="1800" dirty="0">
                    <a:solidFill>
                      <a:srgbClr val="0070C0"/>
                    </a:solidFill>
                  </a:rPr>
                  <a:t>N processors </a:t>
                </a:r>
                <a:r>
                  <a:rPr lang="en-US" sz="1800" dirty="0"/>
                  <a:t>must </a:t>
                </a:r>
                <a:r>
                  <a:rPr lang="en-US" sz="1800" dirty="0" smtClean="0"/>
                  <a:t>have already </a:t>
                </a:r>
                <a:r>
                  <a:rPr lang="en-US" sz="1800" dirty="0"/>
                  <a:t>performed </a:t>
                </a:r>
                <a:r>
                  <a:rPr lang="en-US" sz="1800" dirty="0">
                    <a:solidFill>
                      <a:srgbClr val="0070C0"/>
                    </a:solidFill>
                  </a:rPr>
                  <a:t>PoW</a:t>
                </a:r>
                <a:r>
                  <a:rPr lang="en-US" sz="1800" dirty="0"/>
                  <a:t> and paid the mandatory </a:t>
                </a:r>
                <a:r>
                  <a:rPr lang="en-US" sz="1800" dirty="0" smtClean="0"/>
                  <a:t>costs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N</a:t>
                </a:r>
                <a:r>
                  <a:rPr lang="en-US" sz="1800" dirty="0" smtClean="0"/>
                  <a:t>umber </a:t>
                </a:r>
                <a:r>
                  <a:rPr lang="en-US" sz="1800" dirty="0"/>
                  <a:t>of shards in our system </a:t>
                </a:r>
                <a:r>
                  <a:rPr lang="en-US" sz="1800" dirty="0" smtClean="0"/>
                  <a:t>model is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k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E</a:t>
                </a:r>
                <a:r>
                  <a:rPr lang="en-US" sz="1800" dirty="0" smtClean="0"/>
                  <a:t>ach </a:t>
                </a:r>
                <a:r>
                  <a:rPr lang="en-US" sz="1800" dirty="0"/>
                  <a:t>shard has </a:t>
                </a:r>
                <a:r>
                  <a:rPr lang="en-US" sz="1800" dirty="0">
                    <a:solidFill>
                      <a:srgbClr val="C00000"/>
                    </a:solidFill>
                  </a:rPr>
                  <a:t>n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= N/k </a:t>
                </a:r>
                <a:r>
                  <a:rPr lang="en-US" sz="1800" dirty="0">
                    <a:solidFill>
                      <a:srgbClr val="0070C0"/>
                    </a:solidFill>
                  </a:rPr>
                  <a:t>committee members</a:t>
                </a:r>
                <a:r>
                  <a:rPr lang="en-US" sz="1800" dirty="0"/>
                  <a:t>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Each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processor </a:t>
                </a:r>
                <a:r>
                  <a:rPr lang="en-US" sz="1800" dirty="0">
                    <a:solidFill>
                      <a:srgbClr val="FF0000"/>
                    </a:solidFill>
                  </a:rPr>
                  <a:t>Pi </a:t>
                </a:r>
                <a:r>
                  <a:rPr lang="en-US" sz="1800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 smtClean="0"/>
                  <a:t>in </a:t>
                </a:r>
                <a:r>
                  <a:rPr lang="en-US" sz="1800" dirty="0">
                    <a:solidFill>
                      <a:srgbClr val="FF0000"/>
                    </a:solidFill>
                  </a:rPr>
                  <a:t>shard j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/>
                  <a:t>receives the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of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transactions </a:t>
                </a:r>
                <a:r>
                  <a:rPr lang="en-US" sz="1800" dirty="0" smtClean="0"/>
                  <a:t>to </a:t>
                </a:r>
                <a:r>
                  <a:rPr lang="en-US" sz="1800" dirty="0"/>
                  <a:t>verify and participate in the consensus algorithm. </a:t>
                </a:r>
                <a:br>
                  <a:rPr lang="en-US" sz="1800" dirty="0"/>
                </a:b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7891" y="2253672"/>
                <a:ext cx="10501745" cy="3352801"/>
              </a:xfrm>
              <a:blipFill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62637" y="351906"/>
            <a:ext cx="9808528" cy="9905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 Model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(Cnt’d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967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8401" y="3257828"/>
            <a:ext cx="5804708" cy="32604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403928" y="914400"/>
                <a:ext cx="9628041" cy="227441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1800" dirty="0" smtClean="0"/>
                  <a:t>In each shard </a:t>
                </a:r>
                <a:r>
                  <a:rPr lang="en-US" sz="1800" dirty="0">
                    <a:solidFill>
                      <a:srgbClr val="C00000"/>
                    </a:solidFill>
                  </a:rPr>
                  <a:t>at least </a:t>
                </a:r>
                <a:r>
                  <a:rPr lang="en-US" sz="1800" i="1" dirty="0">
                    <a:solidFill>
                      <a:srgbClr val="C00000"/>
                    </a:solidFill>
                  </a:rPr>
                  <a:t>τ </a:t>
                </a:r>
                <a:r>
                  <a:rPr lang="en-US" sz="1800" dirty="0">
                    <a:solidFill>
                      <a:srgbClr val="C00000"/>
                    </a:solidFill>
                  </a:rPr>
                  <a:t>processors </a:t>
                </a:r>
                <a:r>
                  <a:rPr lang="en-US" sz="1800" dirty="0"/>
                  <a:t>among </a:t>
                </a:r>
                <a:r>
                  <a:rPr lang="en-US" sz="1800" dirty="0">
                    <a:solidFill>
                      <a:srgbClr val="C00000"/>
                    </a:solidFill>
                  </a:rPr>
                  <a:t>n processors </a:t>
                </a:r>
                <a:r>
                  <a:rPr lang="en-US" sz="1800" dirty="0" smtClean="0"/>
                  <a:t>must be </a:t>
                </a:r>
                <a:r>
                  <a:rPr lang="en-US" sz="1800" dirty="0">
                    <a:solidFill>
                      <a:srgbClr val="0070C0"/>
                    </a:solidFill>
                  </a:rPr>
                  <a:t>cooperative</a:t>
                </a:r>
                <a:r>
                  <a:rPr lang="en-US" sz="1800" dirty="0"/>
                  <a:t> to perform consensus algorithm</a:t>
                </a:r>
                <a:r>
                  <a:rPr lang="en-US" sz="1800" dirty="0" smtClean="0"/>
                  <a:t>.</a:t>
                </a:r>
              </a:p>
              <a:p>
                <a:pPr algn="l"/>
                <a:r>
                  <a:rPr lang="en-US" sz="1800" dirty="0" smtClean="0"/>
                  <a:t>Each </a:t>
                </a:r>
                <a:r>
                  <a:rPr lang="en-US" sz="1800" dirty="0"/>
                  <a:t>Shard </a:t>
                </a:r>
                <a:r>
                  <a:rPr lang="en-US" sz="1800" dirty="0">
                    <a:solidFill>
                      <a:srgbClr val="FF0000"/>
                    </a:solidFill>
                  </a:rPr>
                  <a:t>j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/>
                  <a:t>submits </a:t>
                </a:r>
                <a:r>
                  <a:rPr lang="en-US" sz="1800" dirty="0" smtClean="0"/>
                  <a:t>the final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1800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vector </a:t>
                </a:r>
                <a:r>
                  <a:rPr lang="en-US" sz="1800" dirty="0">
                    <a:solidFill>
                      <a:srgbClr val="FF0000"/>
                    </a:solidFill>
                  </a:rPr>
                  <a:t>of transactions </a:t>
                </a:r>
                <a:r>
                  <a:rPr lang="en-US" sz="1800" dirty="0"/>
                  <a:t>to make the final </a:t>
                </a:r>
                <a:r>
                  <a:rPr lang="en-US" sz="1800" dirty="0" smtClean="0"/>
                  <a:t>block.</a:t>
                </a:r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1800" dirty="0" smtClean="0"/>
                  <a:t>represents </a:t>
                </a:r>
                <a:r>
                  <a:rPr lang="en-US" sz="1800" dirty="0"/>
                  <a:t>the result </a:t>
                </a:r>
                <a:r>
                  <a:rPr lang="en-US" sz="1800" dirty="0" smtClean="0"/>
                  <a:t>of the </a:t>
                </a:r>
                <a:r>
                  <a:rPr lang="en-US" sz="1800" dirty="0"/>
                  <a:t>consensus algorithm including the </a:t>
                </a:r>
                <a:r>
                  <a:rPr lang="en-US" sz="1800" dirty="0">
                    <a:solidFill>
                      <a:srgbClr val="0070C0"/>
                    </a:solidFill>
                  </a:rPr>
                  <a:t>list of transactions </a:t>
                </a:r>
                <a:r>
                  <a:rPr lang="en-US" sz="1800" dirty="0" smtClean="0"/>
                  <a:t>that would be added </a:t>
                </a:r>
                <a:r>
                  <a:rPr lang="en-US" sz="1800" dirty="0"/>
                  <a:t>to the blockchain by </a:t>
                </a:r>
                <a:r>
                  <a:rPr lang="en-US" sz="1800" dirty="0">
                    <a:solidFill>
                      <a:srgbClr val="0070C0"/>
                    </a:solidFill>
                  </a:rPr>
                  <a:t>shard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j</a:t>
                </a:r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403928" y="914400"/>
                <a:ext cx="9628041" cy="2274413"/>
              </a:xfrm>
              <a:blipFill>
                <a:blip r:embed="rId3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19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38436" y="196531"/>
            <a:ext cx="9713420" cy="64885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 Model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(Cnt’d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342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Outlines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3381" y="2246600"/>
            <a:ext cx="9023928" cy="38030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</a:rPr>
              <a:t>Introduction To </a:t>
            </a:r>
            <a:r>
              <a:rPr lang="en-US" sz="2000" dirty="0" smtClean="0">
                <a:solidFill>
                  <a:srgbClr val="C00000"/>
                </a:solidFill>
              </a:rPr>
              <a:t>Blockchain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Sharding Protocol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Rationality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Game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Nash Equilibrium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References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64146" y="1634838"/>
                <a:ext cx="9596580" cy="459741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Strategy (S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Each </a:t>
                </a:r>
                <a:r>
                  <a:rPr lang="en-US" sz="1800" dirty="0"/>
                  <a:t>processor </a:t>
                </a:r>
                <a:r>
                  <a:rPr lang="en-US" sz="1800" dirty="0">
                    <a:solidFill>
                      <a:srgbClr val="C00000"/>
                    </a:solidFill>
                  </a:rPr>
                  <a:t>Pi </a:t>
                </a:r>
                <a:r>
                  <a:rPr lang="en-US" sz="1800" dirty="0"/>
                  <a:t>can choose </a:t>
                </a:r>
                <a:r>
                  <a:rPr lang="en-US" sz="1800" dirty="0" smtClean="0"/>
                  <a:t>between two </a:t>
                </a:r>
                <a:r>
                  <a:rPr lang="en-US" sz="1800" dirty="0"/>
                  <a:t>moves </a:t>
                </a:r>
                <a:r>
                  <a:rPr lang="en-US" sz="1800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1800" dirty="0">
                    <a:solidFill>
                      <a:srgbClr val="0070C0"/>
                    </a:solidFill>
                  </a:rPr>
                  <a:t>:</a:t>
                </a:r>
                <a:endParaRPr lang="en-US" sz="1800" dirty="0" smtClean="0">
                  <a:solidFill>
                    <a:srgbClr val="0070C0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solidFill>
                      <a:srgbClr val="0070C0"/>
                    </a:solidFill>
                  </a:rPr>
                  <a:t>Cooperate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C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solidFill>
                      <a:srgbClr val="0070C0"/>
                    </a:solidFill>
                  </a:rPr>
                  <a:t>Defect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sz="1800" dirty="0"/>
                  <a:t>S</a:t>
                </a:r>
                <a:r>
                  <a:rPr lang="en-US" sz="1800" dirty="0" smtClean="0"/>
                  <a:t>et </a:t>
                </a:r>
                <a:r>
                  <a:rPr lang="en-US" sz="1800" dirty="0"/>
                  <a:t>of strategies in this game is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S = {C,D}.</a:t>
                </a:r>
              </a:p>
              <a:p>
                <a:pPr marL="0" indent="0">
                  <a:buNone/>
                </a:pPr>
                <a:r>
                  <a:rPr lang="en-US" sz="1800" dirty="0"/>
                  <a:t>The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strategy of </a:t>
                </a:r>
                <a:r>
                  <a:rPr lang="en-US" sz="1800" dirty="0">
                    <a:solidFill>
                      <a:srgbClr val="C00000"/>
                    </a:solidFill>
                  </a:rPr>
                  <a:t>processor Pi </a:t>
                </a:r>
                <a:r>
                  <a:rPr lang="en-US" sz="1800" dirty="0"/>
                  <a:t>determines whether Pi participates in </a:t>
                </a:r>
                <a:r>
                  <a:rPr lang="en-US" sz="1800" dirty="0" smtClean="0"/>
                  <a:t>all optional </a:t>
                </a:r>
                <a:r>
                  <a:rPr lang="en-US" sz="1800" dirty="0"/>
                  <a:t>tasks </a:t>
                </a:r>
                <a:r>
                  <a:rPr lang="en-US" sz="1800" dirty="0" smtClean="0"/>
                  <a:t>or </a:t>
                </a:r>
                <a:r>
                  <a:rPr lang="en-US" sz="1800" dirty="0"/>
                  <a:t>not.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I</a:t>
                </a:r>
                <a:r>
                  <a:rPr lang="en-US" sz="1800" dirty="0" smtClean="0"/>
                  <a:t>f </a:t>
                </a:r>
                <a:r>
                  <a:rPr lang="en-US" sz="1800" dirty="0"/>
                  <a:t>processor </a:t>
                </a:r>
                <a:r>
                  <a:rPr lang="en-US" sz="1800" dirty="0" smtClean="0"/>
                  <a:t>Pi  </a:t>
                </a:r>
                <a:r>
                  <a:rPr lang="en-US" sz="1800" dirty="0"/>
                  <a:t>plays </a:t>
                </a:r>
                <a:r>
                  <a:rPr lang="en-US" sz="1800" i="1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 smtClean="0"/>
                  <a:t> :</a:t>
                </a:r>
              </a:p>
              <a:p>
                <a:r>
                  <a:rPr lang="en-US" sz="1800" dirty="0" smtClean="0"/>
                  <a:t>it </a:t>
                </a:r>
                <a:r>
                  <a:rPr lang="en-US" sz="1800" dirty="0"/>
                  <a:t>will </a:t>
                </a:r>
                <a:r>
                  <a:rPr lang="en-US" sz="1800" dirty="0">
                    <a:solidFill>
                      <a:srgbClr val="C00000"/>
                    </a:solidFill>
                  </a:rPr>
                  <a:t>accept and verify all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received transactions</a:t>
                </a:r>
                <a:r>
                  <a:rPr lang="en-US" sz="1800" dirty="0"/>
                  <a:t>. </a:t>
                </a:r>
                <a:endParaRPr lang="en-US" sz="1800" dirty="0" smtClean="0"/>
              </a:p>
              <a:p>
                <a:r>
                  <a:rPr lang="en-US" sz="1800" dirty="0" smtClean="0"/>
                  <a:t>It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cooperates </a:t>
                </a:r>
                <a:r>
                  <a:rPr lang="en-US" sz="1800" dirty="0">
                    <a:solidFill>
                      <a:srgbClr val="C00000"/>
                    </a:solidFill>
                  </a:rPr>
                  <a:t>in all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consensus algorithms </a:t>
                </a:r>
                <a:r>
                  <a:rPr lang="en-US" sz="1800" dirty="0"/>
                  <a:t>and incurs cost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i="1" dirty="0" smtClean="0"/>
                  <a:t> </a:t>
                </a:r>
                <a:r>
                  <a:rPr lang="en-US" sz="1800" dirty="0"/>
                  <a:t>for its participation.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I</a:t>
                </a:r>
                <a:r>
                  <a:rPr lang="en-US" sz="1800" dirty="0" smtClean="0"/>
                  <a:t>f </a:t>
                </a:r>
                <a:r>
                  <a:rPr lang="en-US" sz="1800" dirty="0"/>
                  <a:t>processor Pi </a:t>
                </a:r>
                <a:r>
                  <a:rPr lang="en-US" sz="1800" i="1" dirty="0"/>
                  <a:t> </a:t>
                </a:r>
                <a:r>
                  <a:rPr lang="en-US" sz="1800" dirty="0"/>
                  <a:t>plays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D </a:t>
                </a:r>
                <a:r>
                  <a:rPr lang="en-US" sz="1800" dirty="0" smtClean="0"/>
                  <a:t>:</a:t>
                </a:r>
              </a:p>
              <a:p>
                <a:r>
                  <a:rPr lang="en-US" sz="1800" dirty="0" smtClean="0"/>
                  <a:t> it will refuse all transaction verifications.</a:t>
                </a:r>
              </a:p>
              <a:p>
                <a:r>
                  <a:rPr lang="en-US" sz="1800" dirty="0" smtClean="0"/>
                  <a:t>It will do </a:t>
                </a:r>
                <a:r>
                  <a:rPr lang="en-US" sz="1800" dirty="0"/>
                  <a:t>nothing during </a:t>
                </a:r>
                <a:r>
                  <a:rPr lang="en-US" sz="1800" dirty="0" smtClean="0"/>
                  <a:t>the community </a:t>
                </a:r>
                <a:r>
                  <a:rPr lang="en-US" sz="1800" dirty="0"/>
                  <a:t>participation </a:t>
                </a:r>
                <a:r>
                  <a:rPr lang="en-US" sz="1800" dirty="0" smtClean="0"/>
                  <a:t>phase.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4146" y="1634838"/>
                <a:ext cx="9596580" cy="4597418"/>
              </a:xfrm>
              <a:blipFill>
                <a:blip r:embed="rId2"/>
                <a:stretch>
                  <a:fillRect l="-952" t="-531" b="-2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38436" y="196531"/>
            <a:ext cx="9713420" cy="6488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 Model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(Cnt’d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024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60002" y="1944859"/>
                <a:ext cx="10163094" cy="35435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Payoff (U)</a:t>
                </a:r>
              </a:p>
              <a:p>
                <a:pPr marL="0" indent="0">
                  <a:buNone/>
                </a:pPr>
                <a:r>
                  <a:rPr lang="en-US" sz="1800" dirty="0"/>
                  <a:t>After executing the protocol and </a:t>
                </a:r>
                <a:r>
                  <a:rPr lang="en-US" sz="1800" dirty="0" smtClean="0"/>
                  <a:t>inserting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a </a:t>
                </a:r>
                <a:r>
                  <a:rPr lang="en-US" sz="1800" dirty="0"/>
                  <a:t>new block to the hash-chain at the end of each epoch we assume that the network of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participating processors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receive two types of rewards.</a:t>
                </a:r>
              </a:p>
              <a:p>
                <a:pPr>
                  <a:buSzPct val="100000"/>
                </a:pPr>
                <a:r>
                  <a:rPr lang="en-US" sz="1800" dirty="0">
                    <a:solidFill>
                      <a:srgbClr val="C00000"/>
                    </a:solidFill>
                  </a:rPr>
                  <a:t>F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ixed reward </a:t>
                </a:r>
                <a:r>
                  <a:rPr lang="en-US" sz="1800" dirty="0" smtClean="0"/>
                  <a:t>for adding a new block, called the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block reward(</a:t>
                </a:r>
                <a:r>
                  <a:rPr lang="en-US" sz="1800" i="1" dirty="0" smtClean="0">
                    <a:solidFill>
                      <a:srgbClr val="0070C0"/>
                    </a:solidFill>
                  </a:rPr>
                  <a:t>BR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). </a:t>
                </a:r>
              </a:p>
              <a:p>
                <a:pPr>
                  <a:buSzPct val="100000"/>
                </a:pPr>
                <a:r>
                  <a:rPr lang="en-US" sz="1800" dirty="0">
                    <a:solidFill>
                      <a:srgbClr val="C00000"/>
                    </a:solidFill>
                  </a:rPr>
                  <a:t>V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ariable </a:t>
                </a:r>
                <a:r>
                  <a:rPr lang="en-US" sz="1800" dirty="0">
                    <a:solidFill>
                      <a:srgbClr val="C00000"/>
                    </a:solidFill>
                  </a:rPr>
                  <a:t>reward </a:t>
                </a:r>
                <a:r>
                  <a:rPr lang="en-US" sz="1800" dirty="0"/>
                  <a:t>is the </a:t>
                </a:r>
                <a:r>
                  <a:rPr lang="en-US" sz="1800" dirty="0">
                    <a:solidFill>
                      <a:srgbClr val="FF0000"/>
                    </a:solidFill>
                  </a:rPr>
                  <a:t>sum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of transaction </a:t>
                </a:r>
                <a:r>
                  <a:rPr lang="en-US" sz="1800" dirty="0">
                    <a:solidFill>
                      <a:srgbClr val="FF0000"/>
                    </a:solidFill>
                  </a:rPr>
                  <a:t>fees </a:t>
                </a:r>
                <a:r>
                  <a:rPr lang="en-US" sz="1800" dirty="0"/>
                  <a:t>of all transactions within </a:t>
                </a:r>
                <a:r>
                  <a:rPr lang="en-US" sz="1800" dirty="0">
                    <a:solidFill>
                      <a:srgbClr val="FF0000"/>
                    </a:solidFill>
                  </a:rPr>
                  <a:t>the accepted block</a:t>
                </a:r>
                <a:r>
                  <a:rPr lang="en-US" sz="1800" dirty="0"/>
                  <a:t>. </a:t>
                </a:r>
                <a:endParaRPr lang="en-US" sz="1800" dirty="0" smtClean="0"/>
              </a:p>
              <a:p>
                <a:pPr marL="0" indent="0">
                  <a:buSzPct val="100000"/>
                  <a:buNone/>
                </a:pPr>
                <a:r>
                  <a:rPr lang="en-US" sz="1800" dirty="0" smtClean="0"/>
                  <a:t>We assume </a:t>
                </a:r>
                <a:r>
                  <a:rPr lang="en-US" sz="1800" dirty="0"/>
                  <a:t>that each transaction includes </a:t>
                </a:r>
                <a:r>
                  <a:rPr lang="en-US" sz="1800" dirty="0" smtClean="0"/>
                  <a:t>an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average </a:t>
                </a:r>
                <a:r>
                  <a:rPr lang="en-US" sz="1800" dirty="0">
                    <a:solidFill>
                      <a:srgbClr val="C00000"/>
                    </a:solidFill>
                  </a:rPr>
                  <a:t>fee</a:t>
                </a:r>
                <a:r>
                  <a:rPr lang="en-US" sz="18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i="1" dirty="0" smtClean="0">
                    <a:solidFill>
                      <a:srgbClr val="C00000"/>
                    </a:solidFill>
                  </a:rPr>
                  <a:t>r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SzPct val="100000"/>
                  <a:buNone/>
                </a:pPr>
                <a:r>
                  <a:rPr lang="en-US" sz="1800" dirty="0"/>
                  <a:t>T</a:t>
                </a:r>
                <a:r>
                  <a:rPr lang="en-US" sz="1800" dirty="0" smtClean="0"/>
                  <a:t>he </a:t>
                </a:r>
                <a:r>
                  <a:rPr lang="en-US" sz="1800" dirty="0"/>
                  <a:t>reward or </a:t>
                </a:r>
                <a:r>
                  <a:rPr lang="en-US" sz="1800" dirty="0">
                    <a:solidFill>
                      <a:srgbClr val="0070C0"/>
                    </a:solidFill>
                  </a:rPr>
                  <a:t>benefit</a:t>
                </a:r>
                <a:r>
                  <a:rPr lang="en-US" sz="1800" dirty="0"/>
                  <a:t> that a given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shard </a:t>
                </a:r>
                <a:r>
                  <a:rPr lang="en-US" sz="1800" i="1" dirty="0" smtClean="0">
                    <a:solidFill>
                      <a:srgbClr val="FF0000"/>
                    </a:solidFill>
                  </a:rPr>
                  <a:t>j </a:t>
                </a:r>
                <a:r>
                  <a:rPr lang="en-US" sz="1800" dirty="0"/>
                  <a:t>can receive from transaction fees </a:t>
                </a:r>
                <a:r>
                  <a:rPr lang="en-US" sz="1800" dirty="0" smtClean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800" dirty="0" smtClean="0"/>
                  <a:t>.</a:t>
                </a:r>
                <a:r>
                  <a:rPr lang="en-US" sz="1800" dirty="0"/>
                  <a:t/>
                </a:r>
                <a:br>
                  <a:rPr lang="en-US" sz="1800" dirty="0"/>
                </a:br>
                <a:r>
                  <a:rPr lang="en-US" sz="1800" dirty="0" smtClean="0">
                    <a:solidFill>
                      <a:srgbClr val="0070C0"/>
                    </a:solidFill>
                  </a:rPr>
                  <a:t>Total transaction </a:t>
                </a:r>
                <a:r>
                  <a:rPr lang="en-US" sz="1800" dirty="0">
                    <a:solidFill>
                      <a:srgbClr val="0070C0"/>
                    </a:solidFill>
                  </a:rPr>
                  <a:t>fee reward </a:t>
                </a:r>
                <a:r>
                  <a:rPr lang="en-US" sz="1800" dirty="0"/>
                  <a:t>due to the appended block in </a:t>
                </a:r>
                <a:r>
                  <a:rPr lang="en-US" sz="1800" dirty="0" smtClean="0"/>
                  <a:t>each epoch </a:t>
                </a:r>
                <a:r>
                  <a:rPr lang="en-US" sz="1800" dirty="0"/>
                  <a:t>can be estimated as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TF = r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  <m:r>
                      <a:rPr lang="en-US" sz="1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p>
                    <m:r>
                      <a:rPr lang="en-US" sz="1800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8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0002" y="1944859"/>
                <a:ext cx="10163094" cy="3543582"/>
              </a:xfrm>
              <a:blipFill>
                <a:blip r:embed="rId2"/>
                <a:stretch>
                  <a:fillRect l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38436" y="386473"/>
            <a:ext cx="9713420" cy="6488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 Model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(Cnt’d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520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60945" y="1636240"/>
                <a:ext cx="10097260" cy="45960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70C0"/>
                    </a:solidFill>
                  </a:rPr>
                  <a:t>Total cost of cooperation</a:t>
                </a:r>
                <a:r>
                  <a:rPr lang="en-US" sz="1800" dirty="0" smtClean="0"/>
                  <a:t> for processor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Pi</a:t>
                </a:r>
                <a:r>
                  <a:rPr lang="en-US" sz="1800" i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is </a:t>
                </a:r>
                <a:r>
                  <a:rPr lang="en-US" sz="1800" dirty="0"/>
                  <a:t>equal </a:t>
                </a:r>
                <a:r>
                  <a:rPr lang="en-US" sz="1800" dirty="0" smtClean="0"/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18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  <m:sup>
                        <m:r>
                          <a:rPr lang="en-US" sz="18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p>
                    </m:sSubSup>
                    <m:r>
                      <a:rPr lang="en-US" sz="1800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sz="18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sup>
                    </m:sSup>
                    <m:r>
                      <a:rPr lang="en-US" sz="1800" b="1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sz="18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  <m:sup>
                        <m:r>
                          <a:rPr lang="en-US" sz="18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  <m:r>
                      <a:rPr lang="en-US" sz="1800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sz="18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sup>
                    </m:sSup>
                    <m:r>
                      <a:rPr lang="en-US" sz="1800" b="1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sz="18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sup>
                    </m:sSup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+</a:t>
                </a:r>
                <a14:m>
                  <m:oMath xmlns:m="http://schemas.openxmlformats.org/officeDocument/2006/math">
                    <m:r>
                      <a:rPr lang="en-US" sz="1800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800" b="1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  <m:sup>
                            <m:r>
                              <a:rPr lang="en-US" sz="1800" b="1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𝐣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en-US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18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sup>
                    </m:sSup>
                  </m:oMath>
                </a14:m>
                <a:r>
                  <a:rPr lang="en-US" sz="1800" b="1" dirty="0" smtClean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All </a:t>
                </a:r>
                <a:r>
                  <a:rPr lang="en-US" sz="1800" dirty="0" smtClean="0"/>
                  <a:t>processors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should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pay the mandatory costs,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</m:oMath>
                </a14:m>
                <a:r>
                  <a:rPr lang="en-US" sz="1800" dirty="0" smtClean="0"/>
                  <a:t> in </a:t>
                </a:r>
                <a:r>
                  <a:rPr lang="en-US" sz="1800" dirty="0"/>
                  <a:t>order to be in </a:t>
                </a:r>
                <a:r>
                  <a:rPr lang="en-US" sz="1800" dirty="0" smtClean="0"/>
                  <a:t>a committee </a:t>
                </a:r>
                <a:r>
                  <a:rPr lang="en-US" sz="1800" dirty="0"/>
                  <a:t>and finally receive the reward.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But they can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avoid</a:t>
                </a:r>
                <a:r>
                  <a:rPr lang="en-US" sz="1800" dirty="0" smtClean="0"/>
                  <a:t> paying </a:t>
                </a:r>
                <a:r>
                  <a:rPr lang="en-US" sz="1800" dirty="0"/>
                  <a:t>optional </a:t>
                </a:r>
                <a:r>
                  <a:rPr lang="en-US" sz="1800" dirty="0" smtClean="0"/>
                  <a:t>cost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we can </a:t>
                </a:r>
                <a:r>
                  <a:rPr lang="en-US" sz="1800" dirty="0">
                    <a:solidFill>
                      <a:srgbClr val="C00000"/>
                    </a:solidFill>
                  </a:rPr>
                  <a:t>divide processors </a:t>
                </a:r>
                <a:r>
                  <a:rPr lang="en-US" sz="1800" dirty="0"/>
                  <a:t>into two groups based on whether </a:t>
                </a:r>
                <a:r>
                  <a:rPr lang="en-US" sz="1800" dirty="0" smtClean="0"/>
                  <a:t>they contribute </a:t>
                </a:r>
                <a:r>
                  <a:rPr lang="en-US" sz="1800" dirty="0"/>
                  <a:t>to optional </a:t>
                </a:r>
                <a:r>
                  <a:rPr lang="en-US" sz="1800" dirty="0" smtClean="0"/>
                  <a:t>tasks: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ooperative processors.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solidFill>
                      <a:srgbClr val="0070C0"/>
                    </a:solidFill>
                  </a:rPr>
                  <a:t>D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efective processors.</a:t>
                </a:r>
              </a:p>
              <a:p>
                <a:pPr marL="0" indent="0">
                  <a:buNone/>
                </a:pPr>
                <a:r>
                  <a:rPr lang="en-US" sz="1800" dirty="0"/>
                  <a:t>I</a:t>
                </a:r>
                <a:r>
                  <a:rPr lang="en-US" sz="1800" dirty="0" smtClean="0"/>
                  <a:t>f </a:t>
                </a:r>
                <a:r>
                  <a:rPr lang="en-US" sz="1800" dirty="0"/>
                  <a:t>one or more shards </a:t>
                </a:r>
                <a:r>
                  <a:rPr lang="en-US" sz="1800" dirty="0">
                    <a:solidFill>
                      <a:srgbClr val="C00000"/>
                    </a:solidFill>
                  </a:rPr>
                  <a:t>fail to provide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1800" dirty="0" smtClean="0"/>
                  <a:t> in </a:t>
                </a:r>
                <a:r>
                  <a:rPr lang="en-US" sz="1800" dirty="0"/>
                  <a:t>an </a:t>
                </a:r>
                <a:r>
                  <a:rPr lang="en-US" sz="1800" dirty="0" smtClean="0"/>
                  <a:t>epoch we </a:t>
                </a:r>
                <a:r>
                  <a:rPr lang="en-US" sz="1800" dirty="0"/>
                  <a:t>assume that the network cannot compute and append </a:t>
                </a:r>
                <a:r>
                  <a:rPr lang="en-US" sz="1800" dirty="0" smtClean="0"/>
                  <a:t>a new </a:t>
                </a:r>
                <a:r>
                  <a:rPr lang="en-US" sz="1800" dirty="0"/>
                  <a:t>block in that epoch.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0945" y="1636240"/>
                <a:ext cx="10097260" cy="4596016"/>
              </a:xfrm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38436" y="386473"/>
            <a:ext cx="9713420" cy="6488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 Model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(Cnt’d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488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837" y="1597891"/>
            <a:ext cx="9526384" cy="4281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</a:t>
            </a:r>
            <a:r>
              <a:rPr lang="en-US" sz="1800" dirty="0" smtClean="0"/>
              <a:t>e </a:t>
            </a:r>
            <a:r>
              <a:rPr lang="en-US" sz="1800" dirty="0"/>
              <a:t>assume that </a:t>
            </a:r>
            <a:r>
              <a:rPr lang="en-US" sz="1800" dirty="0">
                <a:solidFill>
                  <a:srgbClr val="0070C0"/>
                </a:solidFill>
              </a:rPr>
              <a:t>all processors receive an equal share </a:t>
            </a:r>
            <a:r>
              <a:rPr lang="en-US" sz="1800" dirty="0" smtClean="0"/>
              <a:t>of profits.</a:t>
            </a:r>
          </a:p>
          <a:p>
            <a:pPr marL="0" indent="0">
              <a:buNone/>
            </a:pPr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>
                <a:solidFill>
                  <a:srgbClr val="FF0000"/>
                </a:solidFill>
              </a:rPr>
              <a:t>reward share for each processor</a:t>
            </a:r>
            <a:r>
              <a:rPr lang="en-US" sz="1800" dirty="0"/>
              <a:t> </a:t>
            </a:r>
            <a:r>
              <a:rPr lang="en-US" sz="1800" dirty="0" smtClean="0"/>
              <a:t>is: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If we </a:t>
            </a:r>
            <a:r>
              <a:rPr lang="en-US" sz="1800" dirty="0"/>
              <a:t>assume that a processor Pi </a:t>
            </a:r>
            <a:r>
              <a:rPr lang="en-US" sz="1800" i="1" dirty="0" smtClean="0"/>
              <a:t> </a:t>
            </a:r>
            <a:r>
              <a:rPr lang="en-US" sz="1800" dirty="0" smtClean="0"/>
              <a:t>was </a:t>
            </a:r>
            <a:r>
              <a:rPr lang="en-US" sz="1800" dirty="0" smtClean="0">
                <a:solidFill>
                  <a:srgbClr val="FF0000"/>
                </a:solidFill>
              </a:rPr>
              <a:t>cooperative</a:t>
            </a:r>
            <a:r>
              <a:rPr lang="en-US" sz="1800" dirty="0" smtClean="0"/>
              <a:t>, the </a:t>
            </a:r>
            <a:r>
              <a:rPr lang="en-US" sz="1800" dirty="0"/>
              <a:t>payoff of processor Pi in shard j as: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If </a:t>
            </a:r>
            <a:r>
              <a:rPr lang="en-US" sz="1800" dirty="0"/>
              <a:t>Pi</a:t>
            </a:r>
            <a:r>
              <a:rPr lang="en-US" sz="1800" i="1" dirty="0"/>
              <a:t> </a:t>
            </a:r>
            <a:r>
              <a:rPr lang="en-US" sz="1800" dirty="0"/>
              <a:t>is </a:t>
            </a:r>
            <a:r>
              <a:rPr lang="en-US" sz="1800" dirty="0" smtClean="0">
                <a:solidFill>
                  <a:srgbClr val="FF0000"/>
                </a:solidFill>
              </a:rPr>
              <a:t>defective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267" y="2454908"/>
            <a:ext cx="2015842" cy="693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254" y="4005904"/>
            <a:ext cx="5333632" cy="563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254" y="5130842"/>
            <a:ext cx="2798619" cy="62947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38436" y="386473"/>
            <a:ext cx="9713420" cy="6488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 Model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(Cnt’d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914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183" y="312653"/>
            <a:ext cx="10018713" cy="9296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Nash equilibrium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872692"/>
                <a:ext cx="10396857" cy="43595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In a Nash equilibrium strategy profile,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none of </a:t>
                </a:r>
                <a:r>
                  <a:rPr lang="en-US" sz="1800" dirty="0">
                    <a:solidFill>
                      <a:srgbClr val="0070C0"/>
                    </a:solidFill>
                  </a:rPr>
                  <a:t>the players </a:t>
                </a:r>
                <a:r>
                  <a:rPr lang="en-US" sz="1800" dirty="0"/>
                  <a:t>can </a:t>
                </a:r>
                <a:r>
                  <a:rPr lang="en-US" sz="1800" dirty="0">
                    <a:solidFill>
                      <a:srgbClr val="0070C0"/>
                    </a:solidFill>
                  </a:rPr>
                  <a:t>unilaterally</a:t>
                </a:r>
                <a:r>
                  <a:rPr lang="en-US" sz="1800" dirty="0"/>
                  <a:t> change its strategy to </a:t>
                </a:r>
                <a:r>
                  <a:rPr lang="en-US" sz="1800" dirty="0" smtClean="0"/>
                  <a:t>increase its utility.</a:t>
                </a:r>
              </a:p>
              <a:p>
                <a:pPr marL="0" indent="0">
                  <a:buNone/>
                </a:pPr>
                <a:r>
                  <a:rPr lang="en-US" sz="1800" dirty="0"/>
                  <a:t>A</a:t>
                </a:r>
                <a:r>
                  <a:rPr lang="en-US" sz="1800" dirty="0" smtClean="0"/>
                  <a:t>ny </a:t>
                </a:r>
                <a:r>
                  <a:rPr lang="en-US" sz="1800" dirty="0"/>
                  <a:t>finite game has </a:t>
                </a:r>
                <a:r>
                  <a:rPr lang="en-US" sz="1800" dirty="0">
                    <a:solidFill>
                      <a:srgbClr val="0070C0"/>
                    </a:solidFill>
                  </a:rPr>
                  <a:t>at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least one </a:t>
                </a:r>
                <a:r>
                  <a:rPr lang="en-US" sz="1800" dirty="0">
                    <a:solidFill>
                      <a:srgbClr val="0070C0"/>
                    </a:solidFill>
                  </a:rPr>
                  <a:t>Nash equilibrium strategy profile. </a:t>
                </a:r>
                <a:endParaRPr lang="en-US" sz="18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G </a:t>
                </a:r>
                <a:r>
                  <a:rPr lang="en-US" sz="1800" dirty="0"/>
                  <a:t>is </a:t>
                </a:r>
                <a:r>
                  <a:rPr lang="en-US" sz="1800" dirty="0" smtClean="0"/>
                  <a:t>a </a:t>
                </a:r>
                <a:r>
                  <a:rPr lang="en-US" sz="1800" dirty="0">
                    <a:solidFill>
                      <a:srgbClr val="FF0000"/>
                    </a:solidFill>
                  </a:rPr>
                  <a:t>public good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game</a:t>
                </a:r>
                <a:r>
                  <a:rPr lang="en-US" sz="18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PGG). </a:t>
                </a:r>
              </a:p>
              <a:p>
                <a:pPr marL="0" indent="0">
                  <a:buNone/>
                </a:pPr>
                <a:r>
                  <a:rPr lang="en-US" sz="1800" dirty="0"/>
                  <a:t>T</a:t>
                </a:r>
                <a:r>
                  <a:rPr lang="en-US" sz="1800" dirty="0" smtClean="0"/>
                  <a:t>he </a:t>
                </a:r>
                <a:r>
                  <a:rPr lang="en-US" sz="1800" dirty="0"/>
                  <a:t>system fails to make any new block and remain </a:t>
                </a:r>
                <a:r>
                  <a:rPr lang="en-US" sz="1800" dirty="0" smtClean="0"/>
                  <a:t>in the </a:t>
                </a:r>
                <a:r>
                  <a:rPr lang="en-US" sz="1800" dirty="0"/>
                  <a:t>same state </a:t>
                </a:r>
                <a:r>
                  <a:rPr lang="en-US" sz="1800" dirty="0">
                    <a:solidFill>
                      <a:srgbClr val="C00000"/>
                    </a:solidFill>
                  </a:rPr>
                  <a:t>if all processors defect initially</a:t>
                </a:r>
                <a:r>
                  <a:rPr lang="en-US" sz="1800" dirty="0"/>
                  <a:t>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Let us consider the strategy profile where </a:t>
                </a:r>
                <a:r>
                  <a:rPr lang="en-US" sz="1800" dirty="0" smtClean="0"/>
                  <a:t>all processors </a:t>
                </a:r>
                <a:r>
                  <a:rPr lang="en-US" sz="1800" dirty="0"/>
                  <a:t>defect and </a:t>
                </a:r>
                <a:r>
                  <a:rPr lang="en-US" sz="1800" dirty="0">
                    <a:solidFill>
                      <a:srgbClr val="0070C0"/>
                    </a:solidFill>
                  </a:rPr>
                  <a:t>do not pay optional cost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p>
                  </m:oMath>
                </a14:m>
                <a:r>
                  <a:rPr lang="en-US" sz="1800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after </a:t>
                </a:r>
                <a:r>
                  <a:rPr lang="en-US" sz="1800" dirty="0" smtClean="0"/>
                  <a:t>joining to </a:t>
                </a:r>
                <a:r>
                  <a:rPr lang="en-US" sz="1800" dirty="0"/>
                  <a:t>the shards.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We call this strategy profile </a:t>
                </a:r>
                <a:r>
                  <a:rPr lang="en-US" sz="1800" dirty="0">
                    <a:solidFill>
                      <a:srgbClr val="C00000"/>
                    </a:solidFill>
                  </a:rPr>
                  <a:t>All -D. </a:t>
                </a:r>
                <a:endParaRPr lang="en-US" sz="18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The </a:t>
                </a:r>
                <a:r>
                  <a:rPr lang="en-US" sz="1800" dirty="0" smtClean="0"/>
                  <a:t>payoff of </a:t>
                </a:r>
                <a:r>
                  <a:rPr lang="en-US" sz="1800" dirty="0"/>
                  <a:t>each </a:t>
                </a:r>
                <a:r>
                  <a:rPr lang="en-US" sz="1800" dirty="0">
                    <a:solidFill>
                      <a:srgbClr val="C00000"/>
                    </a:solidFill>
                  </a:rPr>
                  <a:t>processor</a:t>
                </a:r>
                <a:r>
                  <a:rPr lang="en-US" sz="18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err="1" smtClean="0">
                    <a:solidFill>
                      <a:srgbClr val="C00000"/>
                    </a:solidFill>
                  </a:rPr>
                  <a:t>i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would </a:t>
                </a:r>
                <a:r>
                  <a:rPr lang="en-US" sz="1800" dirty="0"/>
                  <a:t>be then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ui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800" b="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 b="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</m:oMath>
                </a14:m>
                <a:r>
                  <a:rPr lang="en-US" sz="18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In this case </a:t>
                </a:r>
                <a:r>
                  <a:rPr lang="en-US" sz="1800" dirty="0" smtClean="0"/>
                  <a:t>none </a:t>
                </a:r>
                <a:r>
                  <a:rPr lang="en-US" sz="1800" dirty="0"/>
                  <a:t>of the processors can unilaterally change its strategy </a:t>
                </a:r>
                <a:r>
                  <a:rPr lang="en-US" sz="1800" dirty="0" smtClean="0"/>
                  <a:t>to increase </a:t>
                </a:r>
                <a:r>
                  <a:rPr lang="en-US" sz="1800" dirty="0"/>
                  <a:t>its payoff. </a:t>
                </a:r>
                <a:br>
                  <a:rPr lang="en-US" sz="1800" dirty="0"/>
                </a:b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872692"/>
                <a:ext cx="10396857" cy="4359564"/>
              </a:xfrm>
              <a:blipFill>
                <a:blip r:embed="rId2"/>
                <a:stretch>
                  <a:fillRect l="-469" r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41328" y="1832621"/>
                <a:ext cx="10018713" cy="35333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</a:t>
                </a:r>
                <a:r>
                  <a:rPr lang="en-US" sz="1800" dirty="0" smtClean="0"/>
                  <a:t>he </a:t>
                </a:r>
                <a:r>
                  <a:rPr lang="en-US" sz="1800" dirty="0"/>
                  <a:t>only cooperative </a:t>
                </a:r>
                <a:r>
                  <a:rPr lang="en-US" sz="1800" dirty="0" smtClean="0"/>
                  <a:t>processor cannot </a:t>
                </a:r>
                <a:r>
                  <a:rPr lang="en-US" sz="1800" dirty="0"/>
                  <a:t>obtain any reward without the contribution of </a:t>
                </a:r>
                <a:r>
                  <a:rPr lang="en-US" sz="1800" dirty="0">
                    <a:solidFill>
                      <a:srgbClr val="FF0000"/>
                    </a:solidFill>
                  </a:rPr>
                  <a:t>at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least </a:t>
                </a:r>
                <a:r>
                  <a:rPr lang="en-US" sz="1800" i="1" dirty="0" smtClean="0">
                    <a:solidFill>
                      <a:srgbClr val="FF0000"/>
                    </a:solidFill>
                  </a:rPr>
                  <a:t>τ </a:t>
                </a:r>
                <a:r>
                  <a:rPr lang="en-US" sz="1800" dirty="0">
                    <a:solidFill>
                      <a:srgbClr val="FF0000"/>
                    </a:solidFill>
                  </a:rPr>
                  <a:t>-1 </a:t>
                </a:r>
                <a:r>
                  <a:rPr lang="en-US" sz="1800" dirty="0"/>
                  <a:t>other processors in its </a:t>
                </a:r>
                <a:r>
                  <a:rPr lang="en-US" sz="1800" dirty="0" smtClean="0"/>
                  <a:t>shard.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new payoff of each processor</a:t>
                </a:r>
                <a:r>
                  <a:rPr lang="en-US" sz="1800" dirty="0"/>
                  <a:t> who </a:t>
                </a:r>
                <a:r>
                  <a:rPr lang="en-US" sz="1800" dirty="0" smtClean="0"/>
                  <a:t>deviates:</a:t>
                </a:r>
                <a:r>
                  <a:rPr lang="en-US" sz="1800" dirty="0"/>
                  <a:t/>
                </a:r>
                <a:br>
                  <a:rPr lang="en-US" sz="1800" dirty="0"/>
                </a:b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W</a:t>
                </a:r>
                <a:r>
                  <a:rPr lang="en-US" sz="1800" dirty="0" smtClean="0"/>
                  <a:t>hich </a:t>
                </a:r>
                <a:r>
                  <a:rPr lang="en-US" sz="1800" dirty="0"/>
                  <a:t>is </a:t>
                </a:r>
                <a:r>
                  <a:rPr lang="en-US" sz="1800" dirty="0" smtClean="0"/>
                  <a:t>smaller </a:t>
                </a:r>
                <a:r>
                  <a:rPr lang="en-US" sz="1800" dirty="0"/>
                  <a:t>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sup>
                    </m:sSup>
                  </m:oMath>
                </a14:m>
                <a:r>
                  <a:rPr lang="en-US" sz="1800" dirty="0" smtClean="0"/>
                  <a:t>.</a:t>
                </a:r>
                <a:r>
                  <a:rPr lang="en-US" sz="1800" dirty="0"/>
                  <a:t/>
                </a:r>
                <a:br>
                  <a:rPr lang="en-US" sz="1800" dirty="0"/>
                </a:br>
                <a:r>
                  <a:rPr lang="en-US" sz="1800" dirty="0"/>
                  <a:t/>
                </a:r>
                <a:br>
                  <a:rPr lang="en-US" sz="1800" dirty="0"/>
                </a:br>
                <a:r>
                  <a:rPr lang="en-US" sz="1800" dirty="0"/>
                  <a:t>Hence,</a:t>
                </a:r>
                <a:r>
                  <a:rPr lang="en-US" sz="1800" dirty="0">
                    <a:solidFill>
                      <a:srgbClr val="FF0000"/>
                    </a:solidFill>
                  </a:rPr>
                  <a:t> All -D</a:t>
                </a:r>
                <a:r>
                  <a:rPr lang="en-US" sz="1800" i="1" dirty="0"/>
                  <a:t> </a:t>
                </a:r>
                <a:r>
                  <a:rPr lang="en-US" sz="1800" dirty="0"/>
                  <a:t>is a </a:t>
                </a:r>
                <a:r>
                  <a:rPr lang="en-US" sz="1800" dirty="0">
                    <a:solidFill>
                      <a:srgbClr val="FF0000"/>
                    </a:solidFill>
                  </a:rPr>
                  <a:t>Nash equilibrium profile </a:t>
                </a:r>
                <a:r>
                  <a:rPr lang="en-US" sz="1800" dirty="0"/>
                  <a:t>in this game </a:t>
                </a:r>
                <a:r>
                  <a:rPr lang="en-US" sz="1800" dirty="0" smtClean="0"/>
                  <a:t>and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G </a:t>
                </a:r>
                <a:r>
                  <a:rPr lang="en-US" sz="1800" dirty="0">
                    <a:solidFill>
                      <a:srgbClr val="FF0000"/>
                    </a:solidFill>
                  </a:rPr>
                  <a:t>is a PGG</a:t>
                </a:r>
                <a:r>
                  <a:rPr lang="en-US" sz="18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1328" y="1832621"/>
                <a:ext cx="10018713" cy="3533372"/>
              </a:xfrm>
              <a:blipFill>
                <a:blip r:embed="rId2"/>
                <a:stretch>
                  <a:fillRect l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868" t="14589" b="-2400"/>
          <a:stretch/>
        </p:blipFill>
        <p:spPr>
          <a:xfrm>
            <a:off x="6040582" y="3297381"/>
            <a:ext cx="1975642" cy="44334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84310" y="401845"/>
            <a:ext cx="10018713" cy="929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</a:rPr>
              <a:t>Nash equilibrium(Cnt’d)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958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7244" y="1429056"/>
                <a:ext cx="10237641" cy="46115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In each epoch of </a:t>
                </a:r>
                <a:r>
                  <a:rPr lang="en-US" sz="1800" dirty="0" smtClean="0"/>
                  <a:t>this game </a:t>
                </a:r>
                <a:r>
                  <a:rPr lang="en-US" sz="1800" dirty="0"/>
                  <a:t>G with N processors, if </a:t>
                </a:r>
                <a:r>
                  <a:rPr lang="en-US" sz="1800" dirty="0">
                    <a:solidFill>
                      <a:srgbClr val="0070C0"/>
                    </a:solidFill>
                  </a:rPr>
                  <a:t>rewards are equally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shared </a:t>
                </a:r>
                <a:r>
                  <a:rPr lang="en-US" sz="1800" dirty="0" smtClean="0"/>
                  <a:t>among </a:t>
                </a:r>
                <a:r>
                  <a:rPr lang="en-US" sz="1800" dirty="0"/>
                  <a:t>all processors, we </a:t>
                </a:r>
                <a:r>
                  <a:rPr lang="en-US" sz="1800" dirty="0">
                    <a:solidFill>
                      <a:srgbClr val="0070C0"/>
                    </a:solidFill>
                  </a:rPr>
                  <a:t>cannot</a:t>
                </a:r>
                <a:r>
                  <a:rPr lang="en-US" sz="1800" dirty="0"/>
                  <a:t> establish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All-Cooperation strategy </a:t>
                </a:r>
                <a:r>
                  <a:rPr lang="en-US" sz="1800" dirty="0">
                    <a:solidFill>
                      <a:srgbClr val="C00000"/>
                    </a:solidFill>
                  </a:rPr>
                  <a:t>profile </a:t>
                </a:r>
                <a:r>
                  <a:rPr lang="en-US" sz="1800" dirty="0"/>
                  <a:t>as a Nash equilibrium. </a:t>
                </a:r>
                <a:br>
                  <a:rPr lang="en-US" sz="1800" dirty="0"/>
                </a:b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A</a:t>
                </a:r>
                <a:r>
                  <a:rPr lang="en-US" sz="1800" dirty="0" smtClean="0"/>
                  <a:t>ll </a:t>
                </a:r>
                <a:r>
                  <a:rPr lang="en-US" sz="1800" i="1" dirty="0"/>
                  <a:t>N </a:t>
                </a:r>
                <a:r>
                  <a:rPr lang="en-US" sz="1800" dirty="0"/>
                  <a:t>processors </a:t>
                </a:r>
                <a:r>
                  <a:rPr lang="en-US" sz="1800" dirty="0" smtClean="0"/>
                  <a:t>have already </a:t>
                </a:r>
                <a:r>
                  <a:rPr lang="en-US" sz="1800" dirty="0"/>
                  <a:t>cooperated in transaction verifications (i.e., </a:t>
                </a:r>
                <a:r>
                  <a:rPr lang="en-US" sz="1800" i="1" dirty="0">
                    <a:solidFill>
                      <a:srgbClr val="C00000"/>
                    </a:solidFill>
                  </a:rPr>
                  <a:t>All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– </a:t>
                </a:r>
                <a:r>
                  <a:rPr lang="en-US" sz="1800" i="1" dirty="0" smtClean="0">
                    <a:solidFill>
                      <a:srgbClr val="C00000"/>
                    </a:solidFill>
                  </a:rPr>
                  <a:t>C </a:t>
                </a:r>
                <a:r>
                  <a:rPr lang="en-US" sz="1800" dirty="0" smtClean="0"/>
                  <a:t>strategy </a:t>
                </a:r>
                <a:r>
                  <a:rPr lang="en-US" sz="1800" dirty="0"/>
                  <a:t>profile) and paid the optional cost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p>
                  </m:oMath>
                </a14:m>
                <a:r>
                  <a:rPr lang="en-US" sz="1800" dirty="0"/>
                  <a:t>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I</a:t>
                </a:r>
                <a:r>
                  <a:rPr lang="en-US" sz="1800" dirty="0" smtClean="0"/>
                  <a:t>f </a:t>
                </a:r>
                <a:r>
                  <a:rPr lang="en-US" sz="1800" dirty="0"/>
                  <a:t>a given processor </a:t>
                </a:r>
                <a:r>
                  <a:rPr lang="en-US" sz="1800" dirty="0">
                    <a:solidFill>
                      <a:srgbClr val="C00000"/>
                    </a:solidFill>
                  </a:rPr>
                  <a:t>deviates</a:t>
                </a:r>
                <a:r>
                  <a:rPr lang="en-US" sz="1800" dirty="0"/>
                  <a:t> from the cooperation and </a:t>
                </a:r>
                <a:r>
                  <a:rPr lang="en-US" sz="1800" dirty="0" smtClean="0"/>
                  <a:t>plays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defection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unilaterally</a:t>
                </a:r>
                <a:r>
                  <a:rPr lang="en-US" sz="1800" dirty="0"/>
                  <a:t>:</a:t>
                </a:r>
                <a:endParaRPr lang="en-US" sz="1800" dirty="0" smtClean="0"/>
              </a:p>
              <a:p>
                <a:r>
                  <a:rPr lang="en-US" sz="1800" dirty="0"/>
                  <a:t>I</a:t>
                </a:r>
                <a:r>
                  <a:rPr lang="en-US" sz="1800" dirty="0" smtClean="0"/>
                  <a:t>ts </a:t>
                </a:r>
                <a:r>
                  <a:rPr lang="en-US" sz="1800" dirty="0"/>
                  <a:t>payoff would be equal </a:t>
                </a:r>
                <a:r>
                  <a:rPr lang="en-US" sz="1800" dirty="0" smtClean="0"/>
                  <a:t>to: </a:t>
                </a:r>
                <a:r>
                  <a:rPr lang="en-US" sz="1800" dirty="0"/>
                  <a:t/>
                </a:r>
                <a:br>
                  <a:rPr lang="en-US" sz="1800" dirty="0"/>
                </a:b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W</a:t>
                </a:r>
                <a:r>
                  <a:rPr lang="en-US" sz="1800" dirty="0" smtClean="0"/>
                  <a:t>hich </a:t>
                </a:r>
                <a:r>
                  <a:rPr lang="en-US" sz="1800" dirty="0"/>
                  <a:t>is always greater than </a:t>
                </a:r>
                <a:r>
                  <a:rPr lang="en-US" sz="1800" dirty="0">
                    <a:solidFill>
                      <a:srgbClr val="C00000"/>
                    </a:solidFill>
                  </a:rPr>
                  <a:t>cooperative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payoffs:</a:t>
                </a:r>
                <a:r>
                  <a:rPr lang="en-US" sz="1800" dirty="0"/>
                  <a:t/>
                </a:r>
                <a:br>
                  <a:rPr lang="en-US" sz="1800" dirty="0"/>
                </a:br>
                <a:r>
                  <a:rPr lang="en-US" sz="1800" dirty="0"/>
                  <a:t/>
                </a:r>
                <a:br>
                  <a:rPr lang="en-US" sz="1800" dirty="0"/>
                </a:b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7244" y="1429056"/>
                <a:ext cx="10237641" cy="4611526"/>
              </a:xfrm>
              <a:blipFill>
                <a:blip r:embed="rId2"/>
                <a:stretch>
                  <a:fillRect l="-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029" y="3999803"/>
            <a:ext cx="3134162" cy="704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603" y="5449534"/>
            <a:ext cx="5677692" cy="60015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351754" y="144782"/>
            <a:ext cx="10018713" cy="929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</a:rPr>
              <a:t>Nash equilibrium(Cnt’d)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41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807" y="499053"/>
            <a:ext cx="9778049" cy="86868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cs typeface="+mn-cs"/>
              </a:rPr>
              <a:t>C</a:t>
            </a:r>
            <a:r>
              <a:rPr lang="en-US" sz="3200" dirty="0" smtClean="0">
                <a:solidFill>
                  <a:srgbClr val="FF0000"/>
                </a:solidFill>
                <a:cs typeface="+mn-cs"/>
              </a:rPr>
              <a:t>onclusion</a:t>
            </a:r>
            <a:endParaRPr lang="en-US" sz="32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408" y="2019127"/>
            <a:ext cx="10018713" cy="34138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Analyze a </a:t>
            </a:r>
            <a:r>
              <a:rPr lang="en-US" sz="1800" dirty="0"/>
              <a:t>game theory </a:t>
            </a:r>
            <a:r>
              <a:rPr lang="en-US" sz="1800" dirty="0" smtClean="0"/>
              <a:t>model of </a:t>
            </a:r>
            <a:r>
              <a:rPr lang="en-US" sz="1800" dirty="0"/>
              <a:t>Shard-base permissionless blockchain </a:t>
            </a:r>
            <a:r>
              <a:rPr lang="en-US" sz="1800" dirty="0" smtClean="0"/>
              <a:t>protocol.</a:t>
            </a:r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>
                <a:solidFill>
                  <a:srgbClr val="0070C0"/>
                </a:solidFill>
              </a:rPr>
              <a:t>Nash </a:t>
            </a:r>
            <a:r>
              <a:rPr lang="en-US" sz="1800" dirty="0" smtClean="0">
                <a:solidFill>
                  <a:srgbClr val="0070C0"/>
                </a:solidFill>
              </a:rPr>
              <a:t>equilibrium </a:t>
            </a:r>
            <a:r>
              <a:rPr lang="en-US" sz="1800" dirty="0" smtClean="0"/>
              <a:t>of the </a:t>
            </a:r>
            <a:r>
              <a:rPr lang="en-US" sz="1800" dirty="0"/>
              <a:t>game.</a:t>
            </a:r>
          </a:p>
          <a:p>
            <a:pPr marL="0" indent="0">
              <a:buNone/>
            </a:pPr>
            <a:r>
              <a:rPr lang="en-US" sz="1800" dirty="0" smtClean="0"/>
              <a:t>If </a:t>
            </a:r>
            <a:r>
              <a:rPr lang="en-US" sz="1800" dirty="0"/>
              <a:t>rewards are </a:t>
            </a:r>
            <a:r>
              <a:rPr lang="en-US" sz="1800" dirty="0" smtClean="0">
                <a:solidFill>
                  <a:srgbClr val="0070C0"/>
                </a:solidFill>
              </a:rPr>
              <a:t>uniformly distributed </a:t>
            </a:r>
            <a:r>
              <a:rPr lang="en-US" sz="1800" dirty="0"/>
              <a:t>among processors, a cooperative </a:t>
            </a:r>
            <a:r>
              <a:rPr lang="en-US" sz="1800" dirty="0" smtClean="0"/>
              <a:t>equilibrium cannot </a:t>
            </a:r>
            <a:r>
              <a:rPr lang="en-US" sz="1800" dirty="0"/>
              <a:t>be enforced in shard-based public </a:t>
            </a:r>
            <a:r>
              <a:rPr lang="en-US" sz="1800" dirty="0" smtClean="0"/>
              <a:t>permissionless blockchains</a:t>
            </a:r>
            <a:r>
              <a:rPr lang="en-US" sz="1800" dirty="0"/>
              <a:t>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Hence, we can use </a:t>
            </a:r>
            <a:r>
              <a:rPr lang="en-US" sz="1800" dirty="0" smtClean="0">
                <a:solidFill>
                  <a:srgbClr val="C00000"/>
                </a:solidFill>
              </a:rPr>
              <a:t>a new reward </a:t>
            </a:r>
            <a:r>
              <a:rPr lang="en-US" sz="1800" dirty="0">
                <a:solidFill>
                  <a:srgbClr val="C00000"/>
                </a:solidFill>
              </a:rPr>
              <a:t>sharing approach</a:t>
            </a:r>
            <a:r>
              <a:rPr lang="en-US" sz="1800" dirty="0"/>
              <a:t>, which </a:t>
            </a:r>
            <a:r>
              <a:rPr lang="en-US" sz="1800" dirty="0">
                <a:solidFill>
                  <a:srgbClr val="0070C0"/>
                </a:solidFill>
              </a:rPr>
              <a:t>promotes cooperation </a:t>
            </a:r>
            <a:r>
              <a:rPr lang="en-US" sz="1800" dirty="0" smtClean="0">
                <a:solidFill>
                  <a:srgbClr val="0070C0"/>
                </a:solidFill>
              </a:rPr>
              <a:t>among processors </a:t>
            </a:r>
            <a:r>
              <a:rPr lang="en-US" sz="1800" dirty="0"/>
              <a:t>by providing </a:t>
            </a:r>
            <a:r>
              <a:rPr lang="en-US" sz="1800" dirty="0">
                <a:solidFill>
                  <a:srgbClr val="0070C0"/>
                </a:solidFill>
              </a:rPr>
              <a:t>appropriate incentives</a:t>
            </a:r>
            <a:r>
              <a:rPr lang="en-US" sz="1800" dirty="0"/>
              <a:t>. 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868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87352"/>
            <a:ext cx="10018713" cy="3124201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https://ieeexplore.ieee.org/abstract/document/8558531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582" y="597586"/>
            <a:ext cx="10018713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Introduction To Blockchain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237" y="2149783"/>
            <a:ext cx="10258511" cy="4082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dirty="0">
                <a:solidFill>
                  <a:srgbClr val="FF0000"/>
                </a:solidFill>
              </a:rPr>
              <a:t>blockchain</a:t>
            </a:r>
            <a:r>
              <a:rPr lang="en-US" sz="1800" i="1" dirty="0"/>
              <a:t> </a:t>
            </a:r>
            <a:r>
              <a:rPr lang="en-US" sz="1800" dirty="0"/>
              <a:t>is an </a:t>
            </a:r>
            <a:r>
              <a:rPr lang="en-US" sz="1800" dirty="0">
                <a:solidFill>
                  <a:srgbClr val="0070C0"/>
                </a:solidFill>
              </a:rPr>
              <a:t>append-only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70C0"/>
                </a:solidFill>
              </a:rPr>
              <a:t>immutable distributed database </a:t>
            </a:r>
            <a:r>
              <a:rPr lang="en-US" sz="1800" dirty="0"/>
              <a:t>that records a time-sequenced history of facts called </a:t>
            </a:r>
            <a:r>
              <a:rPr lang="en-US" sz="1800" dirty="0">
                <a:solidFill>
                  <a:srgbClr val="0070C0"/>
                </a:solidFill>
              </a:rPr>
              <a:t>transactions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Transactions</a:t>
            </a:r>
            <a:r>
              <a:rPr lang="en-US" sz="1800" dirty="0"/>
              <a:t> are typically grouped into </a:t>
            </a:r>
            <a:r>
              <a:rPr lang="en-US" sz="1800" dirty="0">
                <a:solidFill>
                  <a:srgbClr val="C00000"/>
                </a:solidFill>
              </a:rPr>
              <a:t>blocks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 smtClean="0"/>
              <a:t>A </a:t>
            </a:r>
            <a:r>
              <a:rPr lang="en-US" sz="1800" dirty="0"/>
              <a:t>key aspect of </a:t>
            </a:r>
            <a:r>
              <a:rPr lang="en-US" sz="1800" dirty="0" smtClean="0"/>
              <a:t>blockchain protocol is </a:t>
            </a:r>
            <a:r>
              <a:rPr lang="en-US" sz="1800" dirty="0"/>
              <a:t>the </a:t>
            </a:r>
            <a:r>
              <a:rPr lang="en-US" sz="1800" b="1" dirty="0">
                <a:solidFill>
                  <a:srgbClr val="C00000"/>
                </a:solidFill>
              </a:rPr>
              <a:t>consensus</a:t>
            </a:r>
            <a:r>
              <a:rPr lang="en-US" sz="1800" b="1" i="1" dirty="0">
                <a:solidFill>
                  <a:srgbClr val="C0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algorithm </a:t>
            </a:r>
            <a:r>
              <a:rPr lang="en-US" sz="1800" dirty="0"/>
              <a:t>which enables agreement among a network of </a:t>
            </a:r>
            <a:r>
              <a:rPr lang="en-US" sz="1800" dirty="0">
                <a:solidFill>
                  <a:srgbClr val="0070C0"/>
                </a:solidFill>
              </a:rPr>
              <a:t>processors</a:t>
            </a:r>
            <a:r>
              <a:rPr lang="en-US" sz="1800" i="1" dirty="0"/>
              <a:t> </a:t>
            </a:r>
            <a:r>
              <a:rPr lang="en-US" sz="1800" dirty="0"/>
              <a:t>or </a:t>
            </a:r>
            <a:r>
              <a:rPr lang="en-US" sz="1800" dirty="0">
                <a:solidFill>
                  <a:srgbClr val="0070C0"/>
                </a:solidFill>
              </a:rPr>
              <a:t>miners</a:t>
            </a:r>
            <a:r>
              <a:rPr lang="en-US" sz="1800" i="1" dirty="0"/>
              <a:t> </a:t>
            </a:r>
            <a:r>
              <a:rPr lang="en-US" sz="1800" dirty="0"/>
              <a:t>on the state of the blockchain under the assumption that a fraction of them could be malicious or faulty.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Bitcoin’s blockchain is </a:t>
            </a:r>
            <a:r>
              <a:rPr lang="en-US" sz="1800" b="1" dirty="0">
                <a:solidFill>
                  <a:srgbClr val="C00000"/>
                </a:solidFill>
              </a:rPr>
              <a:t>permissionless</a:t>
            </a:r>
            <a:r>
              <a:rPr lang="en-US" sz="1800" dirty="0"/>
              <a:t>, i.e., no trusted infrastructure to establish verifiable identities for processors </a:t>
            </a:r>
            <a:r>
              <a:rPr lang="en-US" sz="1800" dirty="0" smtClean="0"/>
              <a:t>exists.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blockchain protocol selects (randomly and in an unbiased fashion) one processor </a:t>
            </a:r>
            <a:r>
              <a:rPr lang="en-US" sz="1800" dirty="0">
                <a:solidFill>
                  <a:srgbClr val="0070C0"/>
                </a:solidFill>
              </a:rPr>
              <a:t>once every 10 minutes </a:t>
            </a:r>
            <a:r>
              <a:rPr lang="en-US" sz="1800" dirty="0"/>
              <a:t>on average </a:t>
            </a:r>
            <a:r>
              <a:rPr lang="en-US" sz="1800" b="1" dirty="0">
                <a:solidFill>
                  <a:srgbClr val="C00000"/>
                </a:solidFill>
              </a:rPr>
              <a:t>(epoch)</a:t>
            </a:r>
            <a:r>
              <a:rPr lang="en-US" sz="1800" dirty="0"/>
              <a:t>, and this selected processor gets the right to commit (or append) a new block onto the blockchain.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2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867" y="2105891"/>
            <a:ext cx="9754572" cy="3943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The network (other </a:t>
            </a:r>
            <a:r>
              <a:rPr lang="en-US" sz="1800" dirty="0"/>
              <a:t>processors) implicitly</a:t>
            </a:r>
            <a:r>
              <a:rPr lang="en-US" sz="1800" i="1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accept</a:t>
            </a:r>
            <a:r>
              <a:rPr lang="en-US" sz="1800" dirty="0"/>
              <a:t> this block by building </a:t>
            </a:r>
            <a:r>
              <a:rPr lang="en-US" sz="1800" dirty="0" smtClean="0"/>
              <a:t>on top </a:t>
            </a:r>
            <a:r>
              <a:rPr lang="en-US" sz="1800" dirty="0"/>
              <a:t>of it in the next epoch or </a:t>
            </a:r>
            <a:r>
              <a:rPr lang="en-US" sz="1800" b="1" dirty="0">
                <a:solidFill>
                  <a:srgbClr val="C00000"/>
                </a:solidFill>
              </a:rPr>
              <a:t>reject</a:t>
            </a:r>
            <a:r>
              <a:rPr lang="en-US" sz="1800" dirty="0"/>
              <a:t> it by building on top </a:t>
            </a:r>
            <a:r>
              <a:rPr lang="en-US" sz="1800" dirty="0" smtClean="0"/>
              <a:t>of some </a:t>
            </a:r>
            <a:r>
              <a:rPr lang="en-US" sz="1800" dirty="0"/>
              <a:t>other block in the hash-chain.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Bitcoin protocol uses  a </a:t>
            </a:r>
            <a:r>
              <a:rPr lang="en-US" sz="1800" dirty="0">
                <a:solidFill>
                  <a:srgbClr val="C00000"/>
                </a:solidFill>
              </a:rPr>
              <a:t>Proof-of-Work (PoW) </a:t>
            </a:r>
            <a:r>
              <a:rPr lang="en-US" sz="1800" dirty="0"/>
              <a:t>mechanism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to </a:t>
            </a:r>
            <a:r>
              <a:rPr lang="en-US" sz="1800" dirty="0">
                <a:solidFill>
                  <a:srgbClr val="0070C0"/>
                </a:solidFill>
              </a:rPr>
              <a:t>select</a:t>
            </a:r>
            <a:r>
              <a:rPr lang="en-US" sz="1800" dirty="0"/>
              <a:t> the </a:t>
            </a:r>
            <a:r>
              <a:rPr lang="en-US" sz="1800" dirty="0">
                <a:solidFill>
                  <a:srgbClr val="0070C0"/>
                </a:solidFill>
              </a:rPr>
              <a:t>leader</a:t>
            </a:r>
            <a:r>
              <a:rPr lang="en-US" sz="1800" dirty="0"/>
              <a:t> (processor with the right to commit a block) </a:t>
            </a:r>
            <a:r>
              <a:rPr lang="en-US" sz="1800" dirty="0">
                <a:solidFill>
                  <a:srgbClr val="0070C0"/>
                </a:solidFill>
              </a:rPr>
              <a:t>in each epoch </a:t>
            </a:r>
            <a:r>
              <a:rPr lang="en-US" sz="1800" dirty="0"/>
              <a:t>in an unbiased fashion.</a:t>
            </a:r>
          </a:p>
          <a:p>
            <a:pPr marL="0" indent="0">
              <a:buNone/>
            </a:pPr>
            <a:r>
              <a:rPr lang="en-US" sz="1800" dirty="0"/>
              <a:t>(PoW) mechanism </a:t>
            </a:r>
            <a:r>
              <a:rPr lang="en-US" sz="1800" dirty="0" smtClean="0"/>
              <a:t>is </a:t>
            </a:r>
            <a:r>
              <a:rPr lang="en-US" sz="1800" dirty="0"/>
              <a:t>a </a:t>
            </a:r>
            <a:r>
              <a:rPr lang="en-US" sz="1800" dirty="0">
                <a:solidFill>
                  <a:srgbClr val="0070C0"/>
                </a:solidFill>
              </a:rPr>
              <a:t>hash puzzle </a:t>
            </a:r>
            <a:r>
              <a:rPr lang="en-US" sz="1800" dirty="0"/>
              <a:t>that each processor attempts to solve.</a:t>
            </a:r>
          </a:p>
          <a:p>
            <a:pPr marL="0" indent="0">
              <a:buNone/>
            </a:pPr>
            <a:r>
              <a:rPr lang="en-US" sz="1800" dirty="0"/>
              <a:t>One that succeeds is selected and gets the right to propose the next block.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As </a:t>
            </a:r>
            <a:r>
              <a:rPr lang="en-US" sz="1800" dirty="0">
                <a:solidFill>
                  <a:srgbClr val="0070C0"/>
                </a:solidFill>
              </a:rPr>
              <a:t>PoW</a:t>
            </a:r>
            <a:r>
              <a:rPr lang="en-US" sz="1800" dirty="0"/>
              <a:t> involves significant </a:t>
            </a:r>
            <a:r>
              <a:rPr lang="en-US" sz="1800" dirty="0">
                <a:solidFill>
                  <a:srgbClr val="0070C0"/>
                </a:solidFill>
              </a:rPr>
              <a:t>computation</a:t>
            </a:r>
            <a:r>
              <a:rPr lang="en-US" sz="1800" dirty="0"/>
              <a:t>, Bitcoin’s protocol includes a </a:t>
            </a:r>
            <a:r>
              <a:rPr lang="en-US" sz="1800" dirty="0">
                <a:solidFill>
                  <a:srgbClr val="C00000"/>
                </a:solidFill>
              </a:rPr>
              <a:t>reward mechanism</a:t>
            </a:r>
            <a:r>
              <a:rPr lang="en-US" sz="1800" dirty="0"/>
              <a:t> to incentivize processors to compete (in a fair fashion) and to </a:t>
            </a:r>
            <a:r>
              <a:rPr lang="en-US" sz="1800" dirty="0">
                <a:solidFill>
                  <a:srgbClr val="0070C0"/>
                </a:solidFill>
              </a:rPr>
              <a:t>behave honestly.</a:t>
            </a:r>
          </a:p>
          <a:p>
            <a:pPr marL="0" indent="0">
              <a:buNone/>
            </a:pPr>
            <a:r>
              <a:rPr lang="en-US" sz="1800" dirty="0"/>
              <a:t>One significant </a:t>
            </a:r>
            <a:r>
              <a:rPr lang="en-US" sz="1800" dirty="0">
                <a:solidFill>
                  <a:srgbClr val="C00000"/>
                </a:solidFill>
              </a:rPr>
              <a:t>shortcoming of Bitcoin’s </a:t>
            </a:r>
            <a:r>
              <a:rPr lang="en-US" sz="1800" dirty="0"/>
              <a:t>consensus protocol is its </a:t>
            </a:r>
            <a:r>
              <a:rPr lang="en-US" sz="1800" b="1" dirty="0">
                <a:solidFill>
                  <a:srgbClr val="C00000"/>
                </a:solidFill>
              </a:rPr>
              <a:t>low transaction throughput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C00000"/>
                </a:solidFill>
              </a:rPr>
              <a:t>poor scalability</a:t>
            </a:r>
            <a:r>
              <a:rPr lang="en-US" sz="18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832" y="459041"/>
            <a:ext cx="10018713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Introduction To Blockchain(</a:t>
            </a:r>
            <a:r>
              <a:rPr lang="en-US" sz="3200" dirty="0" err="1" smtClean="0">
                <a:solidFill>
                  <a:srgbClr val="FF0000"/>
                </a:solidFill>
              </a:rPr>
              <a:t>Cnt’d</a:t>
            </a:r>
            <a:r>
              <a:rPr lang="en-US" sz="3200" dirty="0">
                <a:solidFill>
                  <a:srgbClr val="FF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3019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129" y="261187"/>
            <a:ext cx="10018713" cy="112695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Introduction To Sharding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091" y="1724909"/>
            <a:ext cx="10444380" cy="4544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Sharding proposes to </a:t>
            </a:r>
            <a:r>
              <a:rPr lang="en-US" sz="1800" dirty="0"/>
              <a:t>periodically partition the network of processors (in an </a:t>
            </a:r>
            <a:r>
              <a:rPr lang="en-US" sz="1800" dirty="0" smtClean="0"/>
              <a:t>unbiased fashion</a:t>
            </a:r>
            <a:r>
              <a:rPr lang="en-US" sz="1800" dirty="0"/>
              <a:t>) into </a:t>
            </a:r>
            <a:r>
              <a:rPr lang="en-US" sz="1800" dirty="0">
                <a:solidFill>
                  <a:srgbClr val="C00000"/>
                </a:solidFill>
              </a:rPr>
              <a:t>smaller </a:t>
            </a:r>
            <a:r>
              <a:rPr lang="en-US" sz="1800" dirty="0" smtClean="0">
                <a:solidFill>
                  <a:srgbClr val="C00000"/>
                </a:solidFill>
              </a:rPr>
              <a:t>committees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each </a:t>
            </a:r>
            <a:r>
              <a:rPr lang="en-US" sz="1800" dirty="0" smtClean="0">
                <a:solidFill>
                  <a:srgbClr val="C00000"/>
                </a:solidFill>
              </a:rPr>
              <a:t>committee </a:t>
            </a:r>
            <a:r>
              <a:rPr lang="en-US" sz="1800" dirty="0" smtClean="0"/>
              <a:t>processes a </a:t>
            </a:r>
            <a:r>
              <a:rPr lang="en-US" sz="1800" dirty="0" smtClean="0">
                <a:solidFill>
                  <a:srgbClr val="FF0000"/>
                </a:solidFill>
              </a:rPr>
              <a:t>disjoint </a:t>
            </a:r>
            <a:r>
              <a:rPr lang="en-US" sz="1800" dirty="0">
                <a:solidFill>
                  <a:srgbClr val="FF0000"/>
                </a:solidFill>
              </a:rPr>
              <a:t>set of transactions </a:t>
            </a:r>
            <a:r>
              <a:rPr lang="en-US" sz="1800" dirty="0"/>
              <a:t>(also called a </a:t>
            </a:r>
            <a:r>
              <a:rPr lang="en-US" sz="1800" b="1" dirty="0" smtClean="0">
                <a:solidFill>
                  <a:srgbClr val="FF0000"/>
                </a:solidFill>
              </a:rPr>
              <a:t>shard</a:t>
            </a:r>
            <a:r>
              <a:rPr lang="en-US" sz="1800" dirty="0" smtClean="0"/>
              <a:t>) </a:t>
            </a:r>
            <a:r>
              <a:rPr lang="en-US" sz="1800" dirty="0"/>
              <a:t>in </a:t>
            </a:r>
            <a:r>
              <a:rPr lang="en-US" sz="1800" dirty="0" smtClean="0"/>
              <a:t>parallel with </a:t>
            </a:r>
            <a:r>
              <a:rPr lang="en-US" sz="1800" dirty="0"/>
              <a:t>other committees.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ow </a:t>
            </a:r>
            <a:r>
              <a:rPr lang="en-US" sz="1800" dirty="0">
                <a:solidFill>
                  <a:srgbClr val="FF0000"/>
                </a:solidFill>
              </a:rPr>
              <a:t>processors will be incentivized to honestly </a:t>
            </a:r>
            <a:r>
              <a:rPr lang="en-US" sz="1800" dirty="0" smtClean="0">
                <a:solidFill>
                  <a:srgbClr val="FF0000"/>
                </a:solidFill>
              </a:rPr>
              <a:t>participate and </a:t>
            </a:r>
            <a:r>
              <a:rPr lang="en-US" sz="1800" dirty="0">
                <a:solidFill>
                  <a:srgbClr val="FF0000"/>
                </a:solidFill>
              </a:rPr>
              <a:t>discharge their committee </a:t>
            </a:r>
            <a:r>
              <a:rPr lang="en-US" sz="1800" dirty="0" smtClean="0">
                <a:solidFill>
                  <a:srgbClr val="FF0000"/>
                </a:solidFill>
              </a:rPr>
              <a:t>duties?</a:t>
            </a:r>
          </a:p>
          <a:p>
            <a:pPr marL="0" indent="0">
              <a:buNone/>
            </a:pPr>
            <a:r>
              <a:rPr lang="en-US" sz="1800" dirty="0"/>
              <a:t>A</a:t>
            </a:r>
            <a:r>
              <a:rPr lang="en-US" sz="1800" dirty="0" smtClean="0"/>
              <a:t>s </a:t>
            </a:r>
            <a:r>
              <a:rPr lang="en-US" sz="1800" dirty="0"/>
              <a:t>participation in committee tasks (</a:t>
            </a:r>
            <a:r>
              <a:rPr lang="en-US" sz="1800" dirty="0" smtClean="0"/>
              <a:t>such as </a:t>
            </a:r>
            <a:r>
              <a:rPr lang="en-US" sz="1800" dirty="0">
                <a:solidFill>
                  <a:srgbClr val="0070C0"/>
                </a:solidFill>
              </a:rPr>
              <a:t>transaction validation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70C0"/>
                </a:solidFill>
              </a:rPr>
              <a:t>signature creation</a:t>
            </a:r>
            <a:r>
              <a:rPr lang="en-US" sz="1800" dirty="0"/>
              <a:t>, etc.) impose </a:t>
            </a:r>
            <a:r>
              <a:rPr lang="en-US" sz="1800" dirty="0" smtClean="0"/>
              <a:t>a </a:t>
            </a:r>
            <a:r>
              <a:rPr lang="en-US" sz="1800" dirty="0" smtClean="0">
                <a:solidFill>
                  <a:srgbClr val="0070C0"/>
                </a:solidFill>
              </a:rPr>
              <a:t>cost</a:t>
            </a:r>
            <a:r>
              <a:rPr lang="en-US" sz="1800" i="1" dirty="0" smtClean="0"/>
              <a:t> </a:t>
            </a:r>
            <a:r>
              <a:rPr lang="en-US" sz="1800" dirty="0"/>
              <a:t>on processors, it is possible that </a:t>
            </a:r>
            <a:r>
              <a:rPr lang="en-US" sz="1800" dirty="0">
                <a:solidFill>
                  <a:srgbClr val="C00000"/>
                </a:solidFill>
              </a:rPr>
              <a:t>rational</a:t>
            </a:r>
            <a:r>
              <a:rPr lang="en-US" sz="1800" i="1" dirty="0">
                <a:solidFill>
                  <a:srgbClr val="C00000"/>
                </a:solidFill>
              </a:rPr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processors </a:t>
            </a:r>
            <a:r>
              <a:rPr lang="en-US" sz="1800" dirty="0" smtClean="0"/>
              <a:t>may </a:t>
            </a:r>
            <a:r>
              <a:rPr lang="en-US" sz="1800" dirty="0"/>
              <a:t>choose not to participate in these tasks (and get </a:t>
            </a:r>
            <a:r>
              <a:rPr lang="en-US" sz="1800" dirty="0" smtClean="0"/>
              <a:t>away with </a:t>
            </a:r>
            <a:r>
              <a:rPr lang="en-US" sz="1800" dirty="0"/>
              <a:t>it as </a:t>
            </a:r>
            <a:r>
              <a:rPr lang="en-US" sz="1800" dirty="0" smtClean="0"/>
              <a:t>the protocol </a:t>
            </a:r>
            <a:r>
              <a:rPr lang="en-US" sz="1800" dirty="0"/>
              <a:t>may still succeed at the end) if </a:t>
            </a:r>
            <a:r>
              <a:rPr lang="en-US" sz="1800" dirty="0" smtClean="0"/>
              <a:t>their </a:t>
            </a:r>
            <a:r>
              <a:rPr lang="en-US" sz="1800" dirty="0" smtClean="0">
                <a:solidFill>
                  <a:srgbClr val="C00000"/>
                </a:solidFill>
              </a:rPr>
              <a:t>remuneration</a:t>
            </a:r>
            <a:r>
              <a:rPr lang="en-US" sz="1800" dirty="0" smtClean="0"/>
              <a:t> </a:t>
            </a:r>
            <a:r>
              <a:rPr lang="en-US" sz="1800" dirty="0"/>
              <a:t>is not appropriately determined.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if each processor within a committee is </a:t>
            </a:r>
            <a:r>
              <a:rPr lang="en-US" sz="1800" dirty="0">
                <a:solidFill>
                  <a:srgbClr val="C00000"/>
                </a:solidFill>
              </a:rPr>
              <a:t>equally </a:t>
            </a:r>
            <a:r>
              <a:rPr lang="en-US" sz="1800" dirty="0" smtClean="0">
                <a:solidFill>
                  <a:srgbClr val="C00000"/>
                </a:solidFill>
              </a:rPr>
              <a:t>remunerated</a:t>
            </a:r>
            <a:r>
              <a:rPr lang="en-US" sz="1800" dirty="0" smtClean="0"/>
              <a:t>, a rational processor </a:t>
            </a:r>
            <a:r>
              <a:rPr lang="en-US" sz="1800" dirty="0"/>
              <a:t>may choose to </a:t>
            </a:r>
            <a:r>
              <a:rPr lang="en-US" sz="1800" b="1" dirty="0">
                <a:solidFill>
                  <a:srgbClr val="FF0000"/>
                </a:solidFill>
              </a:rPr>
              <a:t>free-ride</a:t>
            </a:r>
            <a:r>
              <a:rPr lang="en-US" sz="1800" dirty="0"/>
              <a:t>, i.e., get </a:t>
            </a:r>
            <a:r>
              <a:rPr lang="en-US" sz="1800" dirty="0" smtClean="0"/>
              <a:t>paid without </a:t>
            </a:r>
            <a:r>
              <a:rPr lang="en-US" sz="1800" dirty="0"/>
              <a:t>participating in any committee work</a:t>
            </a:r>
            <a:r>
              <a:rPr lang="en-US" sz="1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5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202" y="397042"/>
            <a:ext cx="9467545" cy="9344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System Model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802" y="1739307"/>
            <a:ext cx="10018712" cy="4127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A </a:t>
            </a:r>
            <a:r>
              <a:rPr lang="en-US" sz="1800" dirty="0"/>
              <a:t>network of </a:t>
            </a:r>
            <a:r>
              <a:rPr lang="en-US" sz="1800" dirty="0">
                <a:solidFill>
                  <a:srgbClr val="0070C0"/>
                </a:solidFill>
              </a:rPr>
              <a:t>N</a:t>
            </a:r>
            <a:r>
              <a:rPr lang="en-US" sz="1800" i="1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processors </a:t>
            </a:r>
            <a:r>
              <a:rPr lang="en-US" sz="1800" dirty="0"/>
              <a:t>participating in </a:t>
            </a:r>
            <a:r>
              <a:rPr lang="en-US" sz="1800" dirty="0" smtClean="0"/>
              <a:t>a public </a:t>
            </a:r>
            <a:r>
              <a:rPr lang="en-US" sz="1800" dirty="0"/>
              <a:t>permissionless blockchain.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W</a:t>
            </a:r>
            <a:r>
              <a:rPr lang="en-US" sz="1800" dirty="0" smtClean="0"/>
              <a:t>e </a:t>
            </a:r>
            <a:r>
              <a:rPr lang="en-US" sz="1800" dirty="0"/>
              <a:t>assume that all processors are </a:t>
            </a:r>
            <a:r>
              <a:rPr lang="en-US" sz="1800" dirty="0">
                <a:solidFill>
                  <a:srgbClr val="0070C0"/>
                </a:solidFill>
              </a:rPr>
              <a:t>honest</a:t>
            </a:r>
            <a:r>
              <a:rPr lang="en-US" sz="1800" dirty="0"/>
              <a:t>, but </a:t>
            </a:r>
            <a:r>
              <a:rPr lang="en-US" sz="1800" dirty="0" smtClean="0">
                <a:solidFill>
                  <a:srgbClr val="0070C0"/>
                </a:solidFill>
              </a:rPr>
              <a:t>selfish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T</a:t>
            </a:r>
            <a:r>
              <a:rPr lang="en-US" sz="1800" dirty="0" smtClean="0"/>
              <a:t>ime is </a:t>
            </a:r>
            <a:r>
              <a:rPr lang="en-US" sz="1800" dirty="0"/>
              <a:t>divided into fixed-sized </a:t>
            </a:r>
            <a:r>
              <a:rPr lang="en-US" sz="1800" dirty="0" smtClean="0">
                <a:solidFill>
                  <a:srgbClr val="FF0000"/>
                </a:solidFill>
              </a:rPr>
              <a:t>epochs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dirty="0" smtClean="0"/>
              <a:t>network accepts </a:t>
            </a:r>
            <a:r>
              <a:rPr lang="en-US" sz="1800" dirty="0">
                <a:solidFill>
                  <a:srgbClr val="C00000"/>
                </a:solidFill>
              </a:rPr>
              <a:t>transactions</a:t>
            </a:r>
            <a:r>
              <a:rPr lang="en-US" sz="1800" i="1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C00000"/>
                </a:solidFill>
              </a:rPr>
              <a:t>in blocks</a:t>
            </a:r>
            <a:r>
              <a:rPr lang="en-US" sz="1800" dirty="0"/>
              <a:t>, i.e., at the end of each </a:t>
            </a:r>
            <a:r>
              <a:rPr lang="en-US" sz="1800" dirty="0" smtClean="0"/>
              <a:t>epoch the </a:t>
            </a:r>
            <a:r>
              <a:rPr lang="en-US" sz="1800" dirty="0"/>
              <a:t>network accepts and commits a new block of transactions.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Any </a:t>
            </a:r>
            <a:r>
              <a:rPr lang="en-US" sz="1800" dirty="0">
                <a:solidFill>
                  <a:srgbClr val="C00000"/>
                </a:solidFill>
              </a:rPr>
              <a:t>block </a:t>
            </a:r>
            <a:r>
              <a:rPr lang="en-US" sz="1800" i="1" dirty="0" smtClean="0">
                <a:solidFill>
                  <a:srgbClr val="C00000"/>
                </a:solidFill>
              </a:rPr>
              <a:t>B </a:t>
            </a:r>
            <a:r>
              <a:rPr lang="en-US" sz="1800" dirty="0" smtClean="0"/>
              <a:t>is </a:t>
            </a:r>
            <a:r>
              <a:rPr lang="en-US" sz="1800" dirty="0"/>
              <a:t>composed of </a:t>
            </a:r>
            <a:r>
              <a:rPr lang="en-US" sz="1800" dirty="0" smtClean="0">
                <a:solidFill>
                  <a:srgbClr val="FF0000"/>
                </a:solidFill>
              </a:rPr>
              <a:t>k </a:t>
            </a:r>
            <a:r>
              <a:rPr lang="en-US" sz="1800" dirty="0">
                <a:solidFill>
                  <a:srgbClr val="FF0000"/>
                </a:solidFill>
              </a:rPr>
              <a:t>disjoint sets of transactions </a:t>
            </a:r>
            <a:r>
              <a:rPr lang="en-US" sz="1800" dirty="0" smtClean="0">
                <a:solidFill>
                  <a:srgbClr val="C00000"/>
                </a:solidFill>
              </a:rPr>
              <a:t>Bi.</a:t>
            </a:r>
          </a:p>
          <a:p>
            <a:pPr marL="0" indent="0">
              <a:buNone/>
            </a:pPr>
            <a:r>
              <a:rPr lang="en-US" sz="1800" dirty="0"/>
              <a:t>Each such </a:t>
            </a:r>
            <a:r>
              <a:rPr lang="en-US" sz="1800" dirty="0">
                <a:solidFill>
                  <a:srgbClr val="FF0000"/>
                </a:solidFill>
              </a:rPr>
              <a:t>disjoint set Bi </a:t>
            </a:r>
            <a:r>
              <a:rPr lang="en-US" sz="1800" dirty="0"/>
              <a:t>is referred to as a </a:t>
            </a:r>
            <a:r>
              <a:rPr lang="en-US" sz="1800" b="1" dirty="0" smtClean="0">
                <a:solidFill>
                  <a:srgbClr val="C00000"/>
                </a:solidFill>
              </a:rPr>
              <a:t>shard</a:t>
            </a:r>
            <a:r>
              <a:rPr lang="en-US" sz="1800" i="1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The number of shards</a:t>
            </a:r>
            <a:r>
              <a:rPr lang="en-US" sz="1800" dirty="0">
                <a:solidFill>
                  <a:srgbClr val="C00000"/>
                </a:solidFill>
              </a:rPr>
              <a:t>(</a:t>
            </a:r>
            <a:r>
              <a:rPr lang="en-US" sz="1800" i="1" dirty="0">
                <a:solidFill>
                  <a:srgbClr val="C00000"/>
                </a:solidFill>
              </a:rPr>
              <a:t>k </a:t>
            </a:r>
            <a:r>
              <a:rPr lang="en-US" sz="1800" dirty="0">
                <a:solidFill>
                  <a:srgbClr val="C00000"/>
                </a:solidFill>
              </a:rPr>
              <a:t>) </a:t>
            </a:r>
            <a:r>
              <a:rPr lang="en-US" sz="1800" dirty="0"/>
              <a:t>is a variable quantity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8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26" y="256223"/>
            <a:ext cx="10018713" cy="10747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System </a:t>
            </a:r>
            <a:r>
              <a:rPr lang="en-US" sz="3200" dirty="0" smtClean="0">
                <a:solidFill>
                  <a:srgbClr val="FF0000"/>
                </a:solidFill>
              </a:rPr>
              <a:t>Model(Cnt’d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771" y="1551708"/>
            <a:ext cx="10018713" cy="4763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The network determines </a:t>
            </a:r>
            <a:r>
              <a:rPr lang="en-US" sz="1800" dirty="0"/>
              <a:t>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C00000"/>
                </a:solidFill>
              </a:rPr>
              <a:t>binary validation </a:t>
            </a:r>
            <a:r>
              <a:rPr lang="en-US" sz="1800" dirty="0" smtClean="0">
                <a:solidFill>
                  <a:srgbClr val="C00000"/>
                </a:solidFill>
              </a:rPr>
              <a:t>function V.</a:t>
            </a:r>
          </a:p>
          <a:p>
            <a:pPr marL="0" indent="0">
              <a:buNone/>
            </a:pPr>
            <a:r>
              <a:rPr lang="en-US" sz="1800" dirty="0" smtClean="0"/>
              <a:t>It takes </a:t>
            </a:r>
            <a:r>
              <a:rPr lang="en-US" sz="1800" dirty="0"/>
              <a:t>as </a:t>
            </a:r>
            <a:r>
              <a:rPr lang="en-US" sz="1800" dirty="0" smtClean="0"/>
              <a:t>an </a:t>
            </a:r>
            <a:r>
              <a:rPr lang="en-US" sz="1800" dirty="0" smtClean="0">
                <a:solidFill>
                  <a:srgbClr val="0070C0"/>
                </a:solidFill>
              </a:rPr>
              <a:t>input</a:t>
            </a:r>
            <a:r>
              <a:rPr lang="en-US" sz="1800" dirty="0" smtClean="0"/>
              <a:t> </a:t>
            </a:r>
            <a:r>
              <a:rPr lang="en-US" sz="1800" dirty="0"/>
              <a:t>a </a:t>
            </a:r>
            <a:r>
              <a:rPr lang="en-US" sz="1800" dirty="0">
                <a:solidFill>
                  <a:srgbClr val="C00000"/>
                </a:solidFill>
              </a:rPr>
              <a:t>transaction</a:t>
            </a:r>
            <a:r>
              <a:rPr lang="en-US" sz="1800" dirty="0"/>
              <a:t> (belonging to any shard) and any </a:t>
            </a:r>
            <a:r>
              <a:rPr lang="en-US" sz="1800" dirty="0" smtClean="0"/>
              <a:t>other data </a:t>
            </a:r>
            <a:r>
              <a:rPr lang="en-US" sz="1800" dirty="0"/>
              <a:t>representing the </a:t>
            </a:r>
            <a:r>
              <a:rPr lang="en-US" sz="1800" dirty="0">
                <a:solidFill>
                  <a:srgbClr val="C00000"/>
                </a:solidFill>
              </a:rPr>
              <a:t>current state of the </a:t>
            </a:r>
            <a:r>
              <a:rPr lang="en-US" sz="1800" dirty="0" smtClean="0">
                <a:solidFill>
                  <a:srgbClr val="C00000"/>
                </a:solidFill>
              </a:rPr>
              <a:t>blockchain. </a:t>
            </a:r>
          </a:p>
          <a:p>
            <a:pPr marL="0" indent="0">
              <a:buNone/>
            </a:pPr>
            <a:r>
              <a:rPr lang="en-US" sz="1800" dirty="0" smtClean="0"/>
              <a:t>It </a:t>
            </a:r>
            <a:r>
              <a:rPr lang="en-US" sz="1800" dirty="0" smtClean="0">
                <a:solidFill>
                  <a:srgbClr val="0070C0"/>
                </a:solidFill>
              </a:rPr>
              <a:t>outputs</a:t>
            </a:r>
            <a:r>
              <a:rPr lang="en-US" sz="1800" dirty="0" smtClean="0"/>
              <a:t> </a:t>
            </a:r>
            <a:r>
              <a:rPr lang="en-US" sz="1800" dirty="0"/>
              <a:t>whether the </a:t>
            </a:r>
            <a:r>
              <a:rPr lang="en-US" sz="1800" dirty="0" smtClean="0"/>
              <a:t>input transaction </a:t>
            </a:r>
            <a:r>
              <a:rPr lang="en-US" sz="1800" dirty="0">
                <a:solidFill>
                  <a:srgbClr val="FF0000"/>
                </a:solidFill>
              </a:rPr>
              <a:t>is valid or </a:t>
            </a:r>
            <a:r>
              <a:rPr lang="en-US" sz="1800" dirty="0" smtClean="0">
                <a:solidFill>
                  <a:srgbClr val="FF0000"/>
                </a:solidFill>
              </a:rPr>
              <a:t>not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A</a:t>
            </a:r>
            <a:r>
              <a:rPr lang="en-US" sz="1800" dirty="0" smtClean="0"/>
              <a:t>ll processors </a:t>
            </a:r>
            <a:r>
              <a:rPr lang="en-US" sz="1800" dirty="0"/>
              <a:t>have access to such a function </a:t>
            </a:r>
            <a:r>
              <a:rPr lang="en-US" sz="1800" dirty="0" smtClean="0"/>
              <a:t>V. </a:t>
            </a:r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 smtClean="0"/>
              <a:t>harding </a:t>
            </a:r>
            <a:r>
              <a:rPr lang="en-US" sz="1800" dirty="0"/>
              <a:t>is a </a:t>
            </a:r>
            <a:r>
              <a:rPr lang="en-US" sz="1800" dirty="0">
                <a:solidFill>
                  <a:srgbClr val="0070C0"/>
                </a:solidFill>
              </a:rPr>
              <a:t>distributed consensus protocol </a:t>
            </a:r>
            <a:r>
              <a:rPr lang="en-US" sz="1800" dirty="0"/>
              <a:t>executed among a set </a:t>
            </a:r>
            <a:r>
              <a:rPr lang="en-US" sz="1800" dirty="0" smtClean="0"/>
              <a:t>of processors.</a:t>
            </a:r>
          </a:p>
          <a:p>
            <a:pPr marL="0" indent="0">
              <a:buNone/>
            </a:pPr>
            <a:r>
              <a:rPr lang="en-US" sz="1800" dirty="0" smtClean="0"/>
              <a:t>It </a:t>
            </a:r>
            <a:r>
              <a:rPr lang="en-US" sz="1800" dirty="0" smtClean="0">
                <a:solidFill>
                  <a:srgbClr val="C00000"/>
                </a:solidFill>
              </a:rPr>
              <a:t>outputs</a:t>
            </a:r>
            <a:r>
              <a:rPr lang="en-US" sz="1800" dirty="0" smtClean="0"/>
              <a:t> </a:t>
            </a:r>
            <a:r>
              <a:rPr lang="en-US" sz="1800" dirty="0"/>
              <a:t>at the end of each </a:t>
            </a:r>
            <a:r>
              <a:rPr lang="en-US" sz="1800" dirty="0">
                <a:solidFill>
                  <a:srgbClr val="C00000"/>
                </a:solidFill>
              </a:rPr>
              <a:t>epoch</a:t>
            </a:r>
            <a:r>
              <a:rPr lang="en-US" sz="1800" dirty="0"/>
              <a:t> a block </a:t>
            </a:r>
            <a:r>
              <a:rPr lang="en-US" sz="1800" dirty="0">
                <a:solidFill>
                  <a:srgbClr val="C00000"/>
                </a:solidFill>
              </a:rPr>
              <a:t>B</a:t>
            </a:r>
            <a:r>
              <a:rPr lang="en-US" sz="1800" i="1" dirty="0"/>
              <a:t> </a:t>
            </a:r>
            <a:r>
              <a:rPr lang="en-US" sz="1800" dirty="0"/>
              <a:t>containing </a:t>
            </a:r>
            <a:r>
              <a:rPr lang="en-US" sz="1800" dirty="0">
                <a:solidFill>
                  <a:srgbClr val="C00000"/>
                </a:solidFill>
              </a:rPr>
              <a:t>k </a:t>
            </a:r>
            <a:r>
              <a:rPr lang="en-US" sz="1800" dirty="0"/>
              <a:t>disjoint shards </a:t>
            </a:r>
            <a:r>
              <a:rPr lang="en-US" sz="1800" dirty="0" smtClean="0">
                <a:solidFill>
                  <a:srgbClr val="C00000"/>
                </a:solidFill>
              </a:rPr>
              <a:t>Bi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A</a:t>
            </a:r>
            <a:r>
              <a:rPr lang="en-US" sz="1800" dirty="0" smtClean="0"/>
              <a:t>ll </a:t>
            </a:r>
            <a:r>
              <a:rPr lang="en-US" sz="1800" dirty="0"/>
              <a:t>honest </a:t>
            </a:r>
            <a:r>
              <a:rPr lang="en-US" sz="1800" dirty="0" smtClean="0"/>
              <a:t>processors</a:t>
            </a:r>
            <a:r>
              <a:rPr lang="en-US" sz="1800" dirty="0"/>
              <a:t> </a:t>
            </a:r>
            <a:r>
              <a:rPr lang="en-US" sz="1800" dirty="0" smtClean="0"/>
              <a:t>agree on </a:t>
            </a:r>
            <a:r>
              <a:rPr lang="en-US" sz="1800" dirty="0" smtClean="0">
                <a:solidFill>
                  <a:srgbClr val="C00000"/>
                </a:solidFill>
              </a:rPr>
              <a:t>B </a:t>
            </a:r>
            <a:r>
              <a:rPr lang="en-US" sz="1800" dirty="0"/>
              <a:t>with </a:t>
            </a:r>
            <a:r>
              <a:rPr lang="en-US" sz="1800" dirty="0" smtClean="0"/>
              <a:t>a very </a:t>
            </a:r>
            <a:r>
              <a:rPr lang="en-US" sz="1800" dirty="0"/>
              <a:t>high probability and all transactions within </a:t>
            </a:r>
            <a:r>
              <a:rPr lang="en-US" sz="1800" i="1" dirty="0"/>
              <a:t>B </a:t>
            </a:r>
            <a:r>
              <a:rPr lang="en-US" sz="1800" dirty="0"/>
              <a:t>are </a:t>
            </a:r>
            <a:r>
              <a:rPr lang="en-US" sz="1800" dirty="0" smtClean="0"/>
              <a:t>valid (i.e</a:t>
            </a:r>
            <a:r>
              <a:rPr lang="en-US" sz="1800" dirty="0"/>
              <a:t>., </a:t>
            </a:r>
            <a:r>
              <a:rPr lang="en-US" sz="1800" dirty="0">
                <a:solidFill>
                  <a:srgbClr val="0070C0"/>
                </a:solidFill>
              </a:rPr>
              <a:t>satisfy </a:t>
            </a:r>
            <a:r>
              <a:rPr lang="en-US" sz="1800" i="1" dirty="0">
                <a:solidFill>
                  <a:srgbClr val="0070C0"/>
                </a:solidFill>
              </a:rPr>
              <a:t>V </a:t>
            </a:r>
            <a:r>
              <a:rPr lang="en-US" sz="1800" dirty="0"/>
              <a:t>).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Each </a:t>
            </a:r>
            <a:r>
              <a:rPr lang="en-US" sz="1800" dirty="0"/>
              <a:t>committee processes (validates </a:t>
            </a:r>
            <a:r>
              <a:rPr lang="en-US" sz="1800" dirty="0" smtClean="0"/>
              <a:t>and agrees </a:t>
            </a:r>
            <a:r>
              <a:rPr lang="en-US" sz="1800" dirty="0"/>
              <a:t>on)</a:t>
            </a:r>
            <a:r>
              <a:rPr lang="en-US" sz="1800" dirty="0">
                <a:solidFill>
                  <a:srgbClr val="C00000"/>
                </a:solidFill>
              </a:rPr>
              <a:t> a separate </a:t>
            </a:r>
            <a:r>
              <a:rPr lang="en-US" sz="1800" dirty="0" smtClean="0">
                <a:solidFill>
                  <a:srgbClr val="C00000"/>
                </a:solidFill>
              </a:rPr>
              <a:t>shard(</a:t>
            </a:r>
            <a:r>
              <a:rPr lang="en-US" sz="1800" i="1" dirty="0" smtClean="0">
                <a:solidFill>
                  <a:srgbClr val="C00000"/>
                </a:solidFill>
              </a:rPr>
              <a:t>Bi</a:t>
            </a:r>
            <a:r>
              <a:rPr lang="en-US" sz="1800" dirty="0">
                <a:solidFill>
                  <a:srgbClr val="C00000"/>
                </a:solidFill>
              </a:rPr>
              <a:t>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7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241" y="303876"/>
            <a:ext cx="10018712" cy="82296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S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harding Protocol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241" y="1856509"/>
            <a:ext cx="10271759" cy="4627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epoch the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processors execute the following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steps.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Committee </a:t>
            </a:r>
            <a:r>
              <a:rPr lang="en-US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Formation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each processor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attempts to </a:t>
            </a: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 a publicly verifiable identity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by solving some Proof-of-Work (PoW) puzzle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/>
              <a:t>Each processor </a:t>
            </a:r>
            <a:r>
              <a:rPr lang="en-US" sz="1800" dirty="0"/>
              <a:t>uses the solution of a PoW hash puzzle </a:t>
            </a:r>
            <a:r>
              <a:rPr lang="en-US" sz="1800" dirty="0" smtClean="0"/>
              <a:t>as </a:t>
            </a:r>
            <a:r>
              <a:rPr lang="en-US" sz="1800" dirty="0"/>
              <a:t>an </a:t>
            </a:r>
            <a:r>
              <a:rPr lang="en-US" sz="1800" dirty="0">
                <a:solidFill>
                  <a:srgbClr val="C00000"/>
                </a:solidFill>
              </a:rPr>
              <a:t>identity</a:t>
            </a:r>
            <a:r>
              <a:rPr lang="en-US" sz="1800" dirty="0"/>
              <a:t> in that epoch.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Each </a:t>
            </a:r>
            <a:r>
              <a:rPr lang="en-US" sz="1800" dirty="0"/>
              <a:t>processor is then assigned to a </a:t>
            </a:r>
            <a:r>
              <a:rPr lang="en-US" sz="1800" dirty="0" smtClean="0"/>
              <a:t>committee corresponding </a:t>
            </a:r>
            <a:r>
              <a:rPr lang="en-US" sz="1800" dirty="0"/>
              <a:t>to its </a:t>
            </a:r>
            <a:r>
              <a:rPr lang="en-US" sz="1800" dirty="0">
                <a:solidFill>
                  <a:srgbClr val="0070C0"/>
                </a:solidFill>
              </a:rPr>
              <a:t>established identity</a:t>
            </a:r>
            <a:r>
              <a:rPr lang="en-US" sz="1800" dirty="0"/>
              <a:t>. </a:t>
            </a:r>
            <a:r>
              <a:rPr lang="en-US" sz="1800" dirty="0" smtClean="0"/>
              <a:t>(say, using the </a:t>
            </a:r>
            <a:r>
              <a:rPr lang="en-US" sz="1800" dirty="0" smtClean="0">
                <a:solidFill>
                  <a:srgbClr val="C00000"/>
                </a:solidFill>
              </a:rPr>
              <a:t>s least significant bits </a:t>
            </a:r>
            <a:r>
              <a:rPr lang="en-US" sz="1800" dirty="0" smtClean="0"/>
              <a:t>of the identity).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committee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processes a </a:t>
            </a:r>
            <a:r>
              <a:rPr lang="en-US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distinct shard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 on this s-bit identifier.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39241" y="1468455"/>
                <a:ext cx="10246360" cy="45812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FF0000"/>
                    </a:solidFill>
                  </a:rPr>
                  <a:t>2) Overlay Setup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Next </a:t>
                </a:r>
                <a:r>
                  <a:rPr lang="en-US" sz="1800" dirty="0"/>
                  <a:t>is the </a:t>
                </a:r>
                <a:r>
                  <a:rPr lang="en-US" sz="1800" dirty="0">
                    <a:solidFill>
                      <a:srgbClr val="C00000"/>
                    </a:solidFill>
                  </a:rPr>
                  <a:t>community discovery </a:t>
                </a:r>
                <a:r>
                  <a:rPr lang="en-US" sz="1800" dirty="0" smtClean="0"/>
                  <a:t>step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where </a:t>
                </a:r>
                <a:r>
                  <a:rPr lang="en-US" sz="1800" dirty="0"/>
                  <a:t>processors </a:t>
                </a:r>
                <a:r>
                  <a:rPr lang="en-US" sz="1800" dirty="0">
                    <a:solidFill>
                      <a:srgbClr val="0070C0"/>
                    </a:solidFill>
                  </a:rPr>
                  <a:t>discover identities of other processors </a:t>
                </a:r>
                <a:r>
                  <a:rPr lang="en-US" sz="1800" dirty="0"/>
                  <a:t>in their committee by communicating with </a:t>
                </a:r>
                <a:r>
                  <a:rPr lang="en-US" sz="1800" dirty="0" smtClean="0"/>
                  <a:t>each other</a:t>
                </a:r>
                <a:r>
                  <a:rPr lang="en-US" sz="1800" dirty="0"/>
                  <a:t>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The </a:t>
                </a:r>
                <a:r>
                  <a:rPr lang="en-US" sz="1800" dirty="0"/>
                  <a:t>outcome of this step is a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fully-connected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overlay </a:t>
                </a:r>
                <a:r>
                  <a:rPr lang="en-US" sz="1800" i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for each committee in the network.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/>
                </a:r>
                <a:br>
                  <a:rPr lang="en-US" sz="1800" dirty="0"/>
                </a:br>
                <a:r>
                  <a:rPr lang="en-US" sz="1800" dirty="0" smtClean="0">
                    <a:solidFill>
                      <a:srgbClr val="FF0000"/>
                    </a:solidFill>
                  </a:rPr>
                  <a:t>3) Intra-Committee Consensus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Next</a:t>
                </a:r>
                <a:r>
                  <a:rPr lang="en-US" sz="1800" dirty="0"/>
                  <a:t>, processors </a:t>
                </a:r>
                <a:r>
                  <a:rPr lang="en-US" sz="1800" dirty="0" smtClean="0"/>
                  <a:t>run a </a:t>
                </a:r>
                <a:r>
                  <a:rPr lang="en-US" sz="1800" dirty="0"/>
                  <a:t>standard </a:t>
                </a:r>
                <a:r>
                  <a:rPr lang="en-US" sz="1800" i="1" dirty="0">
                    <a:solidFill>
                      <a:srgbClr val="C00000"/>
                    </a:solidFill>
                  </a:rPr>
                  <a:t>byzantine agreement protocol </a:t>
                </a:r>
                <a:r>
                  <a:rPr lang="en-US" sz="1800" dirty="0"/>
                  <a:t>such </a:t>
                </a:r>
                <a:r>
                  <a:rPr lang="en-US" sz="1800" dirty="0" smtClean="0"/>
                  <a:t>as </a:t>
                </a:r>
                <a:r>
                  <a:rPr lang="en-US" sz="1800" i="1" dirty="0" smtClean="0">
                    <a:solidFill>
                      <a:srgbClr val="C00000"/>
                    </a:solidFill>
                  </a:rPr>
                  <a:t>PBFT</a:t>
                </a:r>
                <a:r>
                  <a:rPr lang="en-US" sz="1800" i="1" dirty="0" smtClean="0"/>
                  <a:t> </a:t>
                </a:r>
                <a:r>
                  <a:rPr lang="en-US" sz="1800" dirty="0" smtClean="0"/>
                  <a:t>within </a:t>
                </a:r>
                <a:r>
                  <a:rPr lang="en-US" sz="1800" dirty="0"/>
                  <a:t>their committees to </a:t>
                </a:r>
                <a:r>
                  <a:rPr lang="en-US" sz="1800" dirty="0">
                    <a:solidFill>
                      <a:srgbClr val="0070C0"/>
                    </a:solidFill>
                  </a:rPr>
                  <a:t>agree on a set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of transactions</a:t>
                </a:r>
                <a:r>
                  <a:rPr lang="en-US" sz="1800" dirty="0"/>
                  <a:t>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Each </a:t>
                </a:r>
                <a:r>
                  <a:rPr lang="en-US" sz="1800" dirty="0"/>
                  <a:t>committee then sends its </a:t>
                </a:r>
                <a:r>
                  <a:rPr lang="en-US" sz="1800" dirty="0" smtClean="0"/>
                  <a:t>consensus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set </a:t>
                </a:r>
                <a:r>
                  <a:rPr lang="en-US" sz="1800" dirty="0">
                    <a:solidFill>
                      <a:srgbClr val="C00000"/>
                    </a:solidFill>
                  </a:rPr>
                  <a:t>of transactions Bi </a:t>
                </a:r>
                <a:r>
                  <a:rPr lang="en-US" sz="1800" dirty="0"/>
                  <a:t>(or shard) to a </a:t>
                </a:r>
                <a:r>
                  <a:rPr lang="en-US" sz="1800" dirty="0">
                    <a:solidFill>
                      <a:srgbClr val="0070C0"/>
                    </a:solidFill>
                  </a:rPr>
                  <a:t>final committee</a:t>
                </a:r>
                <a:r>
                  <a:rPr lang="en-US" sz="1800" i="1" dirty="0"/>
                  <a:t> </a:t>
                </a:r>
                <a:r>
                  <a:rPr lang="en-US" sz="1800" dirty="0" smtClean="0"/>
                  <a:t>for inclusion </a:t>
                </a:r>
                <a:r>
                  <a:rPr lang="en-US" sz="1800" dirty="0"/>
                  <a:t>in the </a:t>
                </a:r>
                <a:r>
                  <a:rPr lang="en-US" sz="1800" dirty="0">
                    <a:solidFill>
                      <a:srgbClr val="0070C0"/>
                    </a:solidFill>
                  </a:rPr>
                  <a:t>new block B </a:t>
                </a:r>
                <a:r>
                  <a:rPr lang="en-US" sz="1800" dirty="0"/>
                  <a:t>at the end of the </a:t>
                </a:r>
                <a:r>
                  <a:rPr lang="en-US" sz="1800" dirty="0" smtClean="0"/>
                  <a:t>current epoch.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In </a:t>
                </a:r>
                <a:r>
                  <a:rPr lang="en-US" sz="1800" dirty="0"/>
                  <a:t>order to be considered by the final </a:t>
                </a:r>
                <a:r>
                  <a:rPr lang="en-US" sz="1800" dirty="0" smtClean="0"/>
                  <a:t>committee, each </a:t>
                </a:r>
                <a:r>
                  <a:rPr lang="en-US" sz="1800" dirty="0"/>
                  <a:t>shard </a:t>
                </a:r>
                <a:r>
                  <a:rPr lang="en-US" sz="1800" dirty="0">
                    <a:solidFill>
                      <a:srgbClr val="C00000"/>
                    </a:solidFill>
                  </a:rPr>
                  <a:t>Bi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needs to be signed by a </a:t>
                </a:r>
                <a:r>
                  <a:rPr lang="en-US" sz="1800" dirty="0">
                    <a:solidFill>
                      <a:srgbClr val="0070C0"/>
                    </a:solidFill>
                  </a:rPr>
                  <a:t>simple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majority</a:t>
                </a:r>
                <a:r>
                  <a:rPr lang="en-US" sz="1800" dirty="0" smtClean="0"/>
                  <a:t>, i.e</a:t>
                </a:r>
                <a:r>
                  <a:rPr lang="en-US" sz="1800" dirty="0"/>
                  <a:t>., by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num>
                      <m:den>
                        <m:r>
                          <a:rPr lang="en-US" sz="1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1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processors </a:t>
                </a:r>
                <a:r>
                  <a:rPr lang="en-US" sz="1800" dirty="0"/>
                  <a:t>for a </a:t>
                </a:r>
                <a:r>
                  <a:rPr lang="en-US" sz="1800" dirty="0">
                    <a:solidFill>
                      <a:srgbClr val="0070C0"/>
                    </a:solidFill>
                  </a:rPr>
                  <a:t>committee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of size </a:t>
                </a:r>
                <a:r>
                  <a:rPr lang="en-US" sz="1800" dirty="0">
                    <a:solidFill>
                      <a:srgbClr val="C00000"/>
                    </a:solidFill>
                  </a:rPr>
                  <a:t>c</a:t>
                </a:r>
                <a:r>
                  <a:rPr lang="en-US" sz="1800" dirty="0"/>
                  <a:t>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9241" y="1468455"/>
                <a:ext cx="10246360" cy="4581238"/>
              </a:xfrm>
              <a:blipFill>
                <a:blip r:embed="rId2"/>
                <a:stretch>
                  <a:fillRect l="-536" r="-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9E3-92CE-43CC-ACA0-109ECEBA386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39241" y="316364"/>
            <a:ext cx="10018712" cy="82296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harding Protocol</a:t>
            </a:r>
            <a:r>
              <a:rPr lang="en-US" sz="3200" b="1" dirty="0">
                <a:solidFill>
                  <a:srgbClr val="FF0000"/>
                </a:solidFill>
              </a:rPr>
              <a:t>(Cnt’d)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3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hadis_font">
      <a:majorFont>
        <a:latin typeface="Calibri Light"/>
        <a:ea typeface=""/>
        <a:cs typeface="Calibri"/>
      </a:majorFont>
      <a:minorFont>
        <a:latin typeface="Calibri"/>
        <a:ea typeface=""/>
        <a:cs typeface="Calibri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1003</TotalTime>
  <Words>1771</Words>
  <Application>Microsoft Office PowerPoint</Application>
  <PresentationFormat>Widescreen</PresentationFormat>
  <Paragraphs>234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Parallax</vt:lpstr>
      <vt:lpstr>A Game Theoretic Analysis of Shard-Based Permissionless Blockchains  </vt:lpstr>
      <vt:lpstr>Outlines</vt:lpstr>
      <vt:lpstr>Introduction To Blockchain</vt:lpstr>
      <vt:lpstr>Introduction To Blockchain(Cnt’d) </vt:lpstr>
      <vt:lpstr>Introduction To Sharding</vt:lpstr>
      <vt:lpstr>System Model </vt:lpstr>
      <vt:lpstr>System Model(Cnt’d)</vt:lpstr>
      <vt:lpstr>Sharding Protocol</vt:lpstr>
      <vt:lpstr>Sharding Protocol(Cnt’d)</vt:lpstr>
      <vt:lpstr>Sharding Protocol(Cnt’d)</vt:lpstr>
      <vt:lpstr>Processor Costs</vt:lpstr>
      <vt:lpstr>PowerPoint Presentation</vt:lpstr>
      <vt:lpstr>Processor Costs(Cnt’d)</vt:lpstr>
      <vt:lpstr>Processor Costs(Cnt’d)</vt:lpstr>
      <vt:lpstr>Rationality</vt:lpstr>
      <vt:lpstr>Shard-Based Blockchain Game </vt:lpstr>
      <vt:lpstr>Game Model</vt:lpstr>
      <vt:lpstr>Game Model(Cnt’d)</vt:lpstr>
      <vt:lpstr>Game Model(Cnt’d) </vt:lpstr>
      <vt:lpstr>PowerPoint Presentation</vt:lpstr>
      <vt:lpstr>PowerPoint Presentation</vt:lpstr>
      <vt:lpstr>PowerPoint Presentation</vt:lpstr>
      <vt:lpstr>PowerPoint Presentation</vt:lpstr>
      <vt:lpstr>Nash equilibrium </vt:lpstr>
      <vt:lpstr>PowerPoint Presentation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h@d!$</dc:creator>
  <cp:lastModifiedBy>h@d!$</cp:lastModifiedBy>
  <cp:revision>382</cp:revision>
  <dcterms:created xsi:type="dcterms:W3CDTF">2023-01-02T09:05:54Z</dcterms:created>
  <dcterms:modified xsi:type="dcterms:W3CDTF">2023-01-04T16:26:14Z</dcterms:modified>
</cp:coreProperties>
</file>