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85" r:id="rId4"/>
    <p:sldId id="277" r:id="rId5"/>
    <p:sldId id="287" r:id="rId6"/>
    <p:sldId id="286" r:id="rId7"/>
    <p:sldId id="290" r:id="rId8"/>
    <p:sldId id="260" r:id="rId9"/>
    <p:sldId id="259" r:id="rId10"/>
    <p:sldId id="278" r:id="rId11"/>
    <p:sldId id="280" r:id="rId12"/>
    <p:sldId id="281" r:id="rId13"/>
    <p:sldId id="279" r:id="rId14"/>
    <p:sldId id="282" r:id="rId15"/>
    <p:sldId id="261" r:id="rId16"/>
    <p:sldId id="262" r:id="rId17"/>
    <p:sldId id="265" r:id="rId18"/>
    <p:sldId id="272" r:id="rId19"/>
    <p:sldId id="28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1" autoAdjust="0"/>
    <p:restoredTop sz="94660"/>
  </p:normalViewPr>
  <p:slideViewPr>
    <p:cSldViewPr snapToGrid="0">
      <p:cViewPr varScale="1">
        <p:scale>
          <a:sx n="88" d="100"/>
          <a:sy n="88" d="100"/>
        </p:scale>
        <p:origin x="2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7840-8148-4B9D-A991-E9E7BCC280D3}"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55FA5-FB2B-4D5F-83C9-E69B7AEB96D3}" type="slidenum">
              <a:rPr lang="en-US" smtClean="0"/>
              <a:t>‹#›</a:t>
            </a:fld>
            <a:endParaRPr lang="en-US"/>
          </a:p>
        </p:txBody>
      </p:sp>
    </p:spTree>
    <p:extLst>
      <p:ext uri="{BB962C8B-B14F-4D97-AF65-F5344CB8AC3E}">
        <p14:creationId xmlns:p14="http://schemas.microsoft.com/office/powerpoint/2010/main" val="219053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48F042E-F6EC-467F-BC2F-4C880B92929B}" type="datetime1">
              <a:rPr lang="en-US" smtClean="0"/>
              <a:t>6/21/2022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C75337-5BED-4DAC-B0C4-7BB9D95A63D8}" type="datetime1">
              <a:rPr lang="en-US" smtClean="0"/>
              <a:t>6/21/2022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B2DBA4B-CD45-48BA-89E1-A613EDA39CE2}"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ABF31DC-D181-4EAB-A52A-1A70B53CE2E8}"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A59524-5789-405B-9971-39D7B4DAE706}"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EE2CB6-FC17-449B-BABD-CBAD76A890E0}" type="datetime1">
              <a:rPr lang="en-US" smtClean="0"/>
              <a:t>6/21/2022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29DADF-24A0-4A02-95A7-9DFFFE8F0F61}" type="datetime1">
              <a:rPr lang="en-US" smtClean="0"/>
              <a:t>6/21/2022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ADF53-3884-4EE6-BE54-AD0FEE2997BC}"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230CA4-A819-4027-AF78-B5C138A6C8F5}"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F1574-1C1A-45D2-BB7B-60B85954AEAF}"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F167D-F251-42C3-B469-A24EAD20F808}"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A8B50C-B0A9-4A41-B9CD-BDCEAFAE6D4C}" type="datetime1">
              <a:rPr lang="en-US" smtClean="0"/>
              <a:t>6/21/2022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B85F06-E52F-4DE7-B5A1-4C12C49EB2A1}" type="datetime1">
              <a:rPr lang="en-US" smtClean="0"/>
              <a:t>6/21/2022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229F0C-FEB7-4768-AA89-386B66E8A916}" type="datetime1">
              <a:rPr lang="en-US" smtClean="0"/>
              <a:t>6/21/2022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A4DBE-0384-4D60-9634-37C0430103DD}" type="datetime1">
              <a:rPr lang="en-US" smtClean="0"/>
              <a:t>6/21/2022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A639F-6F09-40C1-834F-0EC17A713AF5}" type="datetime1">
              <a:rPr lang="en-US" smtClean="0"/>
              <a:t>6/21/2022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40A211-E580-4D86-B8A7-E7869D4B7F29}" type="datetime1">
              <a:rPr lang="en-US" smtClean="0"/>
              <a:t>6/21/2022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3216F1-841E-4E83-B431-61970C6E9967}" type="datetime1">
              <a:rPr lang="en-US" smtClean="0"/>
              <a:t>6/21/2022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697" y="2725783"/>
            <a:ext cx="9574005" cy="1219199"/>
          </a:xfrm>
        </p:spPr>
        <p:txBody>
          <a:bodyPr/>
          <a:lstStyle/>
          <a:p>
            <a:r>
              <a:rPr lang="en-US" dirty="0" smtClean="0"/>
              <a:t>I</a:t>
            </a:r>
            <a:r>
              <a:rPr lang="en-AS" dirty="0" smtClean="0"/>
              <a:t>ndexes in Data Warehouse</a:t>
            </a:r>
            <a:endParaRPr lang="en-US" dirty="0"/>
          </a:p>
        </p:txBody>
      </p:sp>
      <p:sp>
        <p:nvSpPr>
          <p:cNvPr id="3" name="Subtitle 2"/>
          <p:cNvSpPr>
            <a:spLocks noGrp="1"/>
          </p:cNvSpPr>
          <p:nvPr>
            <p:ph type="subTitle" idx="1"/>
          </p:nvPr>
        </p:nvSpPr>
        <p:spPr>
          <a:xfrm>
            <a:off x="1721012" y="4098111"/>
            <a:ext cx="8825658" cy="861420"/>
          </a:xfrm>
        </p:spPr>
        <p:txBody>
          <a:bodyPr/>
          <a:lstStyle/>
          <a:p>
            <a:r>
              <a:rPr lang="en-US" dirty="0" smtClean="0"/>
              <a:t>H</a:t>
            </a:r>
            <a:r>
              <a:rPr lang="en-AS" dirty="0" smtClean="0"/>
              <a:t>adis </a:t>
            </a:r>
            <a:r>
              <a:rPr lang="en-AS" dirty="0" smtClean="0"/>
              <a:t>ghafouri</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66014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Bitmap Indexing is done </a:t>
            </a:r>
            <a:endParaRPr lang="en-US" dirty="0"/>
          </a:p>
        </p:txBody>
      </p:sp>
      <p:sp>
        <p:nvSpPr>
          <p:cNvPr id="3" name="Content Placeholder 2"/>
          <p:cNvSpPr>
            <a:spLocks noGrp="1"/>
          </p:cNvSpPr>
          <p:nvPr>
            <p:ph idx="1"/>
          </p:nvPr>
        </p:nvSpPr>
        <p:spPr>
          <a:xfrm>
            <a:off x="527935" y="2333897"/>
            <a:ext cx="6351836" cy="4362994"/>
          </a:xfrm>
        </p:spPr>
        <p:txBody>
          <a:bodyPr>
            <a:normAutofit/>
          </a:bodyPr>
          <a:lstStyle/>
          <a:p>
            <a:r>
              <a:rPr lang="en-US" sz="1600" dirty="0"/>
              <a:t>column </a:t>
            </a:r>
            <a:r>
              <a:rPr lang="en-US" sz="1600" i="1" u="sng" dirty="0" err="1"/>
              <a:t>New_Emp</a:t>
            </a:r>
            <a:r>
              <a:rPr lang="en-US" sz="1600" dirty="0"/>
              <a:t> has only two values </a:t>
            </a:r>
            <a:r>
              <a:rPr lang="en-US" sz="1600" b="1" dirty="0"/>
              <a:t>Yes</a:t>
            </a:r>
            <a:r>
              <a:rPr lang="en-US" sz="1600" dirty="0"/>
              <a:t> and </a:t>
            </a:r>
            <a:r>
              <a:rPr lang="en-US" sz="1600" b="1" dirty="0" smtClean="0"/>
              <a:t>No</a:t>
            </a:r>
            <a:r>
              <a:rPr lang="en-AS" sz="1600" dirty="0" smtClean="0"/>
              <a:t>.</a:t>
            </a:r>
          </a:p>
          <a:p>
            <a:r>
              <a:rPr lang="en-US" sz="1600" dirty="0"/>
              <a:t>Job of the Employees is divided into 4 </a:t>
            </a:r>
            <a:r>
              <a:rPr lang="en-US" sz="1600" dirty="0" smtClean="0"/>
              <a:t>categories</a:t>
            </a:r>
            <a:r>
              <a:rPr lang="en-AS" sz="1600" dirty="0" smtClean="0"/>
              <a:t> (</a:t>
            </a:r>
            <a:r>
              <a:rPr lang="en-US" sz="1600" dirty="0"/>
              <a:t>Manager, Analyst, Clerk and Salesman</a:t>
            </a:r>
            <a:r>
              <a:rPr lang="en-AS" sz="1600" dirty="0" smtClean="0"/>
              <a:t>).</a:t>
            </a:r>
          </a:p>
          <a:p>
            <a:r>
              <a:rPr lang="en-US" sz="1600" dirty="0"/>
              <a:t>columns with </a:t>
            </a:r>
            <a:r>
              <a:rPr lang="en-US" sz="1600" dirty="0">
                <a:solidFill>
                  <a:srgbClr val="FF0000"/>
                </a:solidFill>
              </a:rPr>
              <a:t>low cardinality</a:t>
            </a:r>
            <a:r>
              <a:rPr lang="en-US" sz="1600" dirty="0" smtClean="0"/>
              <a:t>.</a:t>
            </a:r>
            <a:r>
              <a:rPr lang="en-AS" sz="1600" dirty="0" smtClean="0"/>
              <a:t>(</a:t>
            </a:r>
            <a:r>
              <a:rPr lang="en-US" sz="1600" dirty="0"/>
              <a:t>less unique values, they can be queried very </a:t>
            </a:r>
            <a:r>
              <a:rPr lang="en-US" sz="1600" dirty="0" smtClean="0"/>
              <a:t>often</a:t>
            </a:r>
            <a:r>
              <a:rPr lang="en-AS" sz="1600" dirty="0" smtClean="0"/>
              <a:t>)</a:t>
            </a:r>
          </a:p>
          <a:p>
            <a:r>
              <a:rPr lang="en-US" sz="1600" b="1" dirty="0" smtClean="0"/>
              <a:t>Bit</a:t>
            </a:r>
            <a:r>
              <a:rPr lang="en-US" sz="1600" b="1" dirty="0"/>
              <a:t>:</a:t>
            </a:r>
            <a:r>
              <a:rPr lang="en-US" sz="1600" dirty="0"/>
              <a:t> </a:t>
            </a:r>
            <a:r>
              <a:rPr lang="en-US" sz="1600" dirty="0" smtClean="0"/>
              <a:t>0</a:t>
            </a:r>
            <a:r>
              <a:rPr lang="en-AS" sz="1600" dirty="0" smtClean="0"/>
              <a:t>/1or</a:t>
            </a:r>
            <a:r>
              <a:rPr lang="en-US" sz="1600" dirty="0" smtClean="0"/>
              <a:t> true/false </a:t>
            </a:r>
            <a:r>
              <a:rPr lang="en-US" sz="1600" dirty="0"/>
              <a:t>or yes/no. </a:t>
            </a:r>
            <a:endParaRPr lang="en-AS" sz="1600" dirty="0" smtClean="0"/>
          </a:p>
          <a:p>
            <a:r>
              <a:rPr lang="en-US" sz="1600" dirty="0" smtClean="0"/>
              <a:t>bits are used to represent the </a:t>
            </a:r>
            <a:r>
              <a:rPr lang="en-US" sz="1600" dirty="0" smtClean="0">
                <a:solidFill>
                  <a:srgbClr val="FF0000"/>
                </a:solidFill>
              </a:rPr>
              <a:t>unique values</a:t>
            </a:r>
            <a:r>
              <a:rPr lang="en-AS" sz="1600" dirty="0" smtClean="0">
                <a:solidFill>
                  <a:srgbClr val="FF0000"/>
                </a:solidFill>
              </a:rPr>
              <a:t> </a:t>
            </a:r>
            <a:r>
              <a:rPr lang="en-US" sz="1600" dirty="0" smtClean="0"/>
              <a:t>in those low cardinality columns</a:t>
            </a:r>
            <a:r>
              <a:rPr lang="en-AS" sz="1600" dirty="0" smtClean="0"/>
              <a:t>.</a:t>
            </a:r>
          </a:p>
          <a:p>
            <a:r>
              <a:rPr lang="en-US" sz="1600" dirty="0"/>
              <a:t>This technique of storing the low cardinality rows in form of bits are called </a:t>
            </a:r>
            <a:r>
              <a:rPr lang="en-US" sz="1600" dirty="0">
                <a:solidFill>
                  <a:srgbClr val="FF0000"/>
                </a:solidFill>
              </a:rPr>
              <a:t>bitmap indices.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2" descr="https://media.geeksforgeeks.org/wp-content/uploads/IMG_20171227_191644-300x1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731" y="3309421"/>
            <a:ext cx="4998469" cy="211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87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AS" dirty="0" smtClean="0"/>
              <a:t>Bitmap Example</a:t>
            </a:r>
            <a:endParaRPr lang="en-US" dirty="0"/>
          </a:p>
        </p:txBody>
      </p:sp>
      <p:sp>
        <p:nvSpPr>
          <p:cNvPr id="4" name="Content Placeholder 3"/>
          <p:cNvSpPr>
            <a:spLocks noGrp="1"/>
          </p:cNvSpPr>
          <p:nvPr>
            <p:ph sz="half" idx="2"/>
          </p:nvPr>
        </p:nvSpPr>
        <p:spPr>
          <a:xfrm>
            <a:off x="935672" y="2316117"/>
            <a:ext cx="5666346" cy="3440249"/>
          </a:xfrm>
        </p:spPr>
        <p:txBody>
          <a:bodyPr>
            <a:normAutofit/>
          </a:bodyPr>
          <a:lstStyle/>
          <a:p>
            <a:r>
              <a:rPr lang="en-US" sz="1600" dirty="0" smtClean="0"/>
              <a:t>If </a:t>
            </a:r>
            <a:r>
              <a:rPr lang="en-US" sz="1600" i="1" u="sng" dirty="0" err="1"/>
              <a:t>New_Emp</a:t>
            </a:r>
            <a:r>
              <a:rPr lang="en-US" sz="1600" dirty="0"/>
              <a:t> is the data to be indexed, the content of the bitmap index is shown as four( As we have four rows in the above table) columns under the heading Bitmap Indices. </a:t>
            </a:r>
            <a:endParaRPr lang="en-AS" sz="1600" dirty="0" smtClean="0"/>
          </a:p>
          <a:p>
            <a:r>
              <a:rPr lang="en-US" sz="1600" dirty="0" smtClean="0"/>
              <a:t>Here </a:t>
            </a:r>
            <a:r>
              <a:rPr lang="en-US" sz="1600" dirty="0"/>
              <a:t>Bitmap Index “Yes” has value 1001 because row 1 and row four has value “Yes” in column </a:t>
            </a:r>
            <a:r>
              <a:rPr lang="en-US" sz="1600" i="1" u="sng" dirty="0" err="1"/>
              <a:t>New_Emp</a:t>
            </a:r>
            <a:r>
              <a:rPr lang="en-US" sz="1600" dirty="0"/>
              <a:t>. </a:t>
            </a:r>
            <a:endParaRPr lang="en-AS" sz="1600" dirty="0" smtClean="0"/>
          </a:p>
          <a:p>
            <a:r>
              <a:rPr lang="en-US" sz="1600" dirty="0"/>
              <a:t>In this case there are two such bitmaps, one for “</a:t>
            </a:r>
            <a:r>
              <a:rPr lang="en-US" sz="1600" dirty="0" err="1"/>
              <a:t>New_Emp</a:t>
            </a:r>
            <a:r>
              <a:rPr lang="en-US" sz="1600" dirty="0"/>
              <a:t>” Yes and one for “</a:t>
            </a:r>
            <a:r>
              <a:rPr lang="en-US" sz="1600" dirty="0" err="1"/>
              <a:t>New_Emp</a:t>
            </a:r>
            <a:r>
              <a:rPr lang="en-US" sz="1600" dirty="0"/>
              <a:t>” NO. </a:t>
            </a:r>
            <a:endParaRPr lang="fa-IR" sz="1600" dirty="0" smtClean="0"/>
          </a:p>
          <a:p>
            <a:r>
              <a:rPr lang="en-US" sz="1600" dirty="0" smtClean="0">
                <a:solidFill>
                  <a:srgbClr val="FF0000"/>
                </a:solidFill>
              </a:rPr>
              <a:t>each </a:t>
            </a:r>
            <a:r>
              <a:rPr lang="en-US" sz="1600" dirty="0">
                <a:solidFill>
                  <a:srgbClr val="FF0000"/>
                </a:solidFill>
              </a:rPr>
              <a:t>bit in bitmap indices </a:t>
            </a:r>
            <a:r>
              <a:rPr lang="en-US" sz="1600" dirty="0"/>
              <a:t>shows that whether a particular row refer to a person who is New to the company or not. </a:t>
            </a:r>
          </a:p>
        </p:txBody>
      </p:sp>
      <p:pic>
        <p:nvPicPr>
          <p:cNvPr id="9218" name="Picture 2" descr="https://media.geeksforgeeks.org/wp-content/uploads/IMG_20171227_191644-300x127.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602018" y="2577374"/>
            <a:ext cx="4809751" cy="203612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media.geeksforgeeks.org/wp-content/uploads/IMG_20171227_190916-300x1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40" y="4822370"/>
            <a:ext cx="2857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94870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AS" dirty="0"/>
              <a:t>Bitmap Example</a:t>
            </a:r>
            <a:endParaRPr lang="en-US" dirty="0"/>
          </a:p>
        </p:txBody>
      </p:sp>
      <p:sp>
        <p:nvSpPr>
          <p:cNvPr id="4" name="Content Placeholder 3"/>
          <p:cNvSpPr>
            <a:spLocks noGrp="1"/>
          </p:cNvSpPr>
          <p:nvPr>
            <p:ph sz="half" idx="2"/>
          </p:nvPr>
        </p:nvSpPr>
        <p:spPr>
          <a:xfrm>
            <a:off x="1017883" y="2490288"/>
            <a:ext cx="6157980" cy="4006306"/>
          </a:xfrm>
        </p:spPr>
        <p:txBody>
          <a:bodyPr>
            <a:normAutofit/>
          </a:bodyPr>
          <a:lstStyle/>
          <a:p>
            <a:r>
              <a:rPr lang="en-US" sz="1600" dirty="0"/>
              <a:t>Most columns will have more distinct values. For example the column Job here will have only 4 unique </a:t>
            </a:r>
            <a:r>
              <a:rPr lang="en-US" sz="1600" dirty="0" smtClean="0"/>
              <a:t>values</a:t>
            </a:r>
            <a:r>
              <a:rPr lang="en-AS" sz="1600" dirty="0" smtClean="0"/>
              <a:t>.</a:t>
            </a:r>
          </a:p>
          <a:p>
            <a:r>
              <a:rPr lang="en-US" sz="1600" dirty="0" smtClean="0"/>
              <a:t>find </a:t>
            </a:r>
            <a:r>
              <a:rPr lang="en-US" sz="1600" dirty="0"/>
              <a:t>out the details for the Employee who is not new in the company and is a sales person </a:t>
            </a:r>
            <a:r>
              <a:rPr lang="en-AS" sz="1600" dirty="0" smtClean="0"/>
              <a:t>query:</a:t>
            </a:r>
            <a:r>
              <a:rPr lang="en-US" sz="1600" dirty="0"/>
              <a:t> </a:t>
            </a:r>
            <a:endParaRPr lang="en-AS" sz="1600" dirty="0"/>
          </a:p>
          <a:p>
            <a:endParaRPr lang="en-AS" sz="1600" dirty="0"/>
          </a:p>
          <a:p>
            <a:endParaRPr lang="en-AS" sz="1600" dirty="0" smtClean="0"/>
          </a:p>
          <a:p>
            <a:endParaRPr lang="en-AS" sz="1600" dirty="0"/>
          </a:p>
          <a:p>
            <a:endParaRPr lang="en-AS" sz="1600" dirty="0" smtClean="0"/>
          </a:p>
          <a:p>
            <a:endParaRPr lang="en-AS" sz="1600" dirty="0"/>
          </a:p>
          <a:p>
            <a:endParaRPr lang="en-US" sz="1600" dirty="0"/>
          </a:p>
        </p:txBody>
      </p:sp>
      <p:pic>
        <p:nvPicPr>
          <p:cNvPr id="10242" name="Picture 2" descr="https://media.geeksforgeeks.org/wp-content/uploads/IMG_20171227_190855-300x193.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728298" y="2764744"/>
            <a:ext cx="4189941" cy="269552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TextBox 2"/>
          <p:cNvSpPr txBox="1"/>
          <p:nvPr/>
        </p:nvSpPr>
        <p:spPr>
          <a:xfrm>
            <a:off x="8383657" y="5573485"/>
            <a:ext cx="3344091" cy="276999"/>
          </a:xfrm>
          <a:prstGeom prst="rect">
            <a:avLst/>
          </a:prstGeom>
          <a:noFill/>
        </p:spPr>
        <p:txBody>
          <a:bodyPr wrap="square" rtlCol="0">
            <a:spAutoFit/>
          </a:bodyPr>
          <a:lstStyle/>
          <a:p>
            <a:r>
              <a:rPr lang="en-US" sz="1200" b="1" dirty="0"/>
              <a:t>Job column the bitmap Indexing</a:t>
            </a:r>
          </a:p>
        </p:txBody>
      </p:sp>
      <p:pic>
        <p:nvPicPr>
          <p:cNvPr id="5" name="Picture 4"/>
          <p:cNvPicPr>
            <a:picLocks noChangeAspect="1"/>
          </p:cNvPicPr>
          <p:nvPr/>
        </p:nvPicPr>
        <p:blipFill rotWithShape="1">
          <a:blip r:embed="rId3"/>
          <a:srcRect r="5495"/>
          <a:stretch/>
        </p:blipFill>
        <p:spPr>
          <a:xfrm>
            <a:off x="1089143" y="4112508"/>
            <a:ext cx="6362937" cy="1229087"/>
          </a:xfrm>
          <a:prstGeom prst="rect">
            <a:avLst/>
          </a:prstGeom>
        </p:spPr>
      </p:pic>
    </p:spTree>
    <p:extLst>
      <p:ext uri="{BB962C8B-B14F-4D97-AF65-F5344CB8AC3E}">
        <p14:creationId xmlns:p14="http://schemas.microsoft.com/office/powerpoint/2010/main" val="2864478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AS" dirty="0"/>
              <a:t>Bitmap Example</a:t>
            </a:r>
            <a:endParaRPr lang="en-US" dirty="0"/>
          </a:p>
        </p:txBody>
      </p:sp>
      <p:sp>
        <p:nvSpPr>
          <p:cNvPr id="3" name="Content Placeholder 2"/>
          <p:cNvSpPr>
            <a:spLocks noGrp="1"/>
          </p:cNvSpPr>
          <p:nvPr>
            <p:ph idx="1"/>
          </p:nvPr>
        </p:nvSpPr>
        <p:spPr>
          <a:xfrm>
            <a:off x="1154952" y="2346961"/>
            <a:ext cx="9040607" cy="4511040"/>
          </a:xfrm>
        </p:spPr>
        <p:txBody>
          <a:bodyPr>
            <a:normAutofit/>
          </a:bodyPr>
          <a:lstStyle/>
          <a:p>
            <a:r>
              <a:rPr lang="en-US" sz="1600" dirty="0"/>
              <a:t>For this query the DBMS will search the bitmap index of both the columns and perform logical AND operation on those bits and find out the actual result: </a:t>
            </a:r>
            <a:endParaRPr lang="en-AS" sz="1600" dirty="0" smtClean="0"/>
          </a:p>
          <a:p>
            <a:endParaRPr lang="en-AS" dirty="0" smtClean="0"/>
          </a:p>
          <a:p>
            <a:endParaRPr lang="en-AS" dirty="0"/>
          </a:p>
          <a:p>
            <a:endParaRPr lang="en-AS" dirty="0" smtClean="0"/>
          </a:p>
          <a:p>
            <a:endParaRPr lang="en-AS" dirty="0"/>
          </a:p>
          <a:p>
            <a:endParaRPr lang="en-AS" dirty="0" smtClean="0"/>
          </a:p>
          <a:p>
            <a:endParaRPr lang="en-AS" dirty="0" smtClean="0"/>
          </a:p>
          <a:p>
            <a:endParaRPr lang="en-AS" dirty="0" smtClean="0"/>
          </a:p>
          <a:p>
            <a:r>
              <a:rPr lang="en-US" sz="1600" dirty="0"/>
              <a:t>Here the result 0100 represents that the second </a:t>
            </a:r>
            <a:r>
              <a:rPr lang="en-AS" sz="1600" dirty="0" smtClean="0"/>
              <a:t>row </a:t>
            </a:r>
            <a:r>
              <a:rPr lang="en-US" sz="1600" dirty="0" smtClean="0"/>
              <a:t>has </a:t>
            </a:r>
            <a:r>
              <a:rPr lang="en-US" sz="1600" dirty="0"/>
              <a:t>to be retrieved as a result. </a:t>
            </a:r>
            <a:endParaRPr lang="en-AS" sz="1600" dirty="0"/>
          </a:p>
          <a:p>
            <a:endParaRPr lang="en-US" dirty="0"/>
          </a:p>
        </p:txBody>
      </p:sp>
      <p:pic>
        <p:nvPicPr>
          <p:cNvPr id="11266" name="Picture 2" descr="https://media.geeksforgeeks.org/wp-content/uploads/IMG_20171227_190940-300x1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854" y="3243573"/>
            <a:ext cx="4888866" cy="23955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51915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Bitmap Indexing in SQL</a:t>
            </a:r>
            <a:endParaRPr lang="en-US" dirty="0"/>
          </a:p>
        </p:txBody>
      </p:sp>
      <p:sp>
        <p:nvSpPr>
          <p:cNvPr id="3" name="Content Placeholder 2"/>
          <p:cNvSpPr>
            <a:spLocks noGrp="1"/>
          </p:cNvSpPr>
          <p:nvPr>
            <p:ph idx="1"/>
          </p:nvPr>
        </p:nvSpPr>
        <p:spPr>
          <a:xfrm>
            <a:off x="1154953" y="2465773"/>
            <a:ext cx="8761412" cy="3416300"/>
          </a:xfrm>
        </p:spPr>
        <p:txBody>
          <a:bodyPr/>
          <a:lstStyle/>
          <a:p>
            <a:r>
              <a:rPr lang="en-US" sz="1600" dirty="0"/>
              <a:t>The syntax for creating bitmap index in </a:t>
            </a:r>
            <a:r>
              <a:rPr lang="en-US" sz="1600" dirty="0" err="1"/>
              <a:t>sql</a:t>
            </a:r>
            <a:r>
              <a:rPr lang="en-US" sz="1600" dirty="0"/>
              <a:t> is given below: </a:t>
            </a:r>
            <a:endParaRPr lang="en-AS" sz="1600" dirty="0" smtClean="0"/>
          </a:p>
          <a:p>
            <a:endParaRPr lang="en-AS" sz="1600" dirty="0" smtClean="0"/>
          </a:p>
          <a:p>
            <a:endParaRPr lang="en-AS" sz="1600" dirty="0"/>
          </a:p>
          <a:p>
            <a:endParaRPr lang="en-AS" sz="1600" dirty="0" smtClean="0"/>
          </a:p>
          <a:p>
            <a:endParaRPr lang="en-AS" sz="1600" dirty="0"/>
          </a:p>
          <a:p>
            <a:r>
              <a:rPr lang="en-US" sz="1600" dirty="0"/>
              <a:t>For the above example of employee table, the bitmap index on column </a:t>
            </a:r>
            <a:r>
              <a:rPr lang="en-US" sz="1600" dirty="0" err="1"/>
              <a:t>New_Emp</a:t>
            </a:r>
            <a:r>
              <a:rPr lang="en-US" sz="1600" dirty="0"/>
              <a:t> will be created as follows:  </a:t>
            </a:r>
            <a:endParaRPr lang="en-AS" sz="1600" dirty="0" smtClean="0"/>
          </a:p>
          <a:p>
            <a:endParaRPr lang="en-US" dirty="0"/>
          </a:p>
        </p:txBody>
      </p:sp>
      <p:pic>
        <p:nvPicPr>
          <p:cNvPr id="4" name="Picture 3"/>
          <p:cNvPicPr>
            <a:picLocks noChangeAspect="1"/>
          </p:cNvPicPr>
          <p:nvPr/>
        </p:nvPicPr>
        <p:blipFill>
          <a:blip r:embed="rId2"/>
          <a:stretch>
            <a:fillRect/>
          </a:stretch>
        </p:blipFill>
        <p:spPr>
          <a:xfrm>
            <a:off x="1610326" y="2931976"/>
            <a:ext cx="5039428" cy="971686"/>
          </a:xfrm>
          <a:prstGeom prst="rect">
            <a:avLst/>
          </a:prstGeom>
        </p:spPr>
      </p:pic>
      <p:pic>
        <p:nvPicPr>
          <p:cNvPr id="5" name="Picture 4"/>
          <p:cNvPicPr>
            <a:picLocks noChangeAspect="1"/>
          </p:cNvPicPr>
          <p:nvPr/>
        </p:nvPicPr>
        <p:blipFill>
          <a:blip r:embed="rId3"/>
          <a:stretch>
            <a:fillRect/>
          </a:stretch>
        </p:blipFill>
        <p:spPr>
          <a:xfrm>
            <a:off x="1610326" y="5132545"/>
            <a:ext cx="4305901" cy="990738"/>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35539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a:t>
            </a:r>
            <a:r>
              <a:rPr lang="en-US" dirty="0" smtClean="0"/>
              <a:t>Indexes</a:t>
            </a:r>
            <a:r>
              <a:rPr lang="fa-IR" dirty="0" smtClean="0"/>
              <a:t> </a:t>
            </a:r>
            <a:r>
              <a:rPr lang="en-AS" dirty="0" smtClean="0"/>
              <a:t>Usage</a:t>
            </a:r>
            <a:endParaRPr lang="en-US" dirty="0"/>
          </a:p>
        </p:txBody>
      </p:sp>
      <p:sp>
        <p:nvSpPr>
          <p:cNvPr id="3" name="Content Placeholder 2"/>
          <p:cNvSpPr>
            <a:spLocks noGrp="1"/>
          </p:cNvSpPr>
          <p:nvPr>
            <p:ph idx="1"/>
          </p:nvPr>
        </p:nvSpPr>
        <p:spPr>
          <a:xfrm>
            <a:off x="957833" y="2726302"/>
            <a:ext cx="9553413" cy="3117149"/>
          </a:xfrm>
        </p:spPr>
        <p:txBody>
          <a:bodyPr>
            <a:normAutofit/>
          </a:bodyPr>
          <a:lstStyle/>
          <a:p>
            <a:r>
              <a:rPr lang="en-US" dirty="0"/>
              <a:t>Bitmap indexes are most effective for queries that contain multiple conditions in the </a:t>
            </a:r>
            <a:r>
              <a:rPr lang="en-US" dirty="0">
                <a:solidFill>
                  <a:srgbClr val="FF0000"/>
                </a:solidFill>
              </a:rPr>
              <a:t>WHERE</a:t>
            </a:r>
            <a:r>
              <a:rPr lang="en-US" dirty="0"/>
              <a:t> clause. </a:t>
            </a:r>
            <a:endParaRPr lang="fa-IR" dirty="0" smtClean="0"/>
          </a:p>
          <a:p>
            <a:r>
              <a:rPr lang="en-US" dirty="0"/>
              <a:t> If you are unsure of which indexes to create, the </a:t>
            </a:r>
            <a:r>
              <a:rPr lang="en-US" dirty="0">
                <a:solidFill>
                  <a:srgbClr val="FF0000"/>
                </a:solidFill>
              </a:rPr>
              <a:t>SQL Access Advisor </a:t>
            </a:r>
            <a:r>
              <a:rPr lang="en-US" dirty="0"/>
              <a:t>can generate recommendations on what to create</a:t>
            </a:r>
            <a:r>
              <a:rPr lang="en-US" dirty="0" smtClean="0"/>
              <a:t>.</a:t>
            </a:r>
            <a:endParaRPr lang="fa-IR" dirty="0" smtClean="0"/>
          </a:p>
          <a:p>
            <a:r>
              <a:rPr lang="en-US" dirty="0"/>
              <a:t> As the bitmaps from bitmap indexes can be combined quickly, it is usually best to use single-column bitmap indexes</a:t>
            </a:r>
            <a:r>
              <a:rPr lang="en-US" dirty="0" smtClean="0"/>
              <a:t>.</a:t>
            </a:r>
            <a:endParaRPr lang="fa-IR" dirty="0" smtClean="0"/>
          </a:p>
          <a:p>
            <a:r>
              <a:rPr lang="en-US" dirty="0" smtClean="0"/>
              <a:t>When creating bitmap indexes, you should use </a:t>
            </a:r>
            <a:r>
              <a:rPr lang="en-US" dirty="0" smtClean="0">
                <a:solidFill>
                  <a:srgbClr val="FF0000"/>
                </a:solidFill>
              </a:rPr>
              <a:t>NOLOGGING</a:t>
            </a:r>
            <a:r>
              <a:rPr lang="en-US" dirty="0" smtClean="0"/>
              <a:t> and </a:t>
            </a:r>
            <a:r>
              <a:rPr lang="en-US" dirty="0" smtClean="0">
                <a:solidFill>
                  <a:srgbClr val="FF0000"/>
                </a:solidFill>
              </a:rPr>
              <a:t>COMPUTE STATISTICS</a:t>
            </a:r>
            <a:r>
              <a:rPr lang="fa-IR" dirty="0" smtClean="0">
                <a:solidFill>
                  <a:srgbClr val="FF0000"/>
                </a:solidFill>
              </a:rPr>
              <a:t>.</a:t>
            </a:r>
            <a:r>
              <a:rPr lang="en-AS" dirty="0" smtClean="0">
                <a:solidFill>
                  <a:schemeClr val="tx1"/>
                </a:solidFill>
              </a:rPr>
              <a:t>(</a:t>
            </a:r>
            <a:r>
              <a:rPr lang="en-US" dirty="0" smtClean="0"/>
              <a:t>Oracle</a:t>
            </a:r>
            <a:r>
              <a:rPr lang="en-AS" dirty="0" smtClean="0"/>
              <a:t>)</a:t>
            </a:r>
            <a:endParaRPr lang="fa-IR" dirty="0" smtClean="0">
              <a:solidFill>
                <a:srgbClr val="FF0000"/>
              </a:solidFill>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130489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S" dirty="0" smtClean="0"/>
              <a:t>Bitmap Index </a:t>
            </a:r>
            <a:r>
              <a:rPr lang="en-US" dirty="0" smtClean="0"/>
              <a:t>Benefits</a:t>
            </a:r>
            <a:br>
              <a:rPr lang="en-US" dirty="0" smtClean="0"/>
            </a:br>
            <a:endParaRPr lang="en-US" dirty="0"/>
          </a:p>
        </p:txBody>
      </p:sp>
      <p:sp>
        <p:nvSpPr>
          <p:cNvPr id="3" name="Content Placeholder 2"/>
          <p:cNvSpPr>
            <a:spLocks noGrp="1"/>
          </p:cNvSpPr>
          <p:nvPr>
            <p:ph idx="1"/>
          </p:nvPr>
        </p:nvSpPr>
        <p:spPr>
          <a:xfrm>
            <a:off x="891718" y="2494099"/>
            <a:ext cx="10149887" cy="3976370"/>
          </a:xfrm>
        </p:spPr>
        <p:txBody>
          <a:bodyPr>
            <a:normAutofit/>
          </a:bodyPr>
          <a:lstStyle/>
          <a:p>
            <a:r>
              <a:rPr lang="en-US" dirty="0" smtClean="0"/>
              <a:t>W</a:t>
            </a:r>
            <a:r>
              <a:rPr lang="en-AS" dirty="0" smtClean="0"/>
              <a:t>ork with </a:t>
            </a:r>
            <a:r>
              <a:rPr lang="en-US" dirty="0"/>
              <a:t>Parallel query and parallel </a:t>
            </a:r>
            <a:r>
              <a:rPr lang="en-US" dirty="0" smtClean="0"/>
              <a:t>DML</a:t>
            </a:r>
            <a:r>
              <a:rPr lang="en-AS" dirty="0" smtClean="0"/>
              <a:t>.</a:t>
            </a:r>
          </a:p>
          <a:p>
            <a:r>
              <a:rPr lang="en-US" dirty="0" smtClean="0"/>
              <a:t>supports </a:t>
            </a:r>
            <a:r>
              <a:rPr lang="en-US" dirty="0"/>
              <a:t>parallel create indexes and concatenated indexes</a:t>
            </a:r>
            <a:r>
              <a:rPr lang="en-US" dirty="0" smtClean="0"/>
              <a:t>.</a:t>
            </a:r>
            <a:endParaRPr lang="fa-IR" dirty="0" smtClean="0"/>
          </a:p>
          <a:p>
            <a:r>
              <a:rPr lang="en-US" dirty="0" smtClean="0"/>
              <a:t>B</a:t>
            </a:r>
            <a:r>
              <a:rPr lang="en-AS" dirty="0" smtClean="0"/>
              <a:t>etst </a:t>
            </a:r>
            <a:r>
              <a:rPr lang="en-US" dirty="0" smtClean="0"/>
              <a:t>for </a:t>
            </a:r>
            <a:r>
              <a:rPr lang="en-US" dirty="0"/>
              <a:t>columns in which the </a:t>
            </a:r>
            <a:r>
              <a:rPr lang="en-US" dirty="0">
                <a:solidFill>
                  <a:srgbClr val="FF0000"/>
                </a:solidFill>
              </a:rPr>
              <a:t>ratio</a:t>
            </a:r>
            <a:r>
              <a:rPr lang="en-US" dirty="0"/>
              <a:t> of the number of </a:t>
            </a:r>
            <a:r>
              <a:rPr lang="en-US" dirty="0">
                <a:solidFill>
                  <a:srgbClr val="FF0000"/>
                </a:solidFill>
              </a:rPr>
              <a:t>distinct values </a:t>
            </a:r>
            <a:r>
              <a:rPr lang="en-US" dirty="0"/>
              <a:t>to the number of rows in the table is </a:t>
            </a:r>
            <a:r>
              <a:rPr lang="en-US" dirty="0">
                <a:solidFill>
                  <a:srgbClr val="FF0000"/>
                </a:solidFill>
              </a:rPr>
              <a:t>small</a:t>
            </a:r>
            <a:r>
              <a:rPr lang="en-US" dirty="0" smtClean="0"/>
              <a:t>.</a:t>
            </a:r>
            <a:r>
              <a:rPr lang="en-US" dirty="0"/>
              <a:t> We refer to this ratio as the </a:t>
            </a:r>
            <a:r>
              <a:rPr lang="en-US" b="1" dirty="0"/>
              <a:t>degree of </a:t>
            </a:r>
            <a:r>
              <a:rPr lang="en-US" b="1" dirty="0" smtClean="0"/>
              <a:t>cardinality</a:t>
            </a:r>
            <a:r>
              <a:rPr lang="fa-IR" dirty="0" smtClean="0"/>
              <a:t>.</a:t>
            </a:r>
          </a:p>
          <a:p>
            <a:r>
              <a:rPr lang="en-US" dirty="0"/>
              <a:t>A gender column, which has only two distinct values (male and female), is optimal for a bitmap index</a:t>
            </a:r>
            <a:r>
              <a:rPr lang="en-US" dirty="0" smtClean="0"/>
              <a:t>.</a:t>
            </a:r>
            <a:endParaRPr lang="en-AS" dirty="0" smtClean="0"/>
          </a:p>
          <a:p>
            <a:r>
              <a:rPr lang="en-US" dirty="0" smtClean="0"/>
              <a:t> However, data warehouse administrators also build bitmap indexes on columns with higher cardinalities.</a:t>
            </a:r>
            <a:endParaRPr lang="en-AS" dirty="0" smtClean="0"/>
          </a:p>
          <a:p>
            <a:r>
              <a:rPr lang="en-US" dirty="0">
                <a:solidFill>
                  <a:srgbClr val="FF0000"/>
                </a:solidFill>
              </a:rPr>
              <a:t>B-tree indexes </a:t>
            </a:r>
            <a:r>
              <a:rPr lang="en-US" dirty="0"/>
              <a:t>are most effective for high-cardinality data: that is, for data with many possible values, such as </a:t>
            </a:r>
            <a:r>
              <a:rPr lang="en-US" dirty="0" err="1"/>
              <a:t>customer_name</a:t>
            </a:r>
            <a:r>
              <a:rPr lang="en-US" dirty="0"/>
              <a:t> or </a:t>
            </a:r>
            <a:r>
              <a:rPr lang="en-US" dirty="0" err="1"/>
              <a:t>phone_number</a:t>
            </a:r>
            <a:r>
              <a:rPr lang="en-US" dirty="0"/>
              <a:t>. </a:t>
            </a:r>
            <a:endParaRPr lang="fa-IR" dirty="0"/>
          </a:p>
          <a:p>
            <a:pPr marL="0" indent="0">
              <a:buNone/>
            </a:pPr>
            <a:endParaRPr lang="en-AS" dirty="0" smtClean="0"/>
          </a:p>
          <a:p>
            <a:pPr marL="0" indent="0">
              <a:buNone/>
            </a:pPr>
            <a:endParaRPr lang="en-A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91211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Candidates </a:t>
            </a:r>
            <a:r>
              <a:rPr lang="en-US" dirty="0"/>
              <a:t>for Using a Bitmap Index</a:t>
            </a:r>
            <a:br>
              <a:rPr lang="en-US" dirty="0"/>
            </a:br>
            <a:endParaRPr lang="en-US" dirty="0"/>
          </a:p>
        </p:txBody>
      </p:sp>
      <p:sp>
        <p:nvSpPr>
          <p:cNvPr id="3" name="Content Placeholder 2"/>
          <p:cNvSpPr>
            <a:spLocks noGrp="1"/>
          </p:cNvSpPr>
          <p:nvPr>
            <p:ph idx="1"/>
          </p:nvPr>
        </p:nvSpPr>
        <p:spPr>
          <a:xfrm>
            <a:off x="773152" y="2296771"/>
            <a:ext cx="10138687" cy="3990818"/>
          </a:xfrm>
        </p:spPr>
        <p:txBody>
          <a:bodyPr>
            <a:normAutofit/>
          </a:bodyPr>
          <a:lstStyle/>
          <a:p>
            <a:r>
              <a:rPr lang="en-US" dirty="0" smtClean="0">
                <a:solidFill>
                  <a:srgbClr val="FF0000"/>
                </a:solidFill>
              </a:rPr>
              <a:t>the </a:t>
            </a:r>
            <a:r>
              <a:rPr lang="en-US" dirty="0" smtClean="0">
                <a:solidFill>
                  <a:srgbClr val="FF0000"/>
                </a:solidFill>
              </a:rPr>
              <a:t>fact table is queried </a:t>
            </a:r>
            <a:r>
              <a:rPr lang="en-US" dirty="0" smtClean="0">
                <a:solidFill>
                  <a:srgbClr val="FF0000"/>
                </a:solidFill>
              </a:rPr>
              <a:t>alone</a:t>
            </a:r>
            <a:r>
              <a:rPr lang="en-US" dirty="0" smtClean="0"/>
              <a:t> </a:t>
            </a:r>
            <a:r>
              <a:rPr lang="en-US" dirty="0" smtClean="0"/>
              <a:t>or when the fact table is </a:t>
            </a:r>
            <a:r>
              <a:rPr lang="en-US" dirty="0" smtClean="0">
                <a:solidFill>
                  <a:srgbClr val="FF0000"/>
                </a:solidFill>
              </a:rPr>
              <a:t>joined</a:t>
            </a:r>
            <a:r>
              <a:rPr lang="en-US" dirty="0" smtClean="0"/>
              <a:t> with two or more dimension tables, and there are </a:t>
            </a:r>
            <a:r>
              <a:rPr lang="en-US" dirty="0" smtClean="0">
                <a:solidFill>
                  <a:srgbClr val="FF0000"/>
                </a:solidFill>
              </a:rPr>
              <a:t>indexes on foreign key </a:t>
            </a:r>
            <a:r>
              <a:rPr lang="en-US" dirty="0" smtClean="0"/>
              <a:t>columns in the fact </a:t>
            </a:r>
            <a:r>
              <a:rPr lang="en-US" dirty="0" smtClean="0"/>
              <a:t>table</a:t>
            </a:r>
            <a:r>
              <a:rPr lang="en-AS" dirty="0"/>
              <a:t>.</a:t>
            </a:r>
            <a:r>
              <a:rPr lang="en-US" dirty="0" smtClean="0"/>
              <a:t> </a:t>
            </a:r>
            <a:endParaRPr lang="en-AS" dirty="0" smtClean="0"/>
          </a:p>
          <a:p>
            <a:r>
              <a:rPr lang="en-US" dirty="0" smtClean="0"/>
              <a:t>A </a:t>
            </a:r>
            <a:r>
              <a:rPr lang="en-US" dirty="0"/>
              <a:t>fact table column is a candidate for a bitmap index when </a:t>
            </a:r>
            <a:r>
              <a:rPr lang="en-US" dirty="0" smtClean="0"/>
              <a:t>:</a:t>
            </a:r>
            <a:endParaRPr lang="en-US" dirty="0"/>
          </a:p>
          <a:p>
            <a:pPr marL="800100" lvl="1" indent="-342900">
              <a:buFont typeface="+mj-lt"/>
              <a:buAutoNum type="arabicPeriod"/>
            </a:pPr>
            <a:r>
              <a:rPr lang="en-US" dirty="0" smtClean="0"/>
              <a:t>There </a:t>
            </a:r>
            <a:r>
              <a:rPr lang="en-US" dirty="0"/>
              <a:t>are 100 or more rows for each distinct value in the indexed column. When this limit is met, the bitmap index will be much smaller than a regular index, and you will be able to create the index much faster than a regular index. </a:t>
            </a:r>
            <a:r>
              <a:rPr lang="en-US" dirty="0" smtClean="0"/>
              <a:t>An </a:t>
            </a:r>
            <a:r>
              <a:rPr lang="en-US" dirty="0"/>
              <a:t>example would be one million distinct values in a multi-billion row table.</a:t>
            </a:r>
          </a:p>
          <a:p>
            <a:pPr marL="800100" lvl="1" indent="-342900">
              <a:buFont typeface="+mj-lt"/>
              <a:buAutoNum type="arabicPeriod"/>
            </a:pPr>
            <a:r>
              <a:rPr lang="en-US" dirty="0"/>
              <a:t>The indexed column will </a:t>
            </a:r>
            <a:r>
              <a:rPr lang="en-US" dirty="0">
                <a:solidFill>
                  <a:srgbClr val="FF0000"/>
                </a:solidFill>
              </a:rPr>
              <a:t>be restricted in queries </a:t>
            </a:r>
            <a:r>
              <a:rPr lang="en-US" dirty="0"/>
              <a:t>(referenced in the WHERE clause</a:t>
            </a:r>
            <a:r>
              <a:rPr lang="en-US" dirty="0" smtClean="0"/>
              <a:t>).</a:t>
            </a:r>
            <a:endParaRPr lang="en-US" dirty="0"/>
          </a:p>
          <a:p>
            <a:pPr marL="800100" lvl="1" indent="-342900">
              <a:buFont typeface="+mj-lt"/>
              <a:buAutoNum type="arabicPeriod"/>
            </a:pPr>
            <a:r>
              <a:rPr lang="en-US" dirty="0" smtClean="0"/>
              <a:t>The </a:t>
            </a:r>
            <a:r>
              <a:rPr lang="en-US" dirty="0"/>
              <a:t>indexed column is a </a:t>
            </a:r>
            <a:r>
              <a:rPr lang="en-US" dirty="0">
                <a:solidFill>
                  <a:srgbClr val="FF0000"/>
                </a:solidFill>
              </a:rPr>
              <a:t>foreign key </a:t>
            </a:r>
            <a:r>
              <a:rPr lang="en-US" dirty="0"/>
              <a:t>for a dimension </a:t>
            </a:r>
            <a:r>
              <a:rPr lang="en-US" dirty="0" smtClean="0"/>
              <a:t>table</a:t>
            </a:r>
            <a:r>
              <a:rPr lang="fa-IR" dirty="0" smtClean="0"/>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546458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Indexes and Nulls</a:t>
            </a:r>
            <a:br>
              <a:rPr lang="en-US" dirty="0"/>
            </a:br>
            <a:endParaRPr lang="en-US" dirty="0"/>
          </a:p>
        </p:txBody>
      </p:sp>
      <p:sp>
        <p:nvSpPr>
          <p:cNvPr id="3" name="Content Placeholder 2"/>
          <p:cNvSpPr>
            <a:spLocks noGrp="1"/>
          </p:cNvSpPr>
          <p:nvPr>
            <p:ph idx="1"/>
          </p:nvPr>
        </p:nvSpPr>
        <p:spPr>
          <a:xfrm>
            <a:off x="963887" y="2629625"/>
            <a:ext cx="10183605" cy="3762466"/>
          </a:xfrm>
        </p:spPr>
        <p:txBody>
          <a:bodyPr>
            <a:normAutofit/>
          </a:bodyPr>
          <a:lstStyle/>
          <a:p>
            <a:r>
              <a:rPr lang="en-US" sz="1600" dirty="0"/>
              <a:t>Unlike most other types of indexes, bitmap indexes </a:t>
            </a:r>
            <a:r>
              <a:rPr lang="en-US" sz="1600" dirty="0">
                <a:solidFill>
                  <a:srgbClr val="FF0000"/>
                </a:solidFill>
              </a:rPr>
              <a:t>include rows that have NULL </a:t>
            </a:r>
            <a:r>
              <a:rPr lang="en-US" sz="1600" dirty="0"/>
              <a:t>values. </a:t>
            </a:r>
            <a:endParaRPr lang="en-AS" sz="1600" dirty="0" smtClean="0"/>
          </a:p>
          <a:p>
            <a:r>
              <a:rPr lang="en-US" sz="1600" dirty="0" smtClean="0"/>
              <a:t>Indexing </a:t>
            </a:r>
            <a:r>
              <a:rPr lang="en-US" sz="1600" dirty="0"/>
              <a:t>of nulls can be useful for some types of SQL </a:t>
            </a:r>
            <a:r>
              <a:rPr lang="en-US" sz="1600" dirty="0" smtClean="0"/>
              <a:t>statements</a:t>
            </a:r>
            <a:r>
              <a:rPr lang="en-AS" sz="1600" dirty="0" smtClean="0"/>
              <a:t>(</a:t>
            </a:r>
            <a:r>
              <a:rPr lang="en-US" sz="1600" dirty="0" smtClean="0">
                <a:solidFill>
                  <a:srgbClr val="FF0000"/>
                </a:solidFill>
              </a:rPr>
              <a:t>aggregate </a:t>
            </a:r>
            <a:r>
              <a:rPr lang="en-US" sz="1600" dirty="0">
                <a:solidFill>
                  <a:srgbClr val="FF0000"/>
                </a:solidFill>
              </a:rPr>
              <a:t>function </a:t>
            </a:r>
            <a:r>
              <a:rPr lang="en-US" sz="1600" dirty="0" smtClean="0">
                <a:solidFill>
                  <a:srgbClr val="FF0000"/>
                </a:solidFill>
              </a:rPr>
              <a:t>COUNT</a:t>
            </a:r>
            <a:r>
              <a:rPr lang="en-AS" sz="1600" dirty="0" smtClean="0">
                <a:solidFill>
                  <a:srgbClr val="FF0000"/>
                </a:solidFill>
              </a:rPr>
              <a:t>)</a:t>
            </a:r>
            <a:r>
              <a:rPr lang="en-AS" sz="1600" dirty="0">
                <a:solidFill>
                  <a:srgbClr val="FF0000"/>
                </a:solidFill>
              </a:rPr>
              <a:t>.</a:t>
            </a:r>
            <a:endParaRPr lang="fa-IR" sz="1600" dirty="0" smtClean="0">
              <a:solidFill>
                <a:srgbClr val="FF0000"/>
              </a:solidFill>
            </a:endParaRPr>
          </a:p>
          <a:p>
            <a:r>
              <a:rPr lang="en-US" sz="1600" b="1" i="1" dirty="0"/>
              <a:t>Example </a:t>
            </a:r>
            <a:r>
              <a:rPr lang="en-US" sz="1600" b="1" i="1" dirty="0" smtClean="0"/>
              <a:t>Bitmap Index</a:t>
            </a:r>
            <a:endParaRPr lang="en-AS" sz="1600" b="1" i="1" dirty="0" smtClean="0"/>
          </a:p>
          <a:p>
            <a:endParaRPr lang="en-AS" sz="1600" b="1" i="1" dirty="0"/>
          </a:p>
          <a:p>
            <a:endParaRPr lang="fa-IR" sz="1600" b="1" i="1" dirty="0" smtClean="0"/>
          </a:p>
          <a:p>
            <a:r>
              <a:rPr lang="en-US" sz="1600" dirty="0" smtClean="0"/>
              <a:t>bitmap </a:t>
            </a:r>
            <a:r>
              <a:rPr lang="en-US" sz="1600" dirty="0"/>
              <a:t>index on </a:t>
            </a:r>
            <a:r>
              <a:rPr lang="en-US" sz="1600" i="1" u="sng" dirty="0" err="1"/>
              <a:t>cust_marital_status</a:t>
            </a:r>
            <a:r>
              <a:rPr lang="en-US" sz="1600" dirty="0"/>
              <a:t>. </a:t>
            </a:r>
            <a:endParaRPr lang="en-AS" sz="1600" dirty="0" smtClean="0"/>
          </a:p>
          <a:p>
            <a:r>
              <a:rPr lang="en-US" sz="1600" dirty="0" smtClean="0"/>
              <a:t>this </a:t>
            </a:r>
            <a:r>
              <a:rPr lang="en-US" sz="1600" dirty="0"/>
              <a:t>query would not be able to use a B-tree index, because B-tree indexes do not store the NULL values</a:t>
            </a:r>
            <a:r>
              <a:rPr lang="en-US" sz="1600" dirty="0" smtClean="0"/>
              <a:t>.</a:t>
            </a:r>
            <a:endParaRPr lang="fa-IR" sz="1600" dirty="0" smtClean="0"/>
          </a:p>
        </p:txBody>
      </p:sp>
      <p:sp>
        <p:nvSpPr>
          <p:cNvPr id="10" name="Slide Number Placeholder 9"/>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1" name="Picture 10"/>
          <p:cNvPicPr>
            <a:picLocks noChangeAspect="1"/>
          </p:cNvPicPr>
          <p:nvPr/>
        </p:nvPicPr>
        <p:blipFill>
          <a:blip r:embed="rId2"/>
          <a:stretch>
            <a:fillRect/>
          </a:stretch>
        </p:blipFill>
        <p:spPr>
          <a:xfrm>
            <a:off x="1154953" y="3739634"/>
            <a:ext cx="8230749" cy="704948"/>
          </a:xfrm>
          <a:prstGeom prst="rect">
            <a:avLst/>
          </a:prstGeom>
        </p:spPr>
      </p:pic>
    </p:spTree>
    <p:extLst>
      <p:ext uri="{BB962C8B-B14F-4D97-AF65-F5344CB8AC3E}">
        <p14:creationId xmlns:p14="http://schemas.microsoft.com/office/powerpoint/2010/main" val="3168910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r>
              <a:rPr lang="en-AS" b="1" dirty="0" smtClean="0"/>
              <a:t>,</a:t>
            </a:r>
            <a:r>
              <a:rPr lang="en-US" b="1" dirty="0"/>
              <a:t> Disadvantages</a:t>
            </a:r>
            <a:endParaRPr lang="en-US" dirty="0"/>
          </a:p>
        </p:txBody>
      </p:sp>
      <p:sp>
        <p:nvSpPr>
          <p:cNvPr id="3" name="Content Placeholder 2"/>
          <p:cNvSpPr>
            <a:spLocks noGrp="1"/>
          </p:cNvSpPr>
          <p:nvPr>
            <p:ph sz="half" idx="1"/>
          </p:nvPr>
        </p:nvSpPr>
        <p:spPr>
          <a:xfrm>
            <a:off x="710501" y="2438401"/>
            <a:ext cx="4825158" cy="3416301"/>
          </a:xfrm>
        </p:spPr>
        <p:txBody>
          <a:bodyPr>
            <a:normAutofit fontScale="55000" lnSpcReduction="20000"/>
          </a:bodyPr>
          <a:lstStyle/>
          <a:p>
            <a:r>
              <a:rPr lang="en-US" sz="2900" b="1" dirty="0"/>
              <a:t>Advantages of Bitmap </a:t>
            </a:r>
            <a:r>
              <a:rPr lang="en-US" sz="2900" b="1" dirty="0" smtClean="0"/>
              <a:t>Indices</a:t>
            </a:r>
            <a:endParaRPr lang="en-AS" sz="2900" dirty="0" smtClean="0"/>
          </a:p>
          <a:p>
            <a:r>
              <a:rPr lang="en-US" sz="2900" dirty="0" smtClean="0"/>
              <a:t>faster </a:t>
            </a:r>
            <a:r>
              <a:rPr lang="en-US" sz="2900" dirty="0"/>
              <a:t>retrieval of the records when there are less cardinality columns and those columns are most frequently used in the query. This method is efficient even if we have very big table.</a:t>
            </a:r>
          </a:p>
          <a:p>
            <a:r>
              <a:rPr lang="en-US" sz="2900" dirty="0"/>
              <a:t>This method is more efficient when the columns have </a:t>
            </a:r>
            <a:r>
              <a:rPr lang="en-US" sz="2900" dirty="0">
                <a:solidFill>
                  <a:srgbClr val="FF0000"/>
                </a:solidFill>
              </a:rPr>
              <a:t>least involved </a:t>
            </a:r>
            <a:r>
              <a:rPr lang="en-US" sz="2900" dirty="0"/>
              <a:t>in </a:t>
            </a:r>
            <a:r>
              <a:rPr lang="en-US" sz="2900" dirty="0">
                <a:solidFill>
                  <a:srgbClr val="FF0000"/>
                </a:solidFill>
              </a:rPr>
              <a:t>insert/update/delete</a:t>
            </a:r>
            <a:r>
              <a:rPr lang="en-US" sz="2900" dirty="0"/>
              <a:t> operations.</a:t>
            </a:r>
          </a:p>
          <a:p>
            <a:r>
              <a:rPr lang="en-US" sz="2900" dirty="0" smtClean="0"/>
              <a:t>allows </a:t>
            </a:r>
            <a:r>
              <a:rPr lang="en-US" sz="2900" dirty="0"/>
              <a:t>to combine multiple bitmap </a:t>
            </a:r>
            <a:r>
              <a:rPr lang="en-US" sz="2900" dirty="0" smtClean="0"/>
              <a:t>indices together</a:t>
            </a:r>
            <a:r>
              <a:rPr lang="en-AS" sz="2900" dirty="0" smtClean="0"/>
              <a:t>.</a:t>
            </a:r>
            <a:endParaRPr lang="en-US" dirty="0"/>
          </a:p>
        </p:txBody>
      </p:sp>
      <p:sp>
        <p:nvSpPr>
          <p:cNvPr id="4" name="Content Placeholder 3"/>
          <p:cNvSpPr>
            <a:spLocks noGrp="1"/>
          </p:cNvSpPr>
          <p:nvPr>
            <p:ph sz="half" idx="2"/>
          </p:nvPr>
        </p:nvSpPr>
        <p:spPr>
          <a:xfrm>
            <a:off x="5756366" y="2438401"/>
            <a:ext cx="5913119" cy="4278086"/>
          </a:xfrm>
        </p:spPr>
        <p:txBody>
          <a:bodyPr>
            <a:normAutofit fontScale="55000" lnSpcReduction="20000"/>
          </a:bodyPr>
          <a:lstStyle/>
          <a:p>
            <a:r>
              <a:rPr lang="en-US" sz="2900" b="1" dirty="0"/>
              <a:t>Disadvantages of Bitmap Indices</a:t>
            </a:r>
          </a:p>
          <a:p>
            <a:r>
              <a:rPr lang="en-US" sz="2900" dirty="0" smtClean="0">
                <a:solidFill>
                  <a:srgbClr val="FF0000"/>
                </a:solidFill>
              </a:rPr>
              <a:t>not </a:t>
            </a:r>
            <a:r>
              <a:rPr lang="en-US" sz="2900" dirty="0">
                <a:solidFill>
                  <a:srgbClr val="FF0000"/>
                </a:solidFill>
              </a:rPr>
              <a:t>suitable for small tables</a:t>
            </a:r>
            <a:r>
              <a:rPr lang="en-US" sz="2900" dirty="0"/>
              <a:t>. In small tables, DBMS will force to use full table scan instead of using bitmap index.</a:t>
            </a:r>
          </a:p>
          <a:p>
            <a:r>
              <a:rPr lang="en-US" sz="2900" dirty="0"/>
              <a:t>cause deadlock </a:t>
            </a:r>
            <a:r>
              <a:rPr lang="en-US" sz="2900" dirty="0" smtClean="0"/>
              <a:t>When </a:t>
            </a:r>
            <a:r>
              <a:rPr lang="en-US" sz="2900" dirty="0"/>
              <a:t>there is </a:t>
            </a:r>
            <a:r>
              <a:rPr lang="en-US" sz="2900" dirty="0">
                <a:solidFill>
                  <a:srgbClr val="FF0000"/>
                </a:solidFill>
              </a:rPr>
              <a:t>multiple insert/update/delete </a:t>
            </a:r>
            <a:r>
              <a:rPr lang="en-US" sz="2900" dirty="0"/>
              <a:t>on the table from </a:t>
            </a:r>
            <a:r>
              <a:rPr lang="en-US" sz="2900" dirty="0">
                <a:solidFill>
                  <a:srgbClr val="FF0000"/>
                </a:solidFill>
              </a:rPr>
              <a:t>different </a:t>
            </a:r>
            <a:r>
              <a:rPr lang="en-US" sz="2900" dirty="0" smtClean="0">
                <a:solidFill>
                  <a:srgbClr val="FF0000"/>
                </a:solidFill>
              </a:rPr>
              <a:t>users</a:t>
            </a:r>
            <a:r>
              <a:rPr lang="en-US" sz="2900" dirty="0" smtClean="0"/>
              <a:t>. </a:t>
            </a:r>
            <a:r>
              <a:rPr lang="en-US" sz="2900" dirty="0"/>
              <a:t>It will take time to perform the DML transaction and then to update the bitmap index. </a:t>
            </a:r>
            <a:endParaRPr lang="en-AS" sz="2900" dirty="0" smtClean="0"/>
          </a:p>
          <a:p>
            <a:r>
              <a:rPr lang="en-US" sz="2900" dirty="0" smtClean="0"/>
              <a:t>W</a:t>
            </a:r>
            <a:r>
              <a:rPr lang="en-AS" sz="2900" dirty="0" smtClean="0"/>
              <a:t>hen there is </a:t>
            </a:r>
            <a:r>
              <a:rPr lang="en-US" sz="2900" dirty="0" smtClean="0"/>
              <a:t>multiple </a:t>
            </a:r>
            <a:r>
              <a:rPr lang="en-US" sz="2900" dirty="0">
                <a:solidFill>
                  <a:srgbClr val="FF0000"/>
                </a:solidFill>
              </a:rPr>
              <a:t>DML transaction </a:t>
            </a:r>
            <a:r>
              <a:rPr lang="en-US" sz="2900" dirty="0"/>
              <a:t>from different users, it will not be </a:t>
            </a:r>
            <a:r>
              <a:rPr lang="en-US" sz="2900" dirty="0" smtClean="0"/>
              <a:t>able</a:t>
            </a:r>
            <a:r>
              <a:rPr lang="en-AS" sz="2900" dirty="0" smtClean="0"/>
              <a:t> to</a:t>
            </a:r>
            <a:r>
              <a:rPr lang="en-US" sz="2900" dirty="0" smtClean="0"/>
              <a:t> </a:t>
            </a:r>
            <a:r>
              <a:rPr lang="en-US" sz="2900" dirty="0"/>
              <a:t>perform transaction quickly, and causing the deadlock.</a:t>
            </a:r>
          </a:p>
          <a:p>
            <a:r>
              <a:rPr lang="en-US" sz="2900" dirty="0"/>
              <a:t>When there is large number of records, there is an overhead to maintain this bitmap indexes</a:t>
            </a:r>
            <a:r>
              <a:rPr lang="en-US" sz="2900" dirty="0" smtClean="0"/>
              <a:t>.</a:t>
            </a:r>
            <a:endParaRPr lang="en-AS" sz="2900" dirty="0" smtClean="0"/>
          </a:p>
          <a:p>
            <a:r>
              <a:rPr lang="en-US" sz="2900" dirty="0" smtClean="0"/>
              <a:t>W</a:t>
            </a:r>
            <a:r>
              <a:rPr lang="en-AS" sz="2900" dirty="0" smtClean="0"/>
              <a:t>hen </a:t>
            </a:r>
            <a:r>
              <a:rPr lang="en-US" sz="2900" dirty="0" smtClean="0"/>
              <a:t>new </a:t>
            </a:r>
            <a:r>
              <a:rPr lang="en-US" sz="2900" dirty="0"/>
              <a:t>record is entered, we have to modify the bitmap index throughout, which is a tedious and time consuming.</a:t>
            </a:r>
          </a:p>
          <a:p>
            <a:endParaRPr lang="en-A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17633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sp>
        <p:nvSpPr>
          <p:cNvPr id="3" name="Content Placeholder 2"/>
          <p:cNvSpPr>
            <a:spLocks noGrp="1"/>
          </p:cNvSpPr>
          <p:nvPr>
            <p:ph idx="1"/>
          </p:nvPr>
        </p:nvSpPr>
        <p:spPr>
          <a:xfrm>
            <a:off x="1154953" y="2736670"/>
            <a:ext cx="9045510" cy="3681548"/>
          </a:xfrm>
        </p:spPr>
        <p:txBody>
          <a:bodyPr>
            <a:normAutofit/>
          </a:bodyPr>
          <a:lstStyle/>
          <a:p>
            <a:r>
              <a:rPr lang="en-US" sz="1900" dirty="0"/>
              <a:t>It is </a:t>
            </a:r>
            <a:r>
              <a:rPr lang="en-US" sz="1900" dirty="0">
                <a:solidFill>
                  <a:srgbClr val="FF0000"/>
                </a:solidFill>
              </a:rPr>
              <a:t>a data structure </a:t>
            </a:r>
            <a:r>
              <a:rPr lang="en-US" sz="1900" dirty="0"/>
              <a:t>technique which is used to quickly locate and access the data in a database. </a:t>
            </a:r>
            <a:endParaRPr lang="en-US" sz="1900" dirty="0" smtClean="0"/>
          </a:p>
          <a:p>
            <a:r>
              <a:rPr lang="en-US" sz="1900" dirty="0" smtClean="0"/>
              <a:t>a </a:t>
            </a:r>
            <a:r>
              <a:rPr lang="en-US" sz="1900" dirty="0"/>
              <a:t>way to </a:t>
            </a:r>
            <a:r>
              <a:rPr lang="en-US" sz="1900" dirty="0" smtClean="0">
                <a:solidFill>
                  <a:srgbClr val="FF0000"/>
                </a:solidFill>
              </a:rPr>
              <a:t>optimize </a:t>
            </a:r>
            <a:r>
              <a:rPr lang="en-US" sz="1900" dirty="0">
                <a:solidFill>
                  <a:srgbClr val="FF0000"/>
                </a:solidFill>
              </a:rPr>
              <a:t>the </a:t>
            </a:r>
            <a:r>
              <a:rPr lang="en-US" sz="1900" dirty="0" smtClean="0">
                <a:solidFill>
                  <a:srgbClr val="FF0000"/>
                </a:solidFill>
              </a:rPr>
              <a:t>performance</a:t>
            </a:r>
            <a:r>
              <a:rPr lang="en-AS" sz="1900" dirty="0" smtClean="0">
                <a:solidFill>
                  <a:schemeClr val="tx1"/>
                </a:solidFill>
              </a:rPr>
              <a:t>.</a:t>
            </a:r>
          </a:p>
          <a:p>
            <a:r>
              <a:rPr lang="en-US" sz="1900" dirty="0"/>
              <a:t>minimizing the number of disk </a:t>
            </a:r>
            <a:r>
              <a:rPr lang="en-US" sz="1900" dirty="0" smtClean="0"/>
              <a:t>accesses</a:t>
            </a:r>
            <a:r>
              <a:rPr lang="en-AS" sz="1900" dirty="0" smtClean="0"/>
              <a:t>.</a:t>
            </a:r>
            <a:endParaRPr lang="en-AS" sz="1900" dirty="0" smtClean="0">
              <a:solidFill>
                <a:schemeClr val="tx1"/>
              </a:solidFill>
            </a:endParaRPr>
          </a:p>
          <a:p>
            <a:r>
              <a:rPr lang="en-US" sz="1900" dirty="0" smtClean="0"/>
              <a:t>too </a:t>
            </a:r>
            <a:r>
              <a:rPr lang="en-US" sz="1900" dirty="0">
                <a:solidFill>
                  <a:srgbClr val="FF0000"/>
                </a:solidFill>
              </a:rPr>
              <a:t>few indexes</a:t>
            </a:r>
            <a:r>
              <a:rPr lang="en-US" sz="1900" dirty="0"/>
              <a:t>, the data loads quickly but the query response is slow</a:t>
            </a:r>
            <a:r>
              <a:rPr lang="en-US" sz="1900" dirty="0" smtClean="0"/>
              <a:t>.</a:t>
            </a:r>
            <a:endParaRPr lang="en-AS" sz="1900" dirty="0" smtClean="0"/>
          </a:p>
          <a:p>
            <a:r>
              <a:rPr lang="en-US" sz="1900" dirty="0" smtClean="0"/>
              <a:t>too </a:t>
            </a:r>
            <a:r>
              <a:rPr lang="en-US" sz="1900" dirty="0">
                <a:solidFill>
                  <a:srgbClr val="FF0000"/>
                </a:solidFill>
              </a:rPr>
              <a:t>many indexes</a:t>
            </a:r>
            <a:r>
              <a:rPr lang="en-US" sz="1900" dirty="0"/>
              <a:t>, the data loads slowly and </a:t>
            </a:r>
            <a:r>
              <a:rPr lang="en-AS" sz="1900" dirty="0" smtClean="0"/>
              <a:t>Increase</a:t>
            </a:r>
            <a:r>
              <a:rPr lang="en-US" sz="1900" dirty="0" smtClean="0"/>
              <a:t> </a:t>
            </a:r>
            <a:r>
              <a:rPr lang="en-US" sz="1900" dirty="0"/>
              <a:t>storage </a:t>
            </a:r>
            <a:r>
              <a:rPr lang="en-US" sz="1900" dirty="0" smtClean="0"/>
              <a:t>requirements but </a:t>
            </a:r>
            <a:r>
              <a:rPr lang="en-US" sz="1900" dirty="0"/>
              <a:t>the query response is good</a:t>
            </a:r>
            <a:r>
              <a:rPr lang="en-US" sz="1900" dirty="0" smtClean="0"/>
              <a:t>.</a:t>
            </a:r>
            <a:endParaRPr lang="en-AS" sz="1900" dirty="0" smtClean="0"/>
          </a:p>
          <a:p>
            <a:r>
              <a:rPr lang="en-US" sz="1900" dirty="0"/>
              <a:t>reduces the </a:t>
            </a:r>
            <a:r>
              <a:rPr lang="en-US" sz="1900" dirty="0" smtClean="0"/>
              <a:t>time to </a:t>
            </a:r>
            <a:r>
              <a:rPr lang="en-US" sz="1900" dirty="0"/>
              <a:t>see query </a:t>
            </a:r>
            <a:r>
              <a:rPr lang="en-US" sz="1900" dirty="0" smtClean="0"/>
              <a:t>results</a:t>
            </a:r>
            <a:r>
              <a:rPr lang="en-AS" sz="1900" dirty="0" smtClean="0"/>
              <a:t>.(</a:t>
            </a:r>
            <a:r>
              <a:rPr lang="en-US" sz="1900" dirty="0"/>
              <a:t>large tables and complex </a:t>
            </a:r>
            <a:r>
              <a:rPr lang="en-US" sz="1900" dirty="0" smtClean="0"/>
              <a:t>queries</a:t>
            </a:r>
            <a:r>
              <a:rPr lang="en-AS" sz="1900" dirty="0" smtClean="0"/>
              <a:t>)</a:t>
            </a:r>
            <a:endParaRPr lang="fa-IR" sz="19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92864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S" dirty="0" smtClean="0"/>
              <a:t>Refrences</a:t>
            </a:r>
            <a:endParaRPr lang="en-US" dirty="0"/>
          </a:p>
        </p:txBody>
      </p:sp>
      <p:sp>
        <p:nvSpPr>
          <p:cNvPr id="3" name="Content Placeholder 2"/>
          <p:cNvSpPr>
            <a:spLocks noGrp="1"/>
          </p:cNvSpPr>
          <p:nvPr>
            <p:ph idx="1"/>
          </p:nvPr>
        </p:nvSpPr>
        <p:spPr/>
        <p:txBody>
          <a:bodyPr/>
          <a:lstStyle/>
          <a:p>
            <a:r>
              <a:rPr lang="en-US" dirty="0">
                <a:solidFill>
                  <a:srgbClr val="002060"/>
                </a:solidFill>
              </a:rPr>
              <a:t>https://</a:t>
            </a:r>
            <a:r>
              <a:rPr lang="en-US" dirty="0" smtClean="0">
                <a:solidFill>
                  <a:srgbClr val="002060"/>
                </a:solidFill>
              </a:rPr>
              <a:t>docs.oracle.com/cd/E11882_01/server.112/e25554/indexes.htm#DWHSG8139</a:t>
            </a:r>
            <a:endParaRPr lang="fa-IR" dirty="0" smtClean="0">
              <a:solidFill>
                <a:srgbClr val="002060"/>
              </a:solidFill>
            </a:endParaRPr>
          </a:p>
          <a:p>
            <a:r>
              <a:rPr lang="en-US" dirty="0">
                <a:solidFill>
                  <a:srgbClr val="002060"/>
                </a:solidFill>
              </a:rPr>
              <a:t>https://www.geeksforgeeks.org/bitmap-indexing-in-dbms</a:t>
            </a:r>
            <a:r>
              <a:rPr lang="en-US" dirty="0" smtClean="0">
                <a:solidFill>
                  <a:srgbClr val="002060"/>
                </a:solidFill>
              </a:rPr>
              <a:t>/</a:t>
            </a:r>
            <a:endParaRPr lang="en-AS" dirty="0" smtClean="0">
              <a:solidFill>
                <a:srgbClr val="002060"/>
              </a:solidFill>
            </a:endParaRPr>
          </a:p>
          <a:p>
            <a:r>
              <a:rPr lang="en-US" dirty="0">
                <a:solidFill>
                  <a:srgbClr val="002060"/>
                </a:solidFill>
              </a:rPr>
              <a:t>https://</a:t>
            </a:r>
            <a:r>
              <a:rPr lang="en-US" dirty="0" smtClean="0">
                <a:solidFill>
                  <a:srgbClr val="002060"/>
                </a:solidFill>
              </a:rPr>
              <a:t>wiki.scn.sap.com/wiki/display/EIM/Bitmap+Indexes</a:t>
            </a:r>
            <a:endParaRPr lang="en-AS" dirty="0" smtClean="0">
              <a:solidFill>
                <a:srgbClr val="002060"/>
              </a:solidFill>
            </a:endParaRPr>
          </a:p>
          <a:p>
            <a:endParaRPr lang="en-AS" dirty="0" smtClean="0">
              <a:solidFill>
                <a:srgbClr val="002060"/>
              </a:solidFill>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30149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selecting indexes</a:t>
            </a:r>
          </a:p>
        </p:txBody>
      </p:sp>
      <p:sp>
        <p:nvSpPr>
          <p:cNvPr id="3" name="Content Placeholder 2"/>
          <p:cNvSpPr>
            <a:spLocks noGrp="1"/>
          </p:cNvSpPr>
          <p:nvPr>
            <p:ph idx="1"/>
          </p:nvPr>
        </p:nvSpPr>
        <p:spPr>
          <a:xfrm>
            <a:off x="1154955" y="2603500"/>
            <a:ext cx="9678508" cy="3416300"/>
          </a:xfrm>
        </p:spPr>
        <p:txBody>
          <a:bodyPr/>
          <a:lstStyle/>
          <a:p>
            <a:pPr>
              <a:buFont typeface="+mj-lt"/>
              <a:buAutoNum type="arabicParenR"/>
            </a:pPr>
            <a:r>
              <a:rPr lang="en-US" dirty="0">
                <a:solidFill>
                  <a:srgbClr val="FF0000"/>
                </a:solidFill>
              </a:rPr>
              <a:t>type of data warehouse </a:t>
            </a:r>
            <a:r>
              <a:rPr lang="en-US" dirty="0"/>
              <a:t>you </a:t>
            </a:r>
            <a:r>
              <a:rPr lang="en-US" dirty="0" smtClean="0"/>
              <a:t>have</a:t>
            </a:r>
            <a:r>
              <a:rPr lang="en-AS" dirty="0" smtClean="0"/>
              <a:t>.</a:t>
            </a:r>
            <a:r>
              <a:rPr lang="en-US" dirty="0" smtClean="0"/>
              <a:t>(archive </a:t>
            </a:r>
            <a:r>
              <a:rPr lang="en-US" dirty="0"/>
              <a:t>or </a:t>
            </a:r>
            <a:r>
              <a:rPr lang="en-US" dirty="0" smtClean="0"/>
              <a:t>real-time</a:t>
            </a:r>
            <a:r>
              <a:rPr lang="en-US" dirty="0"/>
              <a:t>)</a:t>
            </a:r>
            <a:endParaRPr lang="fa-IR" dirty="0"/>
          </a:p>
          <a:p>
            <a:pPr>
              <a:buFont typeface="+mj-lt"/>
              <a:buAutoNum type="arabicParenR"/>
            </a:pPr>
            <a:r>
              <a:rPr lang="en-US" dirty="0"/>
              <a:t>how large the </a:t>
            </a:r>
            <a:r>
              <a:rPr lang="en-US" dirty="0">
                <a:solidFill>
                  <a:srgbClr val="FF0000"/>
                </a:solidFill>
              </a:rPr>
              <a:t>dimensions and fact tables </a:t>
            </a:r>
            <a:r>
              <a:rPr lang="en-US" dirty="0" smtClean="0"/>
              <a:t>are</a:t>
            </a:r>
            <a:r>
              <a:rPr lang="en-AS" dirty="0" smtClean="0"/>
              <a:t>.</a:t>
            </a:r>
            <a:r>
              <a:rPr lang="en-US" dirty="0" smtClean="0"/>
              <a:t>(partitioned</a:t>
            </a:r>
            <a:r>
              <a:rPr lang="en-AS" dirty="0" smtClean="0"/>
              <a:t> </a:t>
            </a:r>
            <a:r>
              <a:rPr lang="en-US" dirty="0"/>
              <a:t>fact </a:t>
            </a:r>
            <a:r>
              <a:rPr lang="en-US" dirty="0" smtClean="0"/>
              <a:t>tables)</a:t>
            </a:r>
            <a:endParaRPr lang="fa-IR" dirty="0"/>
          </a:p>
          <a:p>
            <a:pPr>
              <a:buFont typeface="+mj-lt"/>
              <a:buAutoNum type="arabicParenR"/>
            </a:pPr>
            <a:r>
              <a:rPr lang="en-US" dirty="0">
                <a:solidFill>
                  <a:srgbClr val="FF0000"/>
                </a:solidFill>
              </a:rPr>
              <a:t>who</a:t>
            </a:r>
            <a:r>
              <a:rPr lang="en-US" dirty="0"/>
              <a:t> will be </a:t>
            </a:r>
            <a:r>
              <a:rPr lang="en-US" dirty="0">
                <a:solidFill>
                  <a:srgbClr val="FF0000"/>
                </a:solidFill>
              </a:rPr>
              <a:t>accessing</a:t>
            </a:r>
            <a:r>
              <a:rPr lang="en-US" dirty="0"/>
              <a:t> the data and </a:t>
            </a:r>
            <a:r>
              <a:rPr lang="en-US" dirty="0">
                <a:solidFill>
                  <a:srgbClr val="FF0000"/>
                </a:solidFill>
              </a:rPr>
              <a:t>how</a:t>
            </a:r>
            <a:r>
              <a:rPr lang="en-US" dirty="0"/>
              <a:t> they'll </a:t>
            </a:r>
            <a:r>
              <a:rPr lang="en-US" dirty="0" smtClean="0"/>
              <a:t>do</a:t>
            </a:r>
            <a:r>
              <a:rPr lang="en-AS" dirty="0" smtClean="0"/>
              <a:t>.(</a:t>
            </a:r>
            <a:r>
              <a:rPr lang="en-US" dirty="0" smtClean="0"/>
              <a:t>ad </a:t>
            </a:r>
            <a:r>
              <a:rPr lang="en-US" dirty="0"/>
              <a:t>hoc or </a:t>
            </a:r>
            <a:r>
              <a:rPr lang="en-US" dirty="0" smtClean="0"/>
              <a:t>structured </a:t>
            </a:r>
            <a:r>
              <a:rPr lang="en-US" dirty="0"/>
              <a:t>application </a:t>
            </a:r>
            <a:r>
              <a:rPr lang="en-US" dirty="0" smtClean="0"/>
              <a:t>interfaces</a:t>
            </a:r>
            <a:r>
              <a:rPr lang="en-AS" dirty="0"/>
              <a:t>)</a:t>
            </a:r>
            <a:endParaRPr lang="en-US" dirty="0"/>
          </a:p>
          <a:p>
            <a:pPr>
              <a:buFont typeface="+mj-lt"/>
              <a:buAutoNum type="arabicParenR"/>
            </a:pPr>
            <a:r>
              <a:rPr lang="en-US" dirty="0"/>
              <a:t>Number of unique </a:t>
            </a:r>
            <a:r>
              <a:rPr lang="en-US" dirty="0" smtClean="0"/>
              <a:t>values</a:t>
            </a:r>
            <a:endParaRPr lang="en-AS" dirty="0" smtClean="0"/>
          </a:p>
          <a:p>
            <a:pPr>
              <a:buFont typeface="+mj-lt"/>
              <a:buAutoNum type="arabicParenR"/>
            </a:pPr>
            <a:r>
              <a:rPr lang="en-US" dirty="0"/>
              <a:t>Data types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15557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Indexes</a:t>
            </a:r>
          </a:p>
        </p:txBody>
      </p:sp>
      <p:sp>
        <p:nvSpPr>
          <p:cNvPr id="3" name="Content Placeholder 2"/>
          <p:cNvSpPr>
            <a:spLocks noGrp="1"/>
          </p:cNvSpPr>
          <p:nvPr>
            <p:ph idx="1"/>
          </p:nvPr>
        </p:nvSpPr>
        <p:spPr>
          <a:xfrm>
            <a:off x="661295" y="2577738"/>
            <a:ext cx="10677263" cy="3509554"/>
          </a:xfrm>
        </p:spPr>
        <p:txBody>
          <a:bodyPr>
            <a:normAutofit/>
          </a:bodyPr>
          <a:lstStyle/>
          <a:p>
            <a:r>
              <a:rPr lang="en-US" dirty="0"/>
              <a:t>A </a:t>
            </a:r>
            <a:r>
              <a:rPr lang="en-US" b="1" dirty="0"/>
              <a:t>bitmap index</a:t>
            </a:r>
            <a:r>
              <a:rPr lang="en-US" dirty="0"/>
              <a:t> is a special kind of database index that uses bitmaps.</a:t>
            </a:r>
          </a:p>
          <a:p>
            <a:r>
              <a:rPr lang="en-US" dirty="0" smtClean="0"/>
              <a:t>work </a:t>
            </a:r>
            <a:r>
              <a:rPr lang="en-US" dirty="0"/>
              <a:t>well for </a:t>
            </a:r>
            <a:r>
              <a:rPr lang="en-US" i="1" dirty="0">
                <a:solidFill>
                  <a:srgbClr val="FF0000"/>
                </a:solidFill>
              </a:rPr>
              <a:t>low-cardinality columns</a:t>
            </a:r>
            <a:r>
              <a:rPr lang="en-US" dirty="0"/>
              <a:t>, which have a modest number of distinct </a:t>
            </a:r>
            <a:r>
              <a:rPr lang="en-US" dirty="0" smtClean="0"/>
              <a:t>values</a:t>
            </a:r>
            <a:r>
              <a:rPr lang="en-AS" dirty="0"/>
              <a:t>.</a:t>
            </a:r>
            <a:endParaRPr lang="en-AS" dirty="0" smtClean="0"/>
          </a:p>
          <a:p>
            <a:r>
              <a:rPr lang="en-US" dirty="0" smtClean="0"/>
              <a:t> </a:t>
            </a:r>
            <a:r>
              <a:rPr lang="en-US" dirty="0"/>
              <a:t>The extreme case of low cardinality is </a:t>
            </a:r>
            <a:r>
              <a:rPr lang="en-US" dirty="0">
                <a:solidFill>
                  <a:srgbClr val="FF0000"/>
                </a:solidFill>
              </a:rPr>
              <a:t>Boolean </a:t>
            </a:r>
            <a:r>
              <a:rPr lang="en-US" dirty="0" smtClean="0">
                <a:solidFill>
                  <a:srgbClr val="FF0000"/>
                </a:solidFill>
              </a:rPr>
              <a:t>data</a:t>
            </a:r>
            <a:r>
              <a:rPr lang="en-US" dirty="0" smtClean="0"/>
              <a:t>(True </a:t>
            </a:r>
            <a:r>
              <a:rPr lang="en-US" dirty="0"/>
              <a:t>and </a:t>
            </a:r>
            <a:r>
              <a:rPr lang="en-US" dirty="0" smtClean="0"/>
              <a:t>False</a:t>
            </a:r>
            <a:r>
              <a:rPr lang="en-US" dirty="0" smtClean="0"/>
              <a:t>).</a:t>
            </a:r>
            <a:endParaRPr lang="en-AS" dirty="0" smtClean="0"/>
          </a:p>
          <a:p>
            <a:r>
              <a:rPr lang="en-US" dirty="0" smtClean="0"/>
              <a:t> </a:t>
            </a:r>
            <a:r>
              <a:rPr lang="en-US" dirty="0"/>
              <a:t>Bitmap indexes use</a:t>
            </a:r>
            <a:r>
              <a:rPr lang="en-US" dirty="0">
                <a:solidFill>
                  <a:srgbClr val="FF0000"/>
                </a:solidFill>
              </a:rPr>
              <a:t> bit arrays </a:t>
            </a:r>
            <a:r>
              <a:rPr lang="en-US" dirty="0"/>
              <a:t>(commonly called </a:t>
            </a:r>
            <a:r>
              <a:rPr lang="en-US" dirty="0" smtClean="0"/>
              <a:t>bitmaps)</a:t>
            </a:r>
            <a:r>
              <a:rPr lang="en-AS" dirty="0" smtClean="0"/>
              <a:t>.</a:t>
            </a:r>
          </a:p>
          <a:p>
            <a:r>
              <a:rPr lang="en-US" dirty="0" smtClean="0"/>
              <a:t>answer </a:t>
            </a:r>
            <a:r>
              <a:rPr lang="en-US" dirty="0"/>
              <a:t>queries by performing </a:t>
            </a:r>
            <a:r>
              <a:rPr lang="en-US" dirty="0">
                <a:solidFill>
                  <a:srgbClr val="FF0000"/>
                </a:solidFill>
              </a:rPr>
              <a:t>bitwise logical operations</a:t>
            </a:r>
            <a:r>
              <a:rPr lang="en-US" dirty="0"/>
              <a:t> </a:t>
            </a:r>
            <a:r>
              <a:rPr lang="en-US" dirty="0" smtClean="0"/>
              <a:t>on bitmaps</a:t>
            </a:r>
            <a:r>
              <a:rPr lang="en-US" dirty="0"/>
              <a:t>. </a:t>
            </a:r>
            <a:endParaRPr lang="en-AS" dirty="0" smtClean="0"/>
          </a:p>
          <a:p>
            <a:r>
              <a:rPr lang="en-US" dirty="0" smtClean="0"/>
              <a:t>significant </a:t>
            </a:r>
            <a:r>
              <a:rPr lang="en-US" dirty="0">
                <a:solidFill>
                  <a:srgbClr val="FF0000"/>
                </a:solidFill>
              </a:rPr>
              <a:t>space</a:t>
            </a:r>
            <a:r>
              <a:rPr lang="en-US" dirty="0"/>
              <a:t> and </a:t>
            </a:r>
            <a:r>
              <a:rPr lang="en-US" dirty="0">
                <a:solidFill>
                  <a:srgbClr val="FF0000"/>
                </a:solidFill>
              </a:rPr>
              <a:t>performance</a:t>
            </a:r>
            <a:r>
              <a:rPr lang="en-US" dirty="0"/>
              <a:t> advantage over other structures for query of such data</a:t>
            </a:r>
            <a:r>
              <a:rPr lang="en-US" dirty="0" smtClean="0"/>
              <a:t>.</a:t>
            </a:r>
            <a:endParaRPr lang="en-A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992025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Indexes</a:t>
            </a:r>
          </a:p>
        </p:txBody>
      </p:sp>
      <p:sp>
        <p:nvSpPr>
          <p:cNvPr id="3" name="Content Placeholder 2"/>
          <p:cNvSpPr>
            <a:spLocks noGrp="1"/>
          </p:cNvSpPr>
          <p:nvPr>
            <p:ph idx="1"/>
          </p:nvPr>
        </p:nvSpPr>
        <p:spPr/>
        <p:txBody>
          <a:bodyPr>
            <a:normAutofit/>
          </a:bodyPr>
          <a:lstStyle/>
          <a:p>
            <a:r>
              <a:rPr lang="en-US" dirty="0" smtClean="0">
                <a:solidFill>
                  <a:srgbClr val="FF0000"/>
                </a:solidFill>
              </a:rPr>
              <a:t>Drawback</a:t>
            </a:r>
            <a:r>
              <a:rPr lang="en-AS" dirty="0">
                <a:solidFill>
                  <a:srgbClr val="FF0000"/>
                </a:solidFill>
              </a:rPr>
              <a:t>:</a:t>
            </a:r>
            <a:r>
              <a:rPr lang="en-US" dirty="0" smtClean="0"/>
              <a:t> less </a:t>
            </a:r>
            <a:r>
              <a:rPr lang="en-US" dirty="0"/>
              <a:t>efficient than the traditional</a:t>
            </a:r>
            <a:r>
              <a:rPr lang="en-US" dirty="0">
                <a:solidFill>
                  <a:srgbClr val="FF0000"/>
                </a:solidFill>
              </a:rPr>
              <a:t> B-tree indexes </a:t>
            </a:r>
            <a:r>
              <a:rPr lang="en-US" dirty="0"/>
              <a:t>for columns whose data is </a:t>
            </a:r>
            <a:r>
              <a:rPr lang="en-US" dirty="0">
                <a:solidFill>
                  <a:srgbClr val="00B050"/>
                </a:solidFill>
              </a:rPr>
              <a:t>frequently </a:t>
            </a:r>
            <a:r>
              <a:rPr lang="en-US" dirty="0" smtClean="0">
                <a:solidFill>
                  <a:srgbClr val="00B050"/>
                </a:solidFill>
              </a:rPr>
              <a:t>updated</a:t>
            </a:r>
            <a:endParaRPr lang="en-AS" dirty="0" smtClean="0">
              <a:solidFill>
                <a:srgbClr val="00B050"/>
              </a:solidFill>
            </a:endParaRPr>
          </a:p>
          <a:p>
            <a:r>
              <a:rPr lang="en-US" dirty="0"/>
              <a:t>employed in </a:t>
            </a:r>
            <a:r>
              <a:rPr lang="en-US" dirty="0">
                <a:solidFill>
                  <a:srgbClr val="00B050"/>
                </a:solidFill>
              </a:rPr>
              <a:t>read-only</a:t>
            </a:r>
            <a:r>
              <a:rPr lang="en-US" dirty="0"/>
              <a:t> </a:t>
            </a:r>
            <a:r>
              <a:rPr lang="en-US" dirty="0" smtClean="0"/>
              <a:t>systems</a:t>
            </a:r>
            <a:r>
              <a:rPr lang="en-AS" dirty="0" smtClean="0"/>
              <a:t> </a:t>
            </a:r>
            <a:r>
              <a:rPr lang="en-US" dirty="0"/>
              <a:t>for fast </a:t>
            </a:r>
            <a:r>
              <a:rPr lang="en-US" dirty="0" smtClean="0"/>
              <a:t>query</a:t>
            </a:r>
            <a:r>
              <a:rPr lang="en-AS" dirty="0" smtClean="0"/>
              <a:t>.(</a:t>
            </a:r>
            <a:r>
              <a:rPr lang="en-US" dirty="0"/>
              <a:t>data warehouses</a:t>
            </a:r>
            <a:r>
              <a:rPr lang="en-AS" dirty="0" smtClean="0"/>
              <a:t>)</a:t>
            </a:r>
            <a:endParaRPr lang="en-AS" dirty="0" smtClean="0">
              <a:solidFill>
                <a:srgbClr val="00B050"/>
              </a:solidFill>
            </a:endParaRPr>
          </a:p>
          <a:p>
            <a:r>
              <a:rPr lang="en-US" dirty="0" smtClean="0"/>
              <a:t>unsuitable </a:t>
            </a:r>
            <a:r>
              <a:rPr lang="en-US" dirty="0"/>
              <a:t>for </a:t>
            </a:r>
            <a:r>
              <a:rPr lang="en-US" dirty="0">
                <a:solidFill>
                  <a:srgbClr val="00B050"/>
                </a:solidFill>
              </a:rPr>
              <a:t>online transaction processing</a:t>
            </a:r>
            <a:r>
              <a:rPr lang="en-US" dirty="0"/>
              <a:t> applications</a:t>
            </a:r>
            <a:r>
              <a:rPr lang="en-US" dirty="0" smtClean="0"/>
              <a:t>.</a:t>
            </a:r>
            <a:endParaRPr lang="en-AS" dirty="0" smtClean="0"/>
          </a:p>
          <a:p>
            <a:r>
              <a:rPr lang="en-US" dirty="0" smtClean="0"/>
              <a:t>primarily </a:t>
            </a:r>
            <a:r>
              <a:rPr lang="en-US" dirty="0"/>
              <a:t>intended for data warehousing applications where users </a:t>
            </a:r>
            <a:r>
              <a:rPr lang="en-US" dirty="0">
                <a:solidFill>
                  <a:srgbClr val="00B050"/>
                </a:solidFill>
              </a:rPr>
              <a:t>query the data </a:t>
            </a:r>
            <a:r>
              <a:rPr lang="en-US" dirty="0"/>
              <a:t>rather than update it. </a:t>
            </a:r>
            <a:endParaRPr lang="en-US" dirty="0" smtClean="0"/>
          </a:p>
          <a:p>
            <a:r>
              <a:rPr lang="en-US" dirty="0" smtClean="0"/>
              <a:t>They </a:t>
            </a:r>
            <a:r>
              <a:rPr lang="en-US" dirty="0"/>
              <a:t>are not suitable for OLTP applications with large numbers of </a:t>
            </a:r>
            <a:r>
              <a:rPr lang="en-US" dirty="0">
                <a:solidFill>
                  <a:srgbClr val="00B050"/>
                </a:solidFill>
              </a:rPr>
              <a:t>concurrent transactions</a:t>
            </a:r>
            <a:r>
              <a:rPr lang="en-US" dirty="0"/>
              <a:t> modifying the data.</a:t>
            </a: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096495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323702"/>
            <a:ext cx="9617550" cy="356929"/>
          </a:xfrm>
        </p:spPr>
        <p:txBody>
          <a:bodyPr/>
          <a:lstStyle/>
          <a:p>
            <a:r>
              <a:rPr lang="en-US" sz="3200" dirty="0"/>
              <a:t>Benefits for Data Warehousing Applications</a:t>
            </a:r>
            <a:r>
              <a:rPr lang="fa-IR" dirty="0">
                <a:solidFill>
                  <a:srgbClr val="FF0000"/>
                </a:solidFill>
              </a:rPr>
              <a:t/>
            </a:r>
            <a:br>
              <a:rPr lang="fa-IR" dirty="0">
                <a:solidFill>
                  <a:srgbClr val="FF0000"/>
                </a:solidFill>
              </a:rPr>
            </a:b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Reduced response time </a:t>
            </a:r>
            <a:r>
              <a:rPr lang="en-US" dirty="0"/>
              <a:t>for large classes of ad hoc queries.</a:t>
            </a:r>
          </a:p>
          <a:p>
            <a:r>
              <a:rPr lang="en-US" dirty="0">
                <a:solidFill>
                  <a:srgbClr val="FF0000"/>
                </a:solidFill>
              </a:rPr>
              <a:t>Reduced storage requirements</a:t>
            </a:r>
            <a:r>
              <a:rPr lang="en-US" dirty="0"/>
              <a:t> compared to other indexing techniques.</a:t>
            </a:r>
          </a:p>
          <a:p>
            <a:r>
              <a:rPr lang="en-US" dirty="0"/>
              <a:t>Dramatic </a:t>
            </a:r>
            <a:r>
              <a:rPr lang="en-US" dirty="0">
                <a:solidFill>
                  <a:srgbClr val="FF0000"/>
                </a:solidFill>
              </a:rPr>
              <a:t>performance</a:t>
            </a:r>
            <a:r>
              <a:rPr lang="en-US" dirty="0"/>
              <a:t> gains even on hardware with a relatively small number of CPUs or a small amount of memory.</a:t>
            </a:r>
          </a:p>
          <a:p>
            <a:r>
              <a:rPr lang="en-US" dirty="0"/>
              <a:t>Efficient maintenance during </a:t>
            </a:r>
            <a:r>
              <a:rPr lang="en-US" dirty="0">
                <a:solidFill>
                  <a:srgbClr val="FF0000"/>
                </a:solidFill>
              </a:rPr>
              <a:t>parallel DML </a:t>
            </a:r>
            <a:r>
              <a:rPr lang="en-US" dirty="0"/>
              <a:t>and loads.</a:t>
            </a:r>
          </a:p>
          <a:p>
            <a:r>
              <a:rPr lang="en-US" dirty="0"/>
              <a:t>Fully indexing a large table with a traditional B-tree index can be prohibitively expensive in terms of </a:t>
            </a:r>
            <a:r>
              <a:rPr lang="en-US" dirty="0">
                <a:solidFill>
                  <a:srgbClr val="FF0000"/>
                </a:solidFill>
              </a:rPr>
              <a:t>disk space </a:t>
            </a:r>
            <a:r>
              <a:rPr lang="en-US" dirty="0"/>
              <a:t>because the indexes can be several times larger than the data in the table. </a:t>
            </a:r>
            <a:endParaRPr lang="fa-IR" dirty="0"/>
          </a:p>
          <a:p>
            <a:r>
              <a:rPr lang="en-US" dirty="0"/>
              <a:t>Bitmap indexes are typically only a </a:t>
            </a:r>
            <a:r>
              <a:rPr lang="en-US" dirty="0">
                <a:solidFill>
                  <a:srgbClr val="FF0000"/>
                </a:solidFill>
              </a:rPr>
              <a:t>fraction of the size </a:t>
            </a:r>
            <a:r>
              <a:rPr lang="en-US" dirty="0"/>
              <a:t>of the indexed data in the table.</a:t>
            </a:r>
          </a:p>
          <a:p>
            <a:endParaRPr lang="en-A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2741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Indexes</a:t>
            </a:r>
          </a:p>
        </p:txBody>
      </p:sp>
      <p:sp>
        <p:nvSpPr>
          <p:cNvPr id="4" name="Content Placeholder 3"/>
          <p:cNvSpPr>
            <a:spLocks noGrp="1"/>
          </p:cNvSpPr>
          <p:nvPr>
            <p:ph sz="half" idx="2"/>
          </p:nvPr>
        </p:nvSpPr>
        <p:spPr>
          <a:xfrm>
            <a:off x="832421" y="3141813"/>
            <a:ext cx="4175008" cy="2884519"/>
          </a:xfrm>
        </p:spPr>
        <p:txBody>
          <a:bodyPr>
            <a:normAutofit/>
          </a:bodyPr>
          <a:lstStyle/>
          <a:p>
            <a:r>
              <a:rPr lang="en-US" sz="1600" dirty="0"/>
              <a:t>strings of 0s and 1s for each distinct </a:t>
            </a:r>
            <a:r>
              <a:rPr lang="en-US" sz="1600" dirty="0" smtClean="0"/>
              <a:t>value</a:t>
            </a:r>
            <a:r>
              <a:rPr lang="en-AS" sz="1600" dirty="0" smtClean="0"/>
              <a:t>.</a:t>
            </a:r>
          </a:p>
          <a:p>
            <a:r>
              <a:rPr lang="en-US" sz="1600" dirty="0"/>
              <a:t>records with </a:t>
            </a:r>
            <a:r>
              <a:rPr lang="en-US" sz="1600" i="1" u="sng" dirty="0" err="1"/>
              <a:t>class_id</a:t>
            </a:r>
            <a:r>
              <a:rPr lang="en-US" sz="1600" dirty="0"/>
              <a:t> = </a:t>
            </a:r>
            <a:r>
              <a:rPr lang="en-US" sz="1600" dirty="0" smtClean="0"/>
              <a:t>2</a:t>
            </a:r>
            <a:r>
              <a:rPr lang="en-AS" sz="1600" dirty="0" smtClean="0"/>
              <a:t> : </a:t>
            </a:r>
            <a:r>
              <a:rPr lang="en-US" sz="1600" dirty="0"/>
              <a:t>row 4,5 and 7</a:t>
            </a:r>
            <a:endParaRPr lang="en-AS" sz="1600" dirty="0" smtClean="0"/>
          </a:p>
          <a:p>
            <a:r>
              <a:rPr lang="en-US" sz="1600" dirty="0" smtClean="0"/>
              <a:t>where </a:t>
            </a:r>
            <a:r>
              <a:rPr lang="en-US" sz="1600" i="1" u="sng" dirty="0" err="1"/>
              <a:t>class_id</a:t>
            </a:r>
            <a:r>
              <a:rPr lang="en-US" sz="1600" dirty="0"/>
              <a:t> = 1 or </a:t>
            </a:r>
            <a:r>
              <a:rPr lang="en-US" sz="1600" dirty="0" smtClean="0"/>
              <a:t>2</a:t>
            </a:r>
            <a:r>
              <a:rPr lang="en-AS" sz="1600" dirty="0" smtClean="0"/>
              <a:t> : </a:t>
            </a:r>
            <a:r>
              <a:rPr lang="en-US" sz="1600" dirty="0" smtClean="0"/>
              <a:t>OR </a:t>
            </a:r>
            <a:r>
              <a:rPr lang="en-US" sz="1600" dirty="0"/>
              <a:t>together the two strings</a:t>
            </a:r>
            <a:r>
              <a:rPr lang="en-US" sz="1600" dirty="0" smtClean="0"/>
              <a:t>.</a:t>
            </a:r>
            <a:endParaRPr lang="en-AS" sz="1600" dirty="0" smtClean="0"/>
          </a:p>
          <a:p>
            <a:r>
              <a:rPr lang="en-US" sz="1600" dirty="0"/>
              <a:t>efficiently combine multiple single column indexes into one on execution </a:t>
            </a:r>
            <a:r>
              <a:rPr lang="en-US" sz="1600" dirty="0" smtClean="0"/>
              <a:t>time</a:t>
            </a:r>
            <a:r>
              <a:rPr lang="en-AS" sz="1600" dirty="0"/>
              <a:t>.</a:t>
            </a:r>
            <a:endParaRPr lang="en-US" sz="1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Content Placeholder 6"/>
          <p:cNvPicPr>
            <a:picLocks noGrp="1" noChangeAspect="1"/>
          </p:cNvPicPr>
          <p:nvPr>
            <p:ph sz="half" idx="1"/>
          </p:nvPr>
        </p:nvPicPr>
        <p:blipFill>
          <a:blip r:embed="rId2"/>
          <a:stretch>
            <a:fillRect/>
          </a:stretch>
        </p:blipFill>
        <p:spPr>
          <a:xfrm>
            <a:off x="5239568" y="2645424"/>
            <a:ext cx="6339179" cy="3684648"/>
          </a:xfrm>
          <a:prstGeom prst="rect">
            <a:avLst/>
          </a:prstGeom>
        </p:spPr>
      </p:pic>
    </p:spTree>
    <p:extLst>
      <p:ext uri="{BB962C8B-B14F-4D97-AF65-F5344CB8AC3E}">
        <p14:creationId xmlns:p14="http://schemas.microsoft.com/office/powerpoint/2010/main" val="3646491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Indexes</a:t>
            </a:r>
          </a:p>
        </p:txBody>
      </p:sp>
      <p:sp>
        <p:nvSpPr>
          <p:cNvPr id="3" name="Content Placeholder 2"/>
          <p:cNvSpPr>
            <a:spLocks noGrp="1"/>
          </p:cNvSpPr>
          <p:nvPr>
            <p:ph idx="1"/>
          </p:nvPr>
        </p:nvSpPr>
        <p:spPr>
          <a:xfrm>
            <a:off x="623731" y="2229395"/>
            <a:ext cx="8198052" cy="4119154"/>
          </a:xfrm>
        </p:spPr>
        <p:txBody>
          <a:bodyPr>
            <a:noAutofit/>
          </a:bodyPr>
          <a:lstStyle/>
          <a:p>
            <a:r>
              <a:rPr lang="en-US" sz="1600" dirty="0"/>
              <a:t>An index provides </a:t>
            </a:r>
            <a:r>
              <a:rPr lang="en-US" sz="1600" dirty="0">
                <a:solidFill>
                  <a:srgbClr val="FF0000"/>
                </a:solidFill>
              </a:rPr>
              <a:t>pointers</a:t>
            </a:r>
            <a:r>
              <a:rPr lang="en-US" sz="1600" dirty="0"/>
              <a:t> to the rows in a table that contain a given key value. </a:t>
            </a:r>
            <a:endParaRPr lang="en-AS" sz="1600" dirty="0" smtClean="0"/>
          </a:p>
          <a:p>
            <a:r>
              <a:rPr lang="en-US" sz="1600" dirty="0" smtClean="0"/>
              <a:t>A </a:t>
            </a:r>
            <a:r>
              <a:rPr lang="en-US" sz="1600" dirty="0"/>
              <a:t>regular </a:t>
            </a:r>
            <a:r>
              <a:rPr lang="en-US" sz="1600" dirty="0" smtClean="0"/>
              <a:t>index </a:t>
            </a:r>
            <a:r>
              <a:rPr lang="en-US" sz="1600" dirty="0"/>
              <a:t>stores a </a:t>
            </a:r>
            <a:r>
              <a:rPr lang="en-US" sz="1600" dirty="0">
                <a:solidFill>
                  <a:srgbClr val="FF0000"/>
                </a:solidFill>
              </a:rPr>
              <a:t>list of </a:t>
            </a:r>
            <a:r>
              <a:rPr lang="en-US" sz="1600" dirty="0" err="1">
                <a:solidFill>
                  <a:srgbClr val="FF0000"/>
                </a:solidFill>
              </a:rPr>
              <a:t>rowids</a:t>
            </a:r>
            <a:r>
              <a:rPr lang="en-US" sz="1600" dirty="0">
                <a:solidFill>
                  <a:srgbClr val="FF0000"/>
                </a:solidFill>
              </a:rPr>
              <a:t> </a:t>
            </a:r>
            <a:r>
              <a:rPr lang="en-US" sz="1600" dirty="0"/>
              <a:t>for each key corresponding to the rows with that key value. </a:t>
            </a:r>
            <a:endParaRPr lang="en-AS" sz="1600" dirty="0" smtClean="0"/>
          </a:p>
          <a:p>
            <a:r>
              <a:rPr lang="en-US" sz="1600" dirty="0" smtClean="0"/>
              <a:t>In </a:t>
            </a:r>
            <a:r>
              <a:rPr lang="en-US" sz="1600" dirty="0"/>
              <a:t>a bitmap index, a bitmap for each key value replaces a list of </a:t>
            </a:r>
            <a:r>
              <a:rPr lang="en-US" sz="1600" dirty="0" err="1"/>
              <a:t>rowids</a:t>
            </a:r>
            <a:r>
              <a:rPr lang="en-US" sz="1600" dirty="0" smtClean="0"/>
              <a:t>.</a:t>
            </a:r>
            <a:endParaRPr lang="fa-IR" sz="1600" dirty="0" smtClean="0"/>
          </a:p>
          <a:p>
            <a:r>
              <a:rPr lang="en-US" sz="1600" dirty="0">
                <a:solidFill>
                  <a:srgbClr val="FF0000"/>
                </a:solidFill>
              </a:rPr>
              <a:t>Each bit </a:t>
            </a:r>
            <a:r>
              <a:rPr lang="en-US" sz="1600" dirty="0"/>
              <a:t>in the bitmap corresponds to a </a:t>
            </a:r>
            <a:r>
              <a:rPr lang="en-US" sz="1600" dirty="0">
                <a:solidFill>
                  <a:srgbClr val="FF0000"/>
                </a:solidFill>
              </a:rPr>
              <a:t>possible </a:t>
            </a:r>
            <a:r>
              <a:rPr lang="en-US" sz="1600" dirty="0" err="1">
                <a:solidFill>
                  <a:srgbClr val="FF0000"/>
                </a:solidFill>
              </a:rPr>
              <a:t>rowid</a:t>
            </a:r>
            <a:r>
              <a:rPr lang="en-US" sz="1600" dirty="0"/>
              <a:t>, and if the bit is set, it means that the row with the corresponding </a:t>
            </a:r>
            <a:r>
              <a:rPr lang="en-US" sz="1600" dirty="0" err="1"/>
              <a:t>rowid</a:t>
            </a:r>
            <a:r>
              <a:rPr lang="en-US" sz="1600" dirty="0"/>
              <a:t> contains the key value</a:t>
            </a:r>
            <a:r>
              <a:rPr lang="en-US" sz="1600" dirty="0" smtClean="0"/>
              <a:t>.</a:t>
            </a:r>
            <a:endParaRPr lang="fa-IR" sz="1600" dirty="0" smtClean="0"/>
          </a:p>
          <a:p>
            <a:r>
              <a:rPr lang="en-US" sz="1600" dirty="0" smtClean="0">
                <a:solidFill>
                  <a:srgbClr val="FF0000"/>
                </a:solidFill>
              </a:rPr>
              <a:t>mapping function</a:t>
            </a:r>
            <a:r>
              <a:rPr lang="en-AS" sz="1600" dirty="0">
                <a:solidFill>
                  <a:srgbClr val="FF0000"/>
                </a:solidFill>
              </a:rPr>
              <a:t>:</a:t>
            </a:r>
            <a:r>
              <a:rPr lang="en-US" sz="1600" dirty="0" smtClean="0">
                <a:solidFill>
                  <a:srgbClr val="FF0000"/>
                </a:solidFill>
              </a:rPr>
              <a:t> </a:t>
            </a:r>
            <a:r>
              <a:rPr lang="en-US" sz="1600" dirty="0"/>
              <a:t>converts the bit position to an actual </a:t>
            </a:r>
            <a:r>
              <a:rPr lang="en-US" sz="1600" dirty="0" err="1" smtClean="0"/>
              <a:t>rowid</a:t>
            </a:r>
            <a:r>
              <a:rPr lang="en-AS" sz="1600" dirty="0"/>
              <a:t>(</a:t>
            </a:r>
            <a:r>
              <a:rPr lang="en-US" sz="1600" dirty="0" smtClean="0"/>
              <a:t>same </a:t>
            </a:r>
            <a:r>
              <a:rPr lang="en-US" sz="1600" dirty="0"/>
              <a:t>functionality as a regular </a:t>
            </a:r>
            <a:r>
              <a:rPr lang="en-US" sz="1600" dirty="0" smtClean="0"/>
              <a:t>index</a:t>
            </a:r>
            <a:r>
              <a:rPr lang="en-AS" sz="1600" dirty="0" smtClean="0"/>
              <a:t>)</a:t>
            </a:r>
            <a:r>
              <a:rPr lang="en-US" sz="1600" dirty="0" smtClean="0"/>
              <a:t>.</a:t>
            </a:r>
            <a:endParaRPr lang="fa-IR" sz="1600" dirty="0" smtClean="0"/>
          </a:p>
          <a:p>
            <a:r>
              <a:rPr lang="en-US" sz="1600" dirty="0" smtClean="0"/>
              <a:t>Bitmap </a:t>
            </a:r>
            <a:r>
              <a:rPr lang="en-US" sz="1600" dirty="0"/>
              <a:t>indexes store the bitmaps in a </a:t>
            </a:r>
            <a:r>
              <a:rPr lang="en-US" sz="1600" dirty="0">
                <a:solidFill>
                  <a:srgbClr val="FF0000"/>
                </a:solidFill>
              </a:rPr>
              <a:t>compressed </a:t>
            </a:r>
            <a:r>
              <a:rPr lang="en-US" sz="1600" dirty="0" smtClean="0">
                <a:solidFill>
                  <a:srgbClr val="FF0000"/>
                </a:solidFill>
              </a:rPr>
              <a:t>way</a:t>
            </a:r>
            <a:r>
              <a:rPr lang="en-AS" sz="1600" dirty="0" smtClean="0"/>
              <a:t>.</a:t>
            </a:r>
            <a:r>
              <a:rPr lang="en-US" sz="1600" dirty="0"/>
              <a:t> </a:t>
            </a:r>
            <a:r>
              <a:rPr lang="en-AS" sz="1600" dirty="0" smtClean="0"/>
              <a:t>(</a:t>
            </a:r>
            <a:r>
              <a:rPr lang="en-US" sz="1600" dirty="0" smtClean="0"/>
              <a:t>Small</a:t>
            </a:r>
            <a:r>
              <a:rPr lang="en-AS" sz="1600" dirty="0" smtClean="0"/>
              <a:t> #</a:t>
            </a:r>
            <a:r>
              <a:rPr lang="en-US" sz="1600" dirty="0" smtClean="0"/>
              <a:t>of </a:t>
            </a:r>
            <a:r>
              <a:rPr lang="en-US" sz="1600" dirty="0"/>
              <a:t>distinct key values </a:t>
            </a:r>
            <a:r>
              <a:rPr lang="en-AS" sz="1600" dirty="0" smtClean="0"/>
              <a:t>,</a:t>
            </a:r>
            <a:r>
              <a:rPr lang="en-US" sz="1600" dirty="0"/>
              <a:t> better </a:t>
            </a:r>
            <a:r>
              <a:rPr lang="en-US" sz="1600" dirty="0" smtClean="0"/>
              <a:t>compress</a:t>
            </a:r>
            <a:r>
              <a:rPr lang="en-AS" sz="1600" dirty="0" smtClean="0"/>
              <a:t> </a:t>
            </a:r>
            <a:r>
              <a:rPr lang="en-US" sz="1600" dirty="0"/>
              <a:t>to a B-tree index </a:t>
            </a:r>
            <a:r>
              <a:rPr lang="en-AS" sz="1600" dirty="0" smtClean="0"/>
              <a:t>)</a:t>
            </a:r>
            <a:endParaRPr lang="en-AS" sz="1600" dirty="0" smtClean="0"/>
          </a:p>
          <a:p>
            <a:r>
              <a:rPr lang="en-US" sz="1600" dirty="0" smtClean="0"/>
              <a:t>a bitmap index works best if the number of distinct values is less than 0.1% of the total row count. </a:t>
            </a:r>
            <a:endParaRPr lang="en-AS" sz="1600" dirty="0" smtClean="0"/>
          </a:p>
          <a:p>
            <a:r>
              <a:rPr lang="en-US" sz="1600" dirty="0" smtClean="0"/>
              <a:t>So </a:t>
            </a:r>
            <a:r>
              <a:rPr lang="en-US" sz="1600" dirty="0"/>
              <a:t>for a million row table, all columns with less than 1000 distinct values are perfect candidates.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2" descr="https://www.tutorialcup.com/images/dbms/45/2.png"/>
          <p:cNvPicPr>
            <a:picLocks noChangeAspect="1" noChangeArrowheads="1"/>
          </p:cNvPicPr>
          <p:nvPr/>
        </p:nvPicPr>
        <p:blipFill rotWithShape="1">
          <a:blip r:embed="rId2">
            <a:extLst>
              <a:ext uri="{28A0092B-C50C-407E-A947-70E740481C1C}">
                <a14:useLocalDpi xmlns:a14="http://schemas.microsoft.com/office/drawing/2010/main" val="0"/>
              </a:ext>
            </a:extLst>
          </a:blip>
          <a:srcRect l="15890" r="3621"/>
          <a:stretch/>
        </p:blipFill>
        <p:spPr bwMode="auto">
          <a:xfrm>
            <a:off x="8768672" y="2778035"/>
            <a:ext cx="3423328" cy="212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2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Indexes</a:t>
            </a:r>
            <a:br>
              <a:rPr lang="en-US" dirty="0"/>
            </a:br>
            <a:endParaRPr lang="en-US" dirty="0"/>
          </a:p>
        </p:txBody>
      </p:sp>
      <p:sp>
        <p:nvSpPr>
          <p:cNvPr id="3" name="Content Placeholder 2"/>
          <p:cNvSpPr>
            <a:spLocks noGrp="1"/>
          </p:cNvSpPr>
          <p:nvPr>
            <p:ph idx="1"/>
          </p:nvPr>
        </p:nvSpPr>
        <p:spPr>
          <a:xfrm>
            <a:off x="867571" y="2432606"/>
            <a:ext cx="5568064" cy="3910512"/>
          </a:xfrm>
        </p:spPr>
        <p:txBody>
          <a:bodyPr>
            <a:normAutofit/>
          </a:bodyPr>
          <a:lstStyle/>
          <a:p>
            <a:r>
              <a:rPr lang="en-US" sz="2000" b="1" dirty="0"/>
              <a:t>Need of Bitmap </a:t>
            </a:r>
            <a:r>
              <a:rPr lang="en-US" sz="2000" b="1" dirty="0" smtClean="0"/>
              <a:t>Indexing</a:t>
            </a:r>
            <a:endParaRPr lang="fa-IR" sz="2000" b="1" dirty="0" smtClean="0"/>
          </a:p>
          <a:p>
            <a:r>
              <a:rPr lang="en-US" sz="1600" dirty="0"/>
              <a:t>company holds an employee </a:t>
            </a:r>
            <a:r>
              <a:rPr lang="en-US" sz="1600" dirty="0" smtClean="0"/>
              <a:t>table</a:t>
            </a:r>
            <a:endParaRPr lang="fa-IR" sz="1600" dirty="0" smtClean="0"/>
          </a:p>
          <a:p>
            <a:r>
              <a:rPr lang="en-US" sz="1600" dirty="0"/>
              <a:t>entries like </a:t>
            </a:r>
            <a:r>
              <a:rPr lang="en-US" sz="1600" dirty="0" err="1"/>
              <a:t>EmpNo</a:t>
            </a:r>
            <a:r>
              <a:rPr lang="en-US" sz="1600" dirty="0"/>
              <a:t>, </a:t>
            </a:r>
            <a:r>
              <a:rPr lang="en-US" sz="1600" dirty="0" err="1"/>
              <a:t>EmpName</a:t>
            </a:r>
            <a:r>
              <a:rPr lang="en-US" sz="1600" dirty="0"/>
              <a:t>, Job, </a:t>
            </a:r>
            <a:r>
              <a:rPr lang="en-US" sz="1600" dirty="0" err="1"/>
              <a:t>New_Emp</a:t>
            </a:r>
            <a:r>
              <a:rPr lang="en-US" sz="1600" dirty="0"/>
              <a:t> and salary</a:t>
            </a:r>
            <a:r>
              <a:rPr lang="en-US" sz="1600" dirty="0" smtClean="0"/>
              <a:t>.</a:t>
            </a:r>
            <a:endParaRPr lang="fa-IR" sz="1600" dirty="0" smtClean="0"/>
          </a:p>
          <a:p>
            <a:r>
              <a:rPr lang="en-US" sz="1600" dirty="0"/>
              <a:t>employees are hired once in the </a:t>
            </a:r>
            <a:r>
              <a:rPr lang="en-US" sz="1600" dirty="0" smtClean="0"/>
              <a:t>year</a:t>
            </a:r>
            <a:r>
              <a:rPr lang="fa-IR" sz="1600" dirty="0" smtClean="0"/>
              <a:t>)</a:t>
            </a:r>
            <a:r>
              <a:rPr lang="en-US" sz="1600" dirty="0" smtClean="0"/>
              <a:t>updated</a:t>
            </a:r>
            <a:r>
              <a:rPr lang="en-AS" sz="1600" dirty="0" smtClean="0"/>
              <a:t> </a:t>
            </a:r>
            <a:r>
              <a:rPr lang="en-US" sz="1600" dirty="0" smtClean="0"/>
              <a:t>very less</a:t>
            </a:r>
            <a:r>
              <a:rPr lang="fa-IR" sz="1600" dirty="0" smtClean="0"/>
              <a:t>(</a:t>
            </a:r>
          </a:p>
          <a:p>
            <a:r>
              <a:rPr lang="en-US" sz="1600" dirty="0"/>
              <a:t>columns will be frequently used in queries to retrieve </a:t>
            </a:r>
            <a:r>
              <a:rPr lang="en-US" sz="1600" dirty="0" smtClean="0"/>
              <a:t>data</a:t>
            </a:r>
            <a:r>
              <a:rPr lang="en-AS" sz="1600" dirty="0"/>
              <a:t>.</a:t>
            </a:r>
            <a:r>
              <a:rPr lang="fa-IR" sz="1600" dirty="0" smtClean="0"/>
              <a:t>)</a:t>
            </a:r>
            <a:r>
              <a:rPr lang="en-US" sz="1600" dirty="0" smtClean="0"/>
              <a:t>No</a:t>
            </a:r>
            <a:r>
              <a:rPr lang="en-US" sz="1600" dirty="0"/>
              <a:t>. of female employees in the </a:t>
            </a:r>
            <a:r>
              <a:rPr lang="en-US" sz="1600" dirty="0" smtClean="0"/>
              <a:t>company</a:t>
            </a:r>
            <a:r>
              <a:rPr lang="fa-IR" sz="1600" dirty="0" smtClean="0"/>
              <a:t>(</a:t>
            </a:r>
          </a:p>
          <a:p>
            <a:r>
              <a:rPr lang="en-US" sz="1600" dirty="0"/>
              <a:t>need a file organization </a:t>
            </a:r>
            <a:r>
              <a:rPr lang="en-US" sz="1600" dirty="0" smtClean="0"/>
              <a:t>method</a:t>
            </a:r>
            <a:r>
              <a:rPr lang="en-AS" sz="1600" dirty="0" smtClean="0"/>
              <a:t>(</a:t>
            </a:r>
            <a:r>
              <a:rPr lang="en-US" sz="1600" dirty="0"/>
              <a:t>fast enough to give quick </a:t>
            </a:r>
            <a:r>
              <a:rPr lang="en-US" sz="1600" dirty="0" smtClean="0"/>
              <a:t>results</a:t>
            </a:r>
            <a:r>
              <a:rPr lang="en-AS" sz="1600" dirty="0" smtClean="0"/>
              <a:t>)</a:t>
            </a:r>
            <a:endParaRPr lang="en-AS" sz="1600" b="1" dirty="0"/>
          </a:p>
          <a:p>
            <a:r>
              <a:rPr lang="en-US" sz="1600" dirty="0"/>
              <a:t>traditional file organization method is not that fast</a:t>
            </a:r>
          </a:p>
        </p:txBody>
      </p:sp>
      <p:pic>
        <p:nvPicPr>
          <p:cNvPr id="4" name="Picture 2" descr="https://media.geeksforgeeks.org/wp-content/uploads/IMG_20171227_191644-300x1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0" y="3335383"/>
            <a:ext cx="4972343" cy="210495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10816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585</TotalTime>
  <Words>1086</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Ion Boardroom</vt:lpstr>
      <vt:lpstr>Indexes in Data Warehouse</vt:lpstr>
      <vt:lpstr>Indexes</vt:lpstr>
      <vt:lpstr>Criteria for selecting indexes</vt:lpstr>
      <vt:lpstr>Bitmap Indexes</vt:lpstr>
      <vt:lpstr>Bitmap Indexes</vt:lpstr>
      <vt:lpstr>Benefits for Data Warehousing Applications </vt:lpstr>
      <vt:lpstr>Bitmap Indexes</vt:lpstr>
      <vt:lpstr>Bitmap Indexes</vt:lpstr>
      <vt:lpstr>Bitmap Indexes </vt:lpstr>
      <vt:lpstr>How Bitmap Indexing is done </vt:lpstr>
      <vt:lpstr> Bitmap Example</vt:lpstr>
      <vt:lpstr> Bitmap Example</vt:lpstr>
      <vt:lpstr> Bitmap Example</vt:lpstr>
      <vt:lpstr>Bitmap Indexing in SQL</vt:lpstr>
      <vt:lpstr>Bitmap Indexes Usage</vt:lpstr>
      <vt:lpstr>Bitmap Index Benefits </vt:lpstr>
      <vt:lpstr>Candidates for Using a Bitmap Index </vt:lpstr>
      <vt:lpstr>Bitmap Indexes and Nulls </vt:lpstr>
      <vt:lpstr>Advantages, Disadvantages</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انواع ایندکس ها در انبارداده</dc:title>
  <dc:creator>h@d!$</dc:creator>
  <cp:lastModifiedBy>h@d!$</cp:lastModifiedBy>
  <cp:revision>133</cp:revision>
  <dcterms:created xsi:type="dcterms:W3CDTF">2022-06-19T05:18:32Z</dcterms:created>
  <dcterms:modified xsi:type="dcterms:W3CDTF">2022-06-21T15:12:13Z</dcterms:modified>
</cp:coreProperties>
</file>