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2420A-4A2B-4477-8962-F2C6D987EF3C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9F58-B6D4-4D7B-9791-C7886BE8D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51FD-B23A-4E54-A9F4-06E047C8FD85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729C-9569-46BE-BC12-EA41A8215C74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EA46-BC64-4B7C-A46A-6CAC38A64389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9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BEFB-7A80-4783-BD24-39B7B4B6E9D2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D604-7A3D-4104-B4B1-DC3CB2D453B2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4E4D-6108-499F-B251-8D3AD3F43642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BE-EF2C-4CAC-9D55-78048555C956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sfahan University of Technology - Wikipedi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792" y="0"/>
            <a:ext cx="1283206" cy="12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4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E5BC-C149-45F6-A954-D8E6A913ECD3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DD87-040D-4EB3-BBD2-977B6DA246DB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1B2F-1E8F-4696-9D4F-53C0E745A011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A5CC-EE1B-4635-A0A4-FCB1F669514C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2FB-55F3-4A7F-BEC9-240E8E8A8365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00CA-930E-473B-AECA-0B09849CFBF3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12B649-5E9F-4870-A1FD-2ED44B82AC41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00398C-7A31-4692-8D55-DE1DB3EE819F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859653-0250-4FFC-A377-3B89E584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1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Design pattern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accent2">
                    <a:lumMod val="75000"/>
                  </a:schemeClr>
                </a:solidFill>
              </a:rPr>
              <a:t>Hadis Ghafouri, </a:t>
            </a:r>
            <a:r>
              <a:rPr lang="en-US" cap="none" dirty="0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cap="none" dirty="0" err="1" smtClean="0">
                <a:solidFill>
                  <a:schemeClr val="accent2">
                    <a:lumMod val="75000"/>
                  </a:schemeClr>
                </a:solidFill>
              </a:rPr>
              <a:t>oora</a:t>
            </a:r>
            <a:r>
              <a:rPr lang="en-US" cap="none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cap="none" dirty="0" err="1" smtClean="0">
                <a:solidFill>
                  <a:schemeClr val="accent2">
                    <a:lumMod val="75000"/>
                  </a:schemeClr>
                </a:solidFill>
              </a:rPr>
              <a:t>ahmoudian</a:t>
            </a:r>
            <a:r>
              <a:rPr lang="en-US" cap="none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cap="none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cap="none" dirty="0" err="1" smtClean="0">
                <a:solidFill>
                  <a:schemeClr val="accent2">
                    <a:lumMod val="75000"/>
                  </a:schemeClr>
                </a:solidFill>
              </a:rPr>
              <a:t>ehrana</a:t>
            </a:r>
            <a:r>
              <a:rPr lang="en-US" cap="none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cap="none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cap="none" dirty="0" err="1" smtClean="0">
                <a:solidFill>
                  <a:schemeClr val="accent2">
                    <a:lumMod val="75000"/>
                  </a:schemeClr>
                </a:solidFill>
              </a:rPr>
              <a:t>alagari</a:t>
            </a:r>
            <a:endParaRPr lang="en-US" cap="non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smtClean="0">
                <a:solidFill>
                  <a:srgbClr val="FFFF00"/>
                </a:solidFill>
              </a:rPr>
              <a:t>Solution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2222287"/>
            <a:ext cx="10662086" cy="440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All implementations of the Singleton have these two steps in common</a:t>
            </a:r>
            <a:r>
              <a:rPr lang="en-US" sz="1400" dirty="0" smtClean="0"/>
              <a:t>: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Make the default constructor private</a:t>
            </a:r>
            <a:r>
              <a:rPr lang="en-US" sz="1400" dirty="0"/>
              <a:t>, to prevent other objects from using the </a:t>
            </a:r>
            <a:r>
              <a:rPr lang="en-US" sz="1400" dirty="0">
                <a:solidFill>
                  <a:srgbClr val="92D050"/>
                </a:solidFill>
              </a:rPr>
              <a:t>new operator </a:t>
            </a:r>
            <a:r>
              <a:rPr lang="en-US" sz="1400" dirty="0"/>
              <a:t>with the Singleton class.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 static creation method </a:t>
            </a:r>
            <a:r>
              <a:rPr lang="en-US" sz="1400" dirty="0"/>
              <a:t>that acts as a constructor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Under the hood, this method calls the private constructor to create an object and saves it in a static field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following calls to this method return the </a:t>
            </a:r>
            <a:r>
              <a:rPr lang="en-US" sz="1400" dirty="0">
                <a:solidFill>
                  <a:srgbClr val="92D050"/>
                </a:solidFill>
              </a:rPr>
              <a:t>cached object.</a:t>
            </a:r>
          </a:p>
          <a:p>
            <a:pPr marL="0" indent="0">
              <a:buNone/>
            </a:pPr>
            <a:r>
              <a:rPr lang="en-US" sz="1400" dirty="0"/>
              <a:t>If your code has access to the Singleton class, then it’s able to call the Singleton’s static method.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So </a:t>
            </a:r>
            <a:r>
              <a:rPr lang="en-US" sz="1400" dirty="0"/>
              <a:t>whenever that method is called, the same object is always returned.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C000"/>
                </a:solidFill>
              </a:rPr>
              <a:t>Real-World Analogy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The government </a:t>
            </a:r>
            <a:r>
              <a:rPr lang="en-US" sz="1400" dirty="0"/>
              <a:t>is an excellent example of the Singleton pattern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country can have </a:t>
            </a:r>
            <a:r>
              <a:rPr lang="en-US" sz="1400" dirty="0">
                <a:solidFill>
                  <a:srgbClr val="92D050"/>
                </a:solidFill>
              </a:rPr>
              <a:t>only one official government</a:t>
            </a:r>
            <a:r>
              <a:rPr lang="en-US" sz="1400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 smtClean="0"/>
              <a:t>Regardless </a:t>
            </a:r>
            <a:r>
              <a:rPr lang="en-US" sz="1400" dirty="0"/>
              <a:t>of the personal identities of the individuals who form governments, the title, “The Government of X”, is a global point of access that identifies the group of people in charge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smtClean="0">
                <a:solidFill>
                  <a:srgbClr val="FFFF00"/>
                </a:solidFill>
              </a:rPr>
              <a:t>Structure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222287"/>
            <a:ext cx="5000197" cy="3636511"/>
          </a:xfrm>
        </p:spPr>
        <p:txBody>
          <a:bodyPr>
            <a:normAutofit/>
          </a:bodyPr>
          <a:lstStyle/>
          <a:p>
            <a:r>
              <a:rPr lang="en-US" sz="1600" dirty="0"/>
              <a:t>The Singleton class declares the static method </a:t>
            </a:r>
            <a:r>
              <a:rPr lang="en-US" sz="1600" dirty="0" err="1">
                <a:solidFill>
                  <a:srgbClr val="92D050"/>
                </a:solidFill>
              </a:rPr>
              <a:t>getInstance</a:t>
            </a:r>
            <a:r>
              <a:rPr lang="en-US" sz="1600" dirty="0"/>
              <a:t> that returns the same instance of its own class.</a:t>
            </a:r>
          </a:p>
          <a:p>
            <a:endParaRPr lang="en-US" sz="1600" dirty="0"/>
          </a:p>
          <a:p>
            <a:r>
              <a:rPr lang="en-US" sz="1600" dirty="0"/>
              <a:t>The Singleton’s constructor should be </a:t>
            </a:r>
            <a:r>
              <a:rPr lang="en-US" sz="1600" dirty="0">
                <a:solidFill>
                  <a:srgbClr val="FF0000"/>
                </a:solidFill>
              </a:rPr>
              <a:t>hidden</a:t>
            </a:r>
            <a:r>
              <a:rPr lang="en-US" sz="1600" dirty="0"/>
              <a:t> from the client code. </a:t>
            </a:r>
            <a:endParaRPr lang="en-US" sz="1600" dirty="0" smtClean="0"/>
          </a:p>
          <a:p>
            <a:r>
              <a:rPr lang="en-US" sz="1600" dirty="0" smtClean="0"/>
              <a:t>Calling </a:t>
            </a:r>
            <a:r>
              <a:rPr lang="en-US" sz="1600" dirty="0"/>
              <a:t>the </a:t>
            </a:r>
            <a:r>
              <a:rPr lang="en-US" sz="1600" dirty="0" err="1"/>
              <a:t>getInstance</a:t>
            </a:r>
            <a:r>
              <a:rPr lang="en-US" sz="1600" dirty="0"/>
              <a:t> method should </a:t>
            </a:r>
            <a:r>
              <a:rPr lang="en-US" sz="1600" dirty="0">
                <a:solidFill>
                  <a:srgbClr val="92D050"/>
                </a:solidFill>
              </a:rPr>
              <a:t>be the only way of getting the Singleton object</a:t>
            </a:r>
            <a:r>
              <a:rPr lang="en-US" sz="16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50" y="2678545"/>
            <a:ext cx="4715548" cy="31802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2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smtClean="0">
                <a:solidFill>
                  <a:srgbClr val="FFFF00"/>
                </a:solidFill>
              </a:rPr>
              <a:t>Applicability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36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 Use the Singleton pattern when </a:t>
            </a:r>
            <a:r>
              <a:rPr lang="en-US" dirty="0">
                <a:solidFill>
                  <a:srgbClr val="FFC000"/>
                </a:solidFill>
              </a:rPr>
              <a:t>a class </a:t>
            </a:r>
            <a:r>
              <a:rPr lang="en-US" dirty="0"/>
              <a:t>in your program should have </a:t>
            </a:r>
            <a:r>
              <a:rPr lang="en-US" dirty="0">
                <a:solidFill>
                  <a:srgbClr val="FFC000"/>
                </a:solidFill>
              </a:rPr>
              <a:t>just a single instance available to all </a:t>
            </a:r>
            <a:r>
              <a:rPr lang="en-US" dirty="0" smtClean="0">
                <a:solidFill>
                  <a:srgbClr val="FFC000"/>
                </a:solidFill>
              </a:rPr>
              <a:t>clients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single database object </a:t>
            </a:r>
            <a:r>
              <a:rPr lang="en-US" dirty="0"/>
              <a:t>shared by different parts of the program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smtClean="0"/>
              <a:t>The </a:t>
            </a:r>
            <a:r>
              <a:rPr lang="en-US" dirty="0"/>
              <a:t>Singleton pattern </a:t>
            </a:r>
            <a:r>
              <a:rPr lang="en-US" dirty="0" smtClean="0">
                <a:solidFill>
                  <a:srgbClr val="FF0000"/>
                </a:solidFill>
              </a:rPr>
              <a:t>disables all other means of creating objects </a:t>
            </a:r>
            <a:r>
              <a:rPr lang="en-US" dirty="0" smtClean="0"/>
              <a:t>of </a:t>
            </a:r>
            <a:r>
              <a:rPr lang="en-US" dirty="0"/>
              <a:t>a class except for the special creation method. 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This </a:t>
            </a:r>
            <a:r>
              <a:rPr lang="en-US" dirty="0"/>
              <a:t>method either creates a new object or returns </a:t>
            </a:r>
            <a:r>
              <a:rPr lang="en-US" dirty="0" smtClean="0"/>
              <a:t>an </a:t>
            </a:r>
            <a:r>
              <a:rPr lang="en-US" dirty="0"/>
              <a:t>existing one if it has already been created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Singleton pattern when </a:t>
            </a:r>
            <a:r>
              <a:rPr lang="en-US" dirty="0">
                <a:solidFill>
                  <a:srgbClr val="FF0000"/>
                </a:solidFill>
              </a:rPr>
              <a:t>you need stricter control over global variables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 smtClean="0"/>
              <a:t>Unlike </a:t>
            </a:r>
            <a:r>
              <a:rPr lang="en-US" dirty="0"/>
              <a:t>global variables, the Singleton pattern guarantees that there’s just one instance of a class. Nothing, except for the Singleton class itself, can replace the cached instance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Note that you can always adjust this limitation and allow creating any number of Singleton instances. The only piece of code that needs changing is the body of the </a:t>
            </a:r>
            <a:r>
              <a:rPr lang="en-US" dirty="0" err="1"/>
              <a:t>getInstance</a:t>
            </a:r>
            <a:r>
              <a:rPr lang="en-US" dirty="0"/>
              <a:t>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Pseudocode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75" y="2490143"/>
            <a:ext cx="5545144" cy="3615094"/>
          </a:xfrm>
        </p:spPr>
        <p:txBody>
          <a:bodyPr/>
          <a:lstStyle/>
          <a:p>
            <a:r>
              <a:rPr lang="en-US" sz="1600" dirty="0"/>
              <a:t>In this example, the database connection class acts as a Singleton. </a:t>
            </a:r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class </a:t>
            </a:r>
            <a:r>
              <a:rPr lang="en-US" sz="1600" dirty="0">
                <a:solidFill>
                  <a:srgbClr val="92D050"/>
                </a:solidFill>
              </a:rPr>
              <a:t>doesn’t have a public constructor</a:t>
            </a:r>
            <a:r>
              <a:rPr lang="en-US" sz="1600" dirty="0"/>
              <a:t>, so the only way to get its object is to call the </a:t>
            </a:r>
            <a:r>
              <a:rPr lang="en-US" sz="1600" dirty="0" err="1"/>
              <a:t>getInstance</a:t>
            </a:r>
            <a:r>
              <a:rPr lang="en-US" sz="1600" dirty="0"/>
              <a:t> method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This </a:t>
            </a:r>
            <a:r>
              <a:rPr lang="en-US" sz="1600" dirty="0"/>
              <a:t>method </a:t>
            </a:r>
            <a:r>
              <a:rPr lang="en-US" sz="1600" dirty="0">
                <a:solidFill>
                  <a:srgbClr val="92D050"/>
                </a:solidFill>
              </a:rPr>
              <a:t>caches the first created object </a:t>
            </a:r>
            <a:r>
              <a:rPr lang="en-US" sz="1600" dirty="0"/>
              <a:t>and returns it in all </a:t>
            </a:r>
            <a:r>
              <a:rPr lang="en-US" sz="1600" dirty="0" smtClean="0"/>
              <a:t>subsequent </a:t>
            </a:r>
            <a:r>
              <a:rPr lang="en-US" sz="1600" dirty="0"/>
              <a:t>calls</a:t>
            </a:r>
            <a:r>
              <a:rPr lang="en-US" sz="1600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7252"/>
            <a:ext cx="5914516" cy="58361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10242"/>
            <a:ext cx="10571998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Disadvantages of Singleton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82" y="2222287"/>
            <a:ext cx="4793673" cy="3975313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Violates </a:t>
            </a:r>
            <a:r>
              <a:rPr lang="en-US" sz="1400" dirty="0">
                <a:solidFill>
                  <a:srgbClr val="FF0000"/>
                </a:solidFill>
              </a:rPr>
              <a:t>the </a:t>
            </a:r>
            <a:r>
              <a:rPr lang="en-US" sz="1400" i="1" dirty="0">
                <a:solidFill>
                  <a:srgbClr val="FF0000"/>
                </a:solidFill>
              </a:rPr>
              <a:t>Single Responsibility Principle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pattern solves two problems at the time</a:t>
            </a:r>
            <a:r>
              <a:rPr lang="en-US" sz="1400" dirty="0" smtClean="0"/>
              <a:t>.</a:t>
            </a:r>
            <a:r>
              <a:rPr lang="en-US" sz="1400" dirty="0"/>
              <a:t> 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It may be </a:t>
            </a:r>
            <a:r>
              <a:rPr lang="en-US" sz="1400" dirty="0" smtClean="0">
                <a:solidFill>
                  <a:srgbClr val="FF0000"/>
                </a:solidFill>
              </a:rPr>
              <a:t>difficult to unit test </a:t>
            </a:r>
            <a:r>
              <a:rPr lang="en-US" sz="1400" dirty="0" smtClean="0"/>
              <a:t>the client code of the Singleton because many test frameworks rely on </a:t>
            </a:r>
            <a:r>
              <a:rPr lang="en-US" sz="1400" dirty="0" smtClean="0">
                <a:solidFill>
                  <a:srgbClr val="92D050"/>
                </a:solidFill>
              </a:rPr>
              <a:t>inheritance</a:t>
            </a:r>
            <a:r>
              <a:rPr lang="en-US" sz="1400" dirty="0" smtClean="0"/>
              <a:t> when producing </a:t>
            </a:r>
            <a:r>
              <a:rPr lang="en-US" sz="1400" dirty="0" smtClean="0">
                <a:solidFill>
                  <a:srgbClr val="92D050"/>
                </a:solidFill>
              </a:rPr>
              <a:t>mock objects</a:t>
            </a:r>
            <a:r>
              <a:rPr lang="en-US" sz="1400" dirty="0" smtClean="0"/>
              <a:t>. </a:t>
            </a:r>
          </a:p>
          <a:p>
            <a:pPr marL="0" indent="0">
              <a:buNone/>
            </a:pPr>
            <a:r>
              <a:rPr lang="en-US" sz="1400" dirty="0" smtClean="0"/>
              <a:t>Since the constructor of the singleton class is private and overriding static methods is impossible in most languages, you will need to think of a creative way </a:t>
            </a:r>
            <a:r>
              <a:rPr lang="en-US" sz="1400" dirty="0" smtClean="0">
                <a:solidFill>
                  <a:srgbClr val="92D050"/>
                </a:solidFill>
              </a:rPr>
              <a:t>to mock the singleton</a:t>
            </a:r>
            <a:r>
              <a:rPr lang="en-US" sz="1400" dirty="0" smtClean="0"/>
              <a:t>. </a:t>
            </a:r>
          </a:p>
          <a:p>
            <a:pPr marL="0" indent="0">
              <a:buNone/>
            </a:pPr>
            <a:r>
              <a:rPr lang="en-US" sz="1400" dirty="0" smtClean="0"/>
              <a:t>Or just don’t write the tests.</a:t>
            </a:r>
          </a:p>
          <a:p>
            <a:pPr marL="0" indent="0">
              <a:buNone/>
            </a:pPr>
            <a:r>
              <a:rPr lang="en-US" sz="1400" smtClean="0"/>
              <a:t>Or </a:t>
            </a:r>
            <a:r>
              <a:rPr lang="en-US" sz="1400" dirty="0" smtClean="0"/>
              <a:t>don’t use the Singleton pattern.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5" y="1918492"/>
            <a:ext cx="6653965" cy="48563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0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60415" cy="363651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https://</a:t>
            </a:r>
            <a:r>
              <a:rPr lang="en-US" dirty="0" smtClean="0">
                <a:solidFill>
                  <a:srgbClr val="FFC000"/>
                </a:solidFill>
              </a:rPr>
              <a:t>refactoring.guru/design-patterns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13" y="286009"/>
            <a:ext cx="6724698" cy="9886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What's a design pattern</a:t>
            </a:r>
            <a:r>
              <a:rPr lang="en-US" b="1" dirty="0" smtClean="0">
                <a:solidFill>
                  <a:srgbClr val="FFFF00"/>
                </a:solidFill>
              </a:rPr>
              <a:t>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76" y="1976582"/>
            <a:ext cx="10529550" cy="4664364"/>
          </a:xfrm>
        </p:spPr>
        <p:txBody>
          <a:bodyPr>
            <a:normAutofit/>
          </a:bodyPr>
          <a:lstStyle/>
          <a:p>
            <a:r>
              <a:rPr lang="en-US" sz="1400" cap="none" dirty="0" smtClean="0"/>
              <a:t>Typical Solutions To Commonly Occurring Problems In Software Design.</a:t>
            </a:r>
          </a:p>
          <a:p>
            <a:r>
              <a:rPr lang="en-US" sz="1400" cap="none" dirty="0" smtClean="0"/>
              <a:t>They Are Like</a:t>
            </a:r>
            <a:r>
              <a:rPr lang="en-US" sz="1400" cap="none" dirty="0" smtClean="0">
                <a:solidFill>
                  <a:srgbClr val="FFC000"/>
                </a:solidFill>
              </a:rPr>
              <a:t> Pre-made Blueprints </a:t>
            </a:r>
            <a:r>
              <a:rPr lang="en-US" sz="1400" cap="none" dirty="0" smtClean="0"/>
              <a:t>That You Can Customize To Solve A Recurring Design Problem In Your Code.</a:t>
            </a:r>
          </a:p>
          <a:p>
            <a:r>
              <a:rPr lang="en-US" sz="1400" cap="none" dirty="0" smtClean="0"/>
              <a:t>You Can’t Just Find A Pattern And Copy It Into Your Program, The Way You Can With Off-the-shelf Functions Or Libraries.</a:t>
            </a:r>
          </a:p>
          <a:p>
            <a:r>
              <a:rPr lang="en-US" sz="1400" cap="none" dirty="0" smtClean="0"/>
              <a:t> The Pattern Is Not A Specific Piece Of Code, But </a:t>
            </a:r>
            <a:r>
              <a:rPr lang="en-US" sz="1400" cap="none" dirty="0" smtClean="0">
                <a:solidFill>
                  <a:srgbClr val="00B050"/>
                </a:solidFill>
              </a:rPr>
              <a:t>A General Concept For Solving A Particular Problem.</a:t>
            </a:r>
          </a:p>
          <a:p>
            <a:r>
              <a:rPr lang="en-US" sz="1400" cap="none" dirty="0" smtClean="0"/>
              <a:t> You Can Follow The Pattern Details And Implement A Solution That Suits The Realities Of Your Own Program. </a:t>
            </a:r>
          </a:p>
          <a:p>
            <a:r>
              <a:rPr lang="en-US" sz="1400" cap="none" dirty="0" smtClean="0"/>
              <a:t>Patterns Are Often Confused With Algorithms, Because Both Concepts Describe Typical Solutions To Some Known Problems.</a:t>
            </a:r>
          </a:p>
          <a:p>
            <a:r>
              <a:rPr lang="en-US" sz="1400" cap="none" dirty="0" smtClean="0"/>
              <a:t>An Algorithm Always Defines </a:t>
            </a:r>
            <a:r>
              <a:rPr lang="en-US" sz="1400" cap="none" dirty="0" smtClean="0">
                <a:solidFill>
                  <a:srgbClr val="FFC000"/>
                </a:solidFill>
              </a:rPr>
              <a:t>A Clear Set Of Actions</a:t>
            </a:r>
            <a:r>
              <a:rPr lang="en-US" sz="1400" cap="none" dirty="0" smtClean="0"/>
              <a:t> That Can Achieve Some Goal.</a:t>
            </a:r>
          </a:p>
          <a:p>
            <a:r>
              <a:rPr lang="en-US" sz="1400" cap="none" dirty="0" smtClean="0"/>
              <a:t>A Pattern Is </a:t>
            </a:r>
            <a:r>
              <a:rPr lang="en-US" sz="1400" cap="none" dirty="0" smtClean="0">
                <a:solidFill>
                  <a:schemeClr val="accent4"/>
                </a:solidFill>
              </a:rPr>
              <a:t>A More High-level Description Of A Solution</a:t>
            </a:r>
            <a:r>
              <a:rPr lang="en-US" sz="1400" cap="none" dirty="0" smtClean="0"/>
              <a:t>. </a:t>
            </a:r>
          </a:p>
          <a:p>
            <a:r>
              <a:rPr lang="en-US" sz="1400" cap="none" dirty="0" smtClean="0"/>
              <a:t>The Code Of The Same Pattern Applied To Two Different Programs May Be Different.</a:t>
            </a:r>
          </a:p>
          <a:p>
            <a:r>
              <a:rPr lang="en-US" sz="1400" cap="none" dirty="0" smtClean="0"/>
              <a:t>An Analogy To An Algorithm Is A Cooking Recipe: Both Have </a:t>
            </a:r>
            <a:r>
              <a:rPr lang="en-US" sz="1400" cap="none" dirty="0" smtClean="0">
                <a:solidFill>
                  <a:schemeClr val="accent4"/>
                </a:solidFill>
              </a:rPr>
              <a:t>Clear Steps To Achieve A Goal</a:t>
            </a:r>
            <a:r>
              <a:rPr lang="en-US" sz="1400" cap="none" dirty="0" smtClean="0"/>
              <a:t>.</a:t>
            </a:r>
          </a:p>
          <a:p>
            <a:r>
              <a:rPr lang="en-US" sz="1400" cap="none" dirty="0" smtClean="0"/>
              <a:t>A Pattern Is More Like A Blueprint: You Can See What The Result And Its Features Are, But </a:t>
            </a:r>
            <a:r>
              <a:rPr lang="en-US" sz="1400" cap="none" dirty="0" smtClean="0">
                <a:solidFill>
                  <a:schemeClr val="accent4"/>
                </a:solidFill>
              </a:rPr>
              <a:t>The Exact Order Of Implementation Is Up To You.</a:t>
            </a:r>
            <a:endParaRPr lang="en-US" sz="1400" cap="none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What does the pattern consist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Most patterns are described very formally so people can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reproduce them in many contexts. </a:t>
            </a:r>
            <a:endParaRPr lang="en-US" sz="1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 smtClean="0"/>
              <a:t>Here </a:t>
            </a:r>
            <a:r>
              <a:rPr lang="en-US" sz="1400" dirty="0"/>
              <a:t>are the sections that are usually present in a pattern description</a:t>
            </a:r>
            <a:r>
              <a:rPr lang="en-US" sz="1400" dirty="0" smtClean="0"/>
              <a:t>: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Intent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of the pattern </a:t>
            </a:r>
            <a:r>
              <a:rPr lang="en-US" sz="1400" dirty="0"/>
              <a:t>briefly describes both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the problem and the solution.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Motivation</a:t>
            </a:r>
            <a:r>
              <a:rPr lang="en-US" sz="1400" dirty="0"/>
              <a:t> further explains the problem and the solution the pattern makes possible.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Structure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of classes</a:t>
            </a:r>
            <a:r>
              <a:rPr lang="en-US" sz="1400" dirty="0"/>
              <a:t> shows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each part of the pattern </a:t>
            </a:r>
            <a:r>
              <a:rPr lang="en-US" sz="1400" dirty="0"/>
              <a:t>and how they are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related.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Code example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in one of the popular programming languages makes it easier to grasp the idea behind the pattern.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304799"/>
            <a:ext cx="9905998" cy="96144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History 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1773382"/>
            <a:ext cx="10795722" cy="493727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Who invented patterns? </a:t>
            </a:r>
            <a:endParaRPr lang="en-US" sz="1400" b="1" dirty="0" smtClean="0">
              <a:solidFill>
                <a:srgbClr val="FFC000"/>
              </a:solidFill>
            </a:endParaRPr>
          </a:p>
          <a:p>
            <a:r>
              <a:rPr lang="en-US" sz="1400" dirty="0" smtClean="0"/>
              <a:t>Patterns </a:t>
            </a:r>
            <a:r>
              <a:rPr lang="en-US" sz="1400" dirty="0"/>
              <a:t>are typical solutions to common problems </a:t>
            </a:r>
            <a:r>
              <a:rPr lang="en-US" sz="1400" dirty="0">
                <a:solidFill>
                  <a:srgbClr val="FFC000"/>
                </a:solidFill>
              </a:rPr>
              <a:t>in object-oriented design</a:t>
            </a:r>
            <a:r>
              <a:rPr lang="en-US" sz="1400" dirty="0"/>
              <a:t>. </a:t>
            </a:r>
            <a:endParaRPr lang="en-US" sz="1400" dirty="0" smtClean="0"/>
          </a:p>
          <a:p>
            <a:r>
              <a:rPr lang="en-US" sz="1400" dirty="0" smtClean="0"/>
              <a:t>When </a:t>
            </a:r>
            <a:r>
              <a:rPr lang="en-US" sz="1400" dirty="0">
                <a:solidFill>
                  <a:srgbClr val="FFC000"/>
                </a:solidFill>
              </a:rPr>
              <a:t>a solution gets repeated over and over </a:t>
            </a:r>
            <a:r>
              <a:rPr lang="en-US" sz="1400" dirty="0"/>
              <a:t>in various projects, someone eventually puts a name to it and describes the solution in detail. That’s basically how a pattern gets discovered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The idea was picked up </a:t>
            </a:r>
            <a:r>
              <a:rPr lang="en-US" sz="1400" dirty="0">
                <a:solidFill>
                  <a:srgbClr val="FFC000"/>
                </a:solidFill>
              </a:rPr>
              <a:t>by four authors</a:t>
            </a:r>
            <a:r>
              <a:rPr lang="en-US" sz="1400" dirty="0"/>
              <a:t>: Erich Gamma, John </a:t>
            </a:r>
            <a:r>
              <a:rPr lang="en-US" sz="1400" dirty="0" err="1"/>
              <a:t>Vlissides</a:t>
            </a:r>
            <a:r>
              <a:rPr lang="en-US" sz="1400" dirty="0"/>
              <a:t>, Ralph Johnson, and Richard Helm. </a:t>
            </a:r>
            <a:endParaRPr lang="en-US" sz="1400" dirty="0" smtClean="0"/>
          </a:p>
          <a:p>
            <a:r>
              <a:rPr lang="en-US" sz="1400" dirty="0" smtClean="0"/>
              <a:t>In </a:t>
            </a:r>
            <a:r>
              <a:rPr lang="en-US" sz="1400" dirty="0"/>
              <a:t>1994, they published </a:t>
            </a:r>
            <a:r>
              <a:rPr lang="en-US" sz="1400" dirty="0">
                <a:solidFill>
                  <a:srgbClr val="00B050"/>
                </a:solidFill>
              </a:rPr>
              <a:t>Design Patterns: Elements of Reusable Object-Oriented Software</a:t>
            </a:r>
            <a:r>
              <a:rPr lang="en-US" sz="1400" dirty="0"/>
              <a:t>, in which they applied the concept of design patterns to programming.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book featured </a:t>
            </a:r>
            <a:r>
              <a:rPr lang="en-US" sz="1400" dirty="0">
                <a:solidFill>
                  <a:srgbClr val="00B050"/>
                </a:solidFill>
              </a:rPr>
              <a:t>23 patterns </a:t>
            </a:r>
            <a:r>
              <a:rPr lang="en-US" sz="1400" dirty="0"/>
              <a:t>solving various problems of object-oriented design and became a best-seller very quickly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Due to its lengthy name, people started to call it </a:t>
            </a:r>
            <a:r>
              <a:rPr lang="en-US" sz="1400" dirty="0">
                <a:solidFill>
                  <a:srgbClr val="00B050"/>
                </a:solidFill>
              </a:rPr>
              <a:t>“the book by the gang of four” </a:t>
            </a:r>
            <a:r>
              <a:rPr lang="en-US" sz="1400" dirty="0"/>
              <a:t>which was soon shortened to simply </a:t>
            </a:r>
            <a:r>
              <a:rPr lang="en-US" sz="1400" dirty="0">
                <a:solidFill>
                  <a:srgbClr val="FFC000"/>
                </a:solidFill>
              </a:rPr>
              <a:t>“the </a:t>
            </a:r>
            <a:r>
              <a:rPr lang="en-US" sz="1400" dirty="0" err="1">
                <a:solidFill>
                  <a:srgbClr val="FFC000"/>
                </a:solidFill>
              </a:rPr>
              <a:t>GoF</a:t>
            </a:r>
            <a:r>
              <a:rPr lang="en-US" sz="1400" dirty="0">
                <a:solidFill>
                  <a:srgbClr val="FFC000"/>
                </a:solidFill>
              </a:rPr>
              <a:t> book</a:t>
            </a:r>
            <a:r>
              <a:rPr lang="en-US" sz="1400" dirty="0" smtClean="0">
                <a:solidFill>
                  <a:srgbClr val="FFC000"/>
                </a:solidFill>
              </a:rPr>
              <a:t>”.</a:t>
            </a:r>
          </a:p>
          <a:p>
            <a:r>
              <a:rPr lang="en-US" sz="1400" dirty="0"/>
              <a:t>Since then, dozens of other object-oriented patterns have been discovered. The “pattern approach” became very popular in other programming fields, so lots of other patterns now </a:t>
            </a:r>
            <a:r>
              <a:rPr lang="en-US" sz="1400" dirty="0">
                <a:solidFill>
                  <a:srgbClr val="00B050"/>
                </a:solidFill>
              </a:rPr>
              <a:t>exist outside of object-oriented design</a:t>
            </a:r>
            <a:r>
              <a:rPr lang="en-US" sz="1400" dirty="0"/>
              <a:t> as well</a:t>
            </a:r>
            <a:r>
              <a:rPr lang="en-US" sz="1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Why should I learn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Design patterns are a </a:t>
            </a:r>
            <a:r>
              <a:rPr lang="en-US" sz="1400" dirty="0">
                <a:solidFill>
                  <a:srgbClr val="FFC000"/>
                </a:solidFill>
              </a:rPr>
              <a:t>toolkit of </a:t>
            </a:r>
            <a:r>
              <a:rPr lang="en-US" sz="1400" b="1" dirty="0">
                <a:solidFill>
                  <a:srgbClr val="FFC000"/>
                </a:solidFill>
              </a:rPr>
              <a:t>tried and tested solutions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  <a:r>
              <a:rPr lang="en-US" sz="1400" dirty="0"/>
              <a:t>to common problems in software design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Even if you never encounter these problems, knowing patterns is still useful because it teaches you </a:t>
            </a:r>
            <a:r>
              <a:rPr lang="en-US" sz="1400" dirty="0">
                <a:solidFill>
                  <a:srgbClr val="00B050"/>
                </a:solidFill>
              </a:rPr>
              <a:t>how to solve all sorts of problems using principles of object-oriented design.</a:t>
            </a:r>
          </a:p>
          <a:p>
            <a:r>
              <a:rPr lang="en-US" sz="1400" dirty="0"/>
              <a:t>Design patterns define </a:t>
            </a:r>
            <a:r>
              <a:rPr lang="en-US" sz="1400" dirty="0">
                <a:solidFill>
                  <a:srgbClr val="00B050"/>
                </a:solidFill>
              </a:rPr>
              <a:t>a common language </a:t>
            </a:r>
            <a:r>
              <a:rPr lang="en-US" sz="1400" dirty="0"/>
              <a:t>that you and your teammates can use to communicate more efficiently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You </a:t>
            </a:r>
            <a:r>
              <a:rPr lang="en-US" sz="1400" dirty="0"/>
              <a:t>can say, “Oh, just use a Singleton for that,” and everyone will understand the idea behind your suggestion. </a:t>
            </a:r>
            <a:endParaRPr lang="en-US" sz="1400" dirty="0" smtClean="0"/>
          </a:p>
          <a:p>
            <a:r>
              <a:rPr lang="en-US" sz="1400" dirty="0" smtClean="0"/>
              <a:t>No </a:t>
            </a:r>
            <a:r>
              <a:rPr lang="en-US" sz="1400" dirty="0"/>
              <a:t>need to explain what a singleton is if you know the pattern and its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369454"/>
            <a:ext cx="9905998" cy="767051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Classification 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198254"/>
            <a:ext cx="10225376" cy="4285673"/>
          </a:xfrm>
        </p:spPr>
        <p:txBody>
          <a:bodyPr>
            <a:noAutofit/>
          </a:bodyPr>
          <a:lstStyle/>
          <a:p>
            <a:r>
              <a:rPr lang="en-US" sz="1400" dirty="0"/>
              <a:t>Design patterns </a:t>
            </a:r>
            <a:r>
              <a:rPr lang="en-US" sz="1400" dirty="0">
                <a:solidFill>
                  <a:srgbClr val="FFC000"/>
                </a:solidFill>
              </a:rPr>
              <a:t>differ by their complexity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C000"/>
                </a:solidFill>
              </a:rPr>
              <a:t>level of detail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C000"/>
                </a:solidFill>
              </a:rPr>
              <a:t>scale of applicability </a:t>
            </a:r>
            <a:r>
              <a:rPr lang="en-US" sz="1400" dirty="0"/>
              <a:t>to the entire system being designed. 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FFC000"/>
                </a:solidFill>
              </a:rPr>
              <a:t>The </a:t>
            </a:r>
            <a:r>
              <a:rPr lang="en-US" sz="1400" dirty="0">
                <a:solidFill>
                  <a:srgbClr val="FFC000"/>
                </a:solidFill>
              </a:rPr>
              <a:t>most basic and low-level patterns </a:t>
            </a:r>
            <a:r>
              <a:rPr lang="en-US" sz="1400" dirty="0"/>
              <a:t>are often called </a:t>
            </a:r>
            <a:r>
              <a:rPr lang="en-US" sz="1400" i="1" dirty="0">
                <a:solidFill>
                  <a:srgbClr val="00B050"/>
                </a:solidFill>
              </a:rPr>
              <a:t>idioms</a:t>
            </a:r>
            <a:r>
              <a:rPr lang="en-US" sz="1400" dirty="0"/>
              <a:t>. They usually apply only to a single programming language.</a:t>
            </a:r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FFC000"/>
                </a:solidFill>
              </a:rPr>
              <a:t>most universal and high-level patterns </a:t>
            </a:r>
            <a:r>
              <a:rPr lang="en-US" sz="1400" dirty="0"/>
              <a:t>are </a:t>
            </a:r>
            <a:r>
              <a:rPr lang="en-US" sz="1400" i="1" dirty="0">
                <a:solidFill>
                  <a:srgbClr val="00B050"/>
                </a:solidFill>
              </a:rPr>
              <a:t>architectural patterns</a:t>
            </a:r>
            <a:r>
              <a:rPr lang="en-US" sz="1400" dirty="0"/>
              <a:t>. Developers can implement these patterns in virtually any language. Unlike other patterns, they can be used to </a:t>
            </a:r>
            <a:r>
              <a:rPr lang="en-US" sz="1400" dirty="0">
                <a:solidFill>
                  <a:srgbClr val="FFC000"/>
                </a:solidFill>
              </a:rPr>
              <a:t>design the architecture of an entire application</a:t>
            </a:r>
            <a:r>
              <a:rPr lang="en-US" sz="14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</a:t>
            </a:r>
            <a:r>
              <a:rPr lang="en-US" sz="1400" dirty="0" smtClean="0">
                <a:solidFill>
                  <a:srgbClr val="FF0000"/>
                </a:solidFill>
              </a:rPr>
              <a:t>hree </a:t>
            </a:r>
            <a:r>
              <a:rPr lang="en-US" sz="1400" dirty="0">
                <a:solidFill>
                  <a:srgbClr val="FF0000"/>
                </a:solidFill>
              </a:rPr>
              <a:t>main groups of patterns: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Creational patterns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provide </a:t>
            </a:r>
            <a:r>
              <a:rPr lang="en-US" sz="1400" dirty="0">
                <a:solidFill>
                  <a:srgbClr val="00B050"/>
                </a:solidFill>
              </a:rPr>
              <a:t>object creation mechanisms </a:t>
            </a:r>
            <a:r>
              <a:rPr lang="en-US" sz="1400" dirty="0"/>
              <a:t>that increase flexibility and reuse of existing code.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Structural patterns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explain how to </a:t>
            </a:r>
            <a:r>
              <a:rPr lang="en-US" sz="1400" dirty="0">
                <a:solidFill>
                  <a:srgbClr val="00B050"/>
                </a:solidFill>
              </a:rPr>
              <a:t>assemble objects and classes into larger structures</a:t>
            </a:r>
            <a:r>
              <a:rPr lang="en-US" sz="1400" dirty="0"/>
              <a:t>, while keeping these structures flexible and efficient.</a:t>
            </a:r>
          </a:p>
          <a:p>
            <a:r>
              <a:rPr lang="en-US" sz="1400" b="1" dirty="0">
                <a:solidFill>
                  <a:srgbClr val="FFFF00"/>
                </a:solidFill>
              </a:rPr>
              <a:t>Behavioral patterns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take care of </a:t>
            </a:r>
            <a:r>
              <a:rPr lang="en-US" sz="1400" dirty="0">
                <a:solidFill>
                  <a:srgbClr val="00B050"/>
                </a:solidFill>
              </a:rPr>
              <a:t>effective communication </a:t>
            </a:r>
            <a:r>
              <a:rPr lang="en-US" sz="1400" dirty="0"/>
              <a:t>and the assignment of responsibilities between objects</a:t>
            </a:r>
            <a:r>
              <a:rPr lang="en-US" sz="1400" dirty="0" smtClean="0"/>
              <a:t>.</a:t>
            </a:r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Singleton P</a:t>
            </a:r>
            <a:r>
              <a:rPr lang="en-US" dirty="0" smtClean="0">
                <a:solidFill>
                  <a:srgbClr val="FFFF00"/>
                </a:solidFill>
              </a:rPr>
              <a:t>attern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45" y="1921163"/>
            <a:ext cx="5110510" cy="4747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Singleton</a:t>
            </a:r>
            <a:r>
              <a:rPr lang="en-US" dirty="0"/>
              <a:t> is a </a:t>
            </a:r>
            <a:r>
              <a:rPr lang="en-US" dirty="0">
                <a:solidFill>
                  <a:srgbClr val="FFC000"/>
                </a:solidFill>
              </a:rPr>
              <a:t>creational design pattern </a:t>
            </a:r>
            <a:r>
              <a:rPr lang="en-US" dirty="0"/>
              <a:t>that lets you ensure that a class has </a:t>
            </a:r>
            <a:r>
              <a:rPr lang="en-US" dirty="0">
                <a:solidFill>
                  <a:srgbClr val="FFC000"/>
                </a:solidFill>
              </a:rPr>
              <a:t>only one instance</a:t>
            </a:r>
            <a:r>
              <a:rPr lang="en-US" dirty="0"/>
              <a:t>, while providing </a:t>
            </a:r>
            <a:r>
              <a:rPr lang="en-US" dirty="0">
                <a:solidFill>
                  <a:srgbClr val="00B050"/>
                </a:solidFill>
              </a:rPr>
              <a:t>a global access </a:t>
            </a:r>
            <a:r>
              <a:rPr lang="en-US" dirty="0"/>
              <a:t>point to this instance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Singleton pattern </a:t>
            </a:r>
            <a:r>
              <a:rPr lang="en-US" dirty="0">
                <a:solidFill>
                  <a:srgbClr val="FFFF00"/>
                </a:solidFill>
              </a:rPr>
              <a:t>solves two problems at the same time</a:t>
            </a:r>
            <a:r>
              <a:rPr lang="en-US" dirty="0"/>
              <a:t>, violating the </a:t>
            </a:r>
            <a:r>
              <a:rPr lang="en-US" i="1" dirty="0">
                <a:solidFill>
                  <a:srgbClr val="FFC000"/>
                </a:solidFill>
              </a:rPr>
              <a:t>Single Responsibility Principle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Ensure that a class has </a:t>
            </a:r>
            <a:r>
              <a:rPr lang="en-US" dirty="0">
                <a:solidFill>
                  <a:srgbClr val="00B050"/>
                </a:solidFill>
              </a:rPr>
              <a:t>just a single instance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Provide a </a:t>
            </a:r>
            <a:r>
              <a:rPr lang="en-US" dirty="0">
                <a:solidFill>
                  <a:srgbClr val="00B050"/>
                </a:solidFill>
              </a:rPr>
              <a:t>global access </a:t>
            </a:r>
            <a:r>
              <a:rPr lang="en-US" dirty="0"/>
              <a:t>point to that instance.</a:t>
            </a:r>
          </a:p>
          <a:p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9237"/>
            <a:ext cx="5586150" cy="34913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 Ensure that a class has just a single instance.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731" y="2222287"/>
            <a:ext cx="5766815" cy="3947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Why would anyone want to control how many instances a class has? </a:t>
            </a:r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 smtClean="0">
                <a:solidFill>
                  <a:srgbClr val="00B050"/>
                </a:solidFill>
              </a:rPr>
              <a:t>most common reason </a:t>
            </a:r>
            <a:r>
              <a:rPr lang="en-US" sz="1400" dirty="0" smtClean="0"/>
              <a:t>for this is to </a:t>
            </a:r>
            <a:r>
              <a:rPr lang="en-US" sz="1400" dirty="0" smtClean="0">
                <a:solidFill>
                  <a:srgbClr val="FFFF00"/>
                </a:solidFill>
              </a:rPr>
              <a:t>control access to some shared resource, </a:t>
            </a:r>
            <a:r>
              <a:rPr lang="en-US" sz="1400" dirty="0" smtClean="0"/>
              <a:t>for example, a database or a file.</a:t>
            </a:r>
          </a:p>
          <a:p>
            <a:pPr marL="0" indent="0">
              <a:buNone/>
            </a:pPr>
            <a:r>
              <a:rPr lang="en-US" sz="1400" dirty="0" smtClean="0"/>
              <a:t>Here’s how it works: imagine that you created an object, but after a while decided to create a new one. </a:t>
            </a:r>
          </a:p>
          <a:p>
            <a:pPr marL="0" indent="0">
              <a:buNone/>
            </a:pPr>
            <a:r>
              <a:rPr lang="en-US" sz="1400" dirty="0" smtClean="0"/>
              <a:t>Instead of receiving a fresh object, you’ll get the one </a:t>
            </a:r>
            <a:r>
              <a:rPr lang="en-US" sz="1400" dirty="0" smtClean="0">
                <a:solidFill>
                  <a:srgbClr val="00B050"/>
                </a:solidFill>
              </a:rPr>
              <a:t>you already created.</a:t>
            </a:r>
          </a:p>
          <a:p>
            <a:pPr marL="0" indent="0">
              <a:buNone/>
            </a:pPr>
            <a:r>
              <a:rPr lang="en-US" sz="1400" dirty="0" smtClean="0"/>
              <a:t>Note that this behavior is impossible to implement with </a:t>
            </a:r>
            <a:r>
              <a:rPr lang="en-US" sz="1400" dirty="0" smtClean="0">
                <a:solidFill>
                  <a:srgbClr val="FF0000"/>
                </a:solidFill>
              </a:rPr>
              <a:t>a regular constructor</a:t>
            </a:r>
            <a:r>
              <a:rPr lang="en-US" sz="1400" dirty="0" smtClean="0"/>
              <a:t> since a constructor call </a:t>
            </a:r>
            <a:r>
              <a:rPr lang="en-US" sz="1400" b="1" dirty="0" smtClean="0">
                <a:solidFill>
                  <a:srgbClr val="FFFF00"/>
                </a:solidFill>
              </a:rPr>
              <a:t>must</a:t>
            </a:r>
            <a:r>
              <a:rPr lang="en-US" sz="1400" dirty="0" smtClean="0">
                <a:solidFill>
                  <a:srgbClr val="FFFF00"/>
                </a:solidFill>
              </a:rPr>
              <a:t> always return a new object</a:t>
            </a:r>
            <a:r>
              <a:rPr lang="en-US" sz="1400" dirty="0" smtClean="0"/>
              <a:t> by design.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4" y="2970539"/>
            <a:ext cx="5715000" cy="2857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Provide a global access point to that instance.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55274"/>
            <a:ext cx="10563286" cy="3974580"/>
          </a:xfrm>
        </p:spPr>
        <p:txBody>
          <a:bodyPr/>
          <a:lstStyle/>
          <a:p>
            <a:r>
              <a:rPr lang="en-US" dirty="0"/>
              <a:t>Remember those global variables that you </a:t>
            </a:r>
            <a:r>
              <a:rPr lang="en-US" dirty="0" smtClean="0"/>
              <a:t>used </a:t>
            </a:r>
            <a:r>
              <a:rPr lang="en-US" dirty="0"/>
              <a:t>to store some essential objects?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they’re very handy, they’re also </a:t>
            </a:r>
            <a:r>
              <a:rPr lang="en-US" dirty="0">
                <a:solidFill>
                  <a:srgbClr val="FF0000"/>
                </a:solidFill>
              </a:rPr>
              <a:t>very unsafe </a:t>
            </a:r>
            <a:r>
              <a:rPr lang="en-US" dirty="0"/>
              <a:t>since any code can </a:t>
            </a:r>
            <a:r>
              <a:rPr lang="en-US" dirty="0">
                <a:solidFill>
                  <a:srgbClr val="92D050"/>
                </a:solidFill>
              </a:rPr>
              <a:t>potentially overwrite the contents </a:t>
            </a:r>
            <a:r>
              <a:rPr lang="en-US" dirty="0"/>
              <a:t>of those variables and </a:t>
            </a:r>
            <a:r>
              <a:rPr lang="en-US" dirty="0">
                <a:solidFill>
                  <a:srgbClr val="FF0000"/>
                </a:solidFill>
              </a:rPr>
              <a:t>crash the app</a:t>
            </a:r>
            <a:r>
              <a:rPr lang="en-US" dirty="0"/>
              <a:t>.</a:t>
            </a:r>
          </a:p>
          <a:p>
            <a:r>
              <a:rPr lang="en-US" dirty="0"/>
              <a:t>Just like a global variable, the Singleton pattern lets you access some object from anywhere in the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However, it also </a:t>
            </a:r>
            <a:r>
              <a:rPr lang="en-US" dirty="0">
                <a:solidFill>
                  <a:srgbClr val="92D050"/>
                </a:solidFill>
              </a:rPr>
              <a:t>protects that instance</a:t>
            </a:r>
            <a:r>
              <a:rPr lang="en-US" dirty="0"/>
              <a:t> from being overwritten by other code.</a:t>
            </a:r>
          </a:p>
          <a:p>
            <a:r>
              <a:rPr lang="en-US" dirty="0"/>
              <a:t>There’s another side to this problem: you don’t want the code that solves problem #1 to be scattered all over your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much better to have it </a:t>
            </a:r>
            <a:r>
              <a:rPr lang="en-US" dirty="0">
                <a:solidFill>
                  <a:srgbClr val="FFC000"/>
                </a:solidFill>
              </a:rPr>
              <a:t>within one class</a:t>
            </a:r>
            <a:r>
              <a:rPr lang="en-US" dirty="0"/>
              <a:t>, especially if the rest of your code already depends on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9653-0250-4FFC-A377-3B89E584EF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117</TotalTime>
  <Words>1276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Design pattern</vt:lpstr>
      <vt:lpstr>What's a design pattern?</vt:lpstr>
      <vt:lpstr>What does the pattern consist of?</vt:lpstr>
      <vt:lpstr>History of patterns</vt:lpstr>
      <vt:lpstr>Why should I learn patterns?</vt:lpstr>
      <vt:lpstr>Classification of patterns</vt:lpstr>
      <vt:lpstr>Singleton Pattern</vt:lpstr>
      <vt:lpstr> Ensure that a class has just a single instance.</vt:lpstr>
      <vt:lpstr>Provide a global access point to that instance. </vt:lpstr>
      <vt:lpstr> Solution</vt:lpstr>
      <vt:lpstr> Structure</vt:lpstr>
      <vt:lpstr> Applicability</vt:lpstr>
      <vt:lpstr>Pseudocode</vt:lpstr>
      <vt:lpstr>Disadvantages of Singleton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h@d!$</dc:creator>
  <cp:lastModifiedBy>h@d!$</cp:lastModifiedBy>
  <cp:revision>91</cp:revision>
  <dcterms:created xsi:type="dcterms:W3CDTF">2023-01-25T19:29:07Z</dcterms:created>
  <dcterms:modified xsi:type="dcterms:W3CDTF">2023-01-29T12:04:02Z</dcterms:modified>
</cp:coreProperties>
</file>