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  <p:sldMasterId id="2147483864" r:id="rId2"/>
  </p:sldMasterIdLst>
  <p:notesMasterIdLst>
    <p:notesMasterId r:id="rId23"/>
  </p:notesMasterIdLst>
  <p:sldIdLst>
    <p:sldId id="256" r:id="rId3"/>
    <p:sldId id="283" r:id="rId4"/>
    <p:sldId id="329" r:id="rId5"/>
    <p:sldId id="330" r:id="rId6"/>
    <p:sldId id="310" r:id="rId7"/>
    <p:sldId id="331" r:id="rId8"/>
    <p:sldId id="332" r:id="rId9"/>
    <p:sldId id="333" r:id="rId10"/>
    <p:sldId id="309" r:id="rId11"/>
    <p:sldId id="311" r:id="rId12"/>
    <p:sldId id="312" r:id="rId13"/>
    <p:sldId id="313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8DFF9-44C4-6B4E-B5A3-96ED369AFD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8507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9DA09-039A-A841-BA90-58CFCFBF8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132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F2F7EC-46EB-964D-B691-B03AC1106F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3871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D4F7-D30A-2D46-8C56-BBD860B78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155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27A3EF-D9D8-3141-91A2-80F03BEF3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989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AD586-7C25-0244-A129-E014CC0A1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041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41E2DB-6B26-1148-BBB7-224489DC43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8625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EC744-B227-4A42-B0B8-DD1F9FC186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364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C30EE-4725-9040-82E4-7631508820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806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9BD90-93E8-7D4C-B473-7191F00429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0540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DC435-2897-F34A-8447-1EC8A691D1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6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C5F77F-66C9-B04B-B94C-B68F710242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</a:t>
            </a:r>
            <a:r>
              <a:rPr lang="en-US" dirty="0" err="1"/>
              <a:t>Cnt’d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Activity diagrams </a:t>
            </a:r>
            <a:r>
              <a:rPr lang="en-US" dirty="0"/>
              <a:t>are typically used to augment our understanding of the business processes and our use-case model. </a:t>
            </a:r>
            <a:endParaRPr lang="en-US" dirty="0" smtClean="0"/>
          </a:p>
          <a:p>
            <a:r>
              <a:rPr lang="en-US" dirty="0" smtClean="0"/>
              <a:t>Technically</a:t>
            </a:r>
            <a:r>
              <a:rPr lang="en-US" dirty="0"/>
              <a:t>, an activity diagram can be used for any type </a:t>
            </a:r>
            <a:r>
              <a:rPr lang="en-US" dirty="0" smtClean="0"/>
              <a:t>of process-modeling </a:t>
            </a:r>
            <a:r>
              <a:rPr lang="en-US" dirty="0"/>
              <a:t>activity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</a:t>
            </a:r>
            <a:r>
              <a:rPr lang="en-US" dirty="0" err="1"/>
              <a:t>Cnt’d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Activity diagrams and use cases are </a:t>
            </a:r>
            <a:r>
              <a:rPr lang="en-US" i="1" dirty="0"/>
              <a:t>logical models</a:t>
            </a:r>
            <a:r>
              <a:rPr lang="en-US" dirty="0"/>
              <a:t>—models that describe the business domain’s </a:t>
            </a:r>
            <a:r>
              <a:rPr lang="en-US" dirty="0" smtClean="0"/>
              <a:t>activities </a:t>
            </a:r>
            <a:r>
              <a:rPr lang="en-US" dirty="0"/>
              <a:t>without suggesting how they are conducted. </a:t>
            </a:r>
            <a:endParaRPr lang="en-US" dirty="0" smtClean="0"/>
          </a:p>
          <a:p>
            <a:pPr algn="just"/>
            <a:r>
              <a:rPr lang="en-US" i="1" dirty="0" smtClean="0"/>
              <a:t>Logical </a:t>
            </a:r>
            <a:r>
              <a:rPr lang="en-US" i="1" dirty="0"/>
              <a:t>models </a:t>
            </a:r>
            <a:r>
              <a:rPr lang="en-US" dirty="0" smtClean="0"/>
              <a:t>are sometimes </a:t>
            </a:r>
            <a:r>
              <a:rPr lang="en-US" dirty="0"/>
              <a:t>referred to as </a:t>
            </a:r>
            <a:r>
              <a:rPr lang="en-US" i="1" dirty="0"/>
              <a:t>problem domain models. </a:t>
            </a:r>
            <a:r>
              <a:rPr lang="en-US" dirty="0"/>
              <a:t>Reading a use-case or activity diagram</a:t>
            </a:r>
            <a:r>
              <a:rPr lang="en-US" dirty="0" smtClean="0"/>
              <a:t>, in </a:t>
            </a:r>
            <a:r>
              <a:rPr lang="en-US" dirty="0"/>
              <a:t>principle, should not indicate if an activity is computerized or </a:t>
            </a:r>
            <a:r>
              <a:rPr lang="en-US" dirty="0" smtClean="0"/>
              <a:t>manual.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physical details are defined during </a:t>
            </a:r>
            <a:r>
              <a:rPr lang="en-US" dirty="0" smtClean="0"/>
              <a:t>design when </a:t>
            </a:r>
            <a:r>
              <a:rPr lang="en-US" dirty="0"/>
              <a:t>the logical models are refined into </a:t>
            </a:r>
            <a:r>
              <a:rPr lang="en-US" i="1" dirty="0"/>
              <a:t>physical models</a:t>
            </a:r>
            <a:r>
              <a:rPr lang="en-US" dirty="0"/>
              <a:t>. </a:t>
            </a:r>
            <a:r>
              <a:rPr lang="en-US" dirty="0" smtClean="0"/>
              <a:t>These </a:t>
            </a:r>
            <a:r>
              <a:rPr lang="en-US" dirty="0"/>
              <a:t>models provide information that is needed to ultimately build the system.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focusing on logical </a:t>
            </a:r>
            <a:r>
              <a:rPr lang="en-US" dirty="0" smtClean="0"/>
              <a:t>activities first</a:t>
            </a:r>
            <a:r>
              <a:rPr lang="en-US" dirty="0"/>
              <a:t>, analysts can focus on how the business should run without being distracted </a:t>
            </a:r>
            <a:r>
              <a:rPr lang="en-US" dirty="0" smtClean="0"/>
              <a:t>with implementation </a:t>
            </a:r>
            <a:r>
              <a:rPr lang="en-US" dirty="0"/>
              <a:t>details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Employ the </a:t>
            </a:r>
            <a:r>
              <a:rPr lang="en-US" dirty="0"/>
              <a:t>use-case </a:t>
            </a:r>
            <a:r>
              <a:rPr lang="en-US" dirty="0" smtClean="0"/>
              <a:t>diagram to </a:t>
            </a:r>
            <a:r>
              <a:rPr lang="en-US" dirty="0"/>
              <a:t>better understand the functionality of the system at a very high level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Because a </a:t>
            </a:r>
            <a:r>
              <a:rPr lang="en-US" dirty="0"/>
              <a:t>use-case diagram provides a simple, straightforward way of communicating to the </a:t>
            </a:r>
            <a:r>
              <a:rPr lang="en-US" dirty="0" smtClean="0"/>
              <a:t>users exactly </a:t>
            </a:r>
            <a:r>
              <a:rPr lang="en-US" dirty="0"/>
              <a:t>what the system will do, a use-case diagram is drawn when gathering and defining</a:t>
            </a:r>
            <a:br>
              <a:rPr lang="en-US" dirty="0"/>
            </a:br>
            <a:r>
              <a:rPr lang="en-US" dirty="0"/>
              <a:t>requirements for the system. </a:t>
            </a:r>
            <a:endParaRPr lang="en-US" dirty="0" smtClean="0"/>
          </a:p>
          <a:p>
            <a:pPr algn="just"/>
            <a:r>
              <a:rPr lang="en-US" dirty="0" smtClean="0"/>
              <a:t>Use-case </a:t>
            </a:r>
            <a:r>
              <a:rPr lang="en-US" dirty="0"/>
              <a:t>diagram can encourage the </a:t>
            </a:r>
            <a:r>
              <a:rPr lang="en-US" dirty="0" smtClean="0"/>
              <a:t>users to </a:t>
            </a:r>
            <a:r>
              <a:rPr lang="en-US" dirty="0"/>
              <a:t>provide additional high-level requirements.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use-case diagram illustrates in a very </a:t>
            </a:r>
            <a:r>
              <a:rPr lang="en-US" dirty="0" smtClean="0"/>
              <a:t>simple way </a:t>
            </a:r>
            <a:r>
              <a:rPr lang="en-US" dirty="0"/>
              <a:t>the main functions of the system and the different kinds of users that will interact </a:t>
            </a:r>
            <a:r>
              <a:rPr lang="en-US" dirty="0" smtClean="0"/>
              <a:t>with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identifying use cases, Jacobson et al. (1992) recommend that you ask </a:t>
            </a:r>
            <a:r>
              <a:rPr lang="en-US" dirty="0" smtClean="0"/>
              <a:t>the following </a:t>
            </a:r>
            <a:r>
              <a:rPr lang="en-US" dirty="0"/>
              <a:t>questions:</a:t>
            </a:r>
            <a:br>
              <a:rPr lang="en-US" dirty="0"/>
            </a:br>
            <a:r>
              <a:rPr lang="en-US" dirty="0"/>
              <a:t>• </a:t>
            </a:r>
            <a:r>
              <a:rPr lang="en-US" sz="1800" dirty="0"/>
              <a:t>What are the main tasks performed by each actor?</a:t>
            </a:r>
            <a:br>
              <a:rPr lang="en-US" sz="1800" dirty="0"/>
            </a:br>
            <a:r>
              <a:rPr lang="en-US" sz="1800" dirty="0"/>
              <a:t>• Will the actor read or update any information in the system?</a:t>
            </a:r>
            <a:br>
              <a:rPr lang="en-US" sz="1800" dirty="0"/>
            </a:br>
            <a:r>
              <a:rPr lang="en-US" sz="1800" dirty="0"/>
              <a:t>• Will the actor have to inform the system about changes outside the system?</a:t>
            </a:r>
            <a:br>
              <a:rPr lang="en-US" sz="1800" dirty="0"/>
            </a:br>
            <a:r>
              <a:rPr lang="en-US" sz="1800" dirty="0"/>
              <a:t>• Does the actor have to be informed of unexpected changes?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1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Use-Case </a:t>
            </a:r>
            <a:r>
              <a:rPr lang="en-US" b="1" dirty="0" smtClean="0"/>
              <a:t>Diagrams(I)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8245" y="1770745"/>
            <a:ext cx="9255510" cy="5000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Use-Case </a:t>
            </a:r>
            <a:r>
              <a:rPr lang="en-US" b="1" dirty="0" smtClean="0"/>
              <a:t>Diagrams(II)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4437" y="2214694"/>
            <a:ext cx="10766488" cy="455635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257004" y="4110447"/>
            <a:ext cx="3030583" cy="17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57151" y="5329647"/>
            <a:ext cx="3217817" cy="3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618517"/>
            <a:ext cx="2299063" cy="2377232"/>
          </a:xfrm>
        </p:spPr>
        <p:txBody>
          <a:bodyPr/>
          <a:lstStyle/>
          <a:p>
            <a:r>
              <a:rPr lang="en-US" dirty="0" smtClean="0"/>
              <a:t>First Example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09456" y="781106"/>
            <a:ext cx="7586156" cy="48881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46" y="200297"/>
            <a:ext cx="8754372" cy="66577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9510" y="836023"/>
            <a:ext cx="1219200" cy="644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2" y="4079145"/>
            <a:ext cx="1219200" cy="644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2" y="5192803"/>
            <a:ext cx="1219200" cy="644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3243261" cy="1596177"/>
          </a:xfrm>
        </p:spPr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57036" y="238055"/>
            <a:ext cx="6824472" cy="6545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should you do </a:t>
            </a:r>
            <a:r>
              <a:rPr lang="en-US" dirty="0" smtClean="0"/>
              <a:t>for </a:t>
            </a:r>
            <a:r>
              <a:rPr lang="en-US" smtClean="0"/>
              <a:t>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5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use-case diagram, level 0.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We will </a:t>
            </a:r>
            <a:r>
              <a:rPr lang="en-US" i="1" smtClean="0"/>
              <a:t>work in </a:t>
            </a:r>
            <a:r>
              <a:rPr lang="en-US" i="1" dirty="0" smtClean="0"/>
              <a:t>the lab.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Chapter 4</a:t>
            </a:r>
            <a:br>
              <a:rPr lang="en-US" b="1" smtClean="0"/>
            </a:br>
            <a:r>
              <a:rPr lang="en-US" b="1" smtClean="0"/>
              <a:t> Functional Modeling(I)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</a:t>
            </a:r>
            <a:r>
              <a:rPr lang="pt-BR" altLang="en-US" b="1" dirty="0" smtClean="0"/>
              <a:t>.</a:t>
            </a:r>
          </a:p>
          <a:p>
            <a:r>
              <a:rPr lang="pt-BR" altLang="en-US" b="1" dirty="0" smtClean="0"/>
              <a:t>Valacich, J. S., J. F. </a:t>
            </a:r>
            <a:r>
              <a:rPr lang="pt-BR" altLang="en-US" b="1" smtClean="0"/>
              <a:t>George, “Modern systems analysis and design”, 8th Edition, 2017.</a:t>
            </a:r>
            <a:endParaRPr lang="pt-BR" alt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Analysis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Functional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1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70C0"/>
                </a:solidFill>
              </a:rPr>
              <a:t>Design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object-oriented systems development approaches </a:t>
            </a:r>
            <a:r>
              <a:rPr lang="en-US" dirty="0" smtClean="0"/>
              <a:t>are </a:t>
            </a:r>
            <a:r>
              <a:rPr lang="en-US" u="sng" dirty="0" smtClean="0"/>
              <a:t>use-case </a:t>
            </a:r>
            <a:r>
              <a:rPr lang="en-US" u="sng" dirty="0"/>
              <a:t>driven</a:t>
            </a:r>
            <a:r>
              <a:rPr lang="en-US" dirty="0"/>
              <a:t>, </a:t>
            </a:r>
            <a:r>
              <a:rPr lang="en-US" u="sng" dirty="0"/>
              <a:t>architecture-centric</a:t>
            </a:r>
            <a:r>
              <a:rPr lang="en-US" dirty="0"/>
              <a:t>, and </a:t>
            </a:r>
            <a:r>
              <a:rPr lang="en-US" u="sng" dirty="0"/>
              <a:t>iterative and incremental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i="1" dirty="0"/>
              <a:t>U</a:t>
            </a:r>
            <a:r>
              <a:rPr lang="en-US" i="1" dirty="0" smtClean="0"/>
              <a:t>se </a:t>
            </a:r>
            <a:r>
              <a:rPr lang="en-US" i="1" dirty="0"/>
              <a:t>case </a:t>
            </a:r>
            <a:r>
              <a:rPr lang="en-US" dirty="0"/>
              <a:t>is a formal </a:t>
            </a:r>
            <a:r>
              <a:rPr lang="en-US" dirty="0" smtClean="0"/>
              <a:t>way of </a:t>
            </a:r>
            <a:r>
              <a:rPr lang="en-US" dirty="0"/>
              <a:t>representing the way a business </a:t>
            </a:r>
            <a:r>
              <a:rPr lang="en-US" dirty="0" smtClean="0"/>
              <a:t>system </a:t>
            </a:r>
            <a:r>
              <a:rPr lang="en-US" dirty="0"/>
              <a:t>interacts with its environment. </a:t>
            </a:r>
            <a:endParaRPr lang="en-US" dirty="0" smtClean="0"/>
          </a:p>
          <a:p>
            <a:pPr algn="just"/>
            <a:r>
              <a:rPr lang="en-US" i="1" dirty="0" smtClean="0"/>
              <a:t>Use case</a:t>
            </a:r>
            <a:r>
              <a:rPr lang="en-US" dirty="0" smtClean="0"/>
              <a:t> </a:t>
            </a:r>
            <a:r>
              <a:rPr lang="en-US" dirty="0"/>
              <a:t>is a high-level overview of the business processes in a business information system. </a:t>
            </a:r>
            <a:endParaRPr lang="en-US" dirty="0" smtClean="0"/>
          </a:p>
          <a:p>
            <a:pPr algn="just"/>
            <a:r>
              <a:rPr lang="en-US" i="1" dirty="0" smtClean="0"/>
              <a:t>Use </a:t>
            </a:r>
            <a:r>
              <a:rPr lang="en-US" i="1" dirty="0"/>
              <a:t>cases</a:t>
            </a:r>
            <a:r>
              <a:rPr lang="en-US" dirty="0"/>
              <a:t> represent the entire basis for an object-oriented system. </a:t>
            </a:r>
            <a:endParaRPr lang="en-US" dirty="0" smtClean="0"/>
          </a:p>
          <a:p>
            <a:pPr algn="just"/>
            <a:r>
              <a:rPr lang="en-US" i="1" dirty="0" smtClean="0"/>
              <a:t>Use cases</a:t>
            </a:r>
            <a:r>
              <a:rPr lang="en-US" dirty="0" smtClean="0"/>
              <a:t> </a:t>
            </a:r>
            <a:r>
              <a:rPr lang="en-US" dirty="0"/>
              <a:t>can document the current system (i.e., as-is system) or the new system being </a:t>
            </a:r>
            <a:r>
              <a:rPr lang="en-US" dirty="0" smtClean="0"/>
              <a:t>developed (</a:t>
            </a:r>
            <a:r>
              <a:rPr lang="en-US" dirty="0"/>
              <a:t>i.e., to-be system). </a:t>
            </a:r>
            <a:endParaRPr lang="en-US" dirty="0" smtClean="0"/>
          </a:p>
          <a:p>
            <a:pPr algn="just"/>
            <a:r>
              <a:rPr lang="en-US" i="1" dirty="0" smtClean="0"/>
              <a:t>Use </a:t>
            </a:r>
            <a:r>
              <a:rPr lang="en-US" i="1" dirty="0"/>
              <a:t>cases</a:t>
            </a:r>
            <a:r>
              <a:rPr lang="en-US" dirty="0"/>
              <a:t> also form the foundation for testing and user-interface design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modeling is the process of developing abstract models of a system, with each model presenting a different view or perspective of that system. </a:t>
            </a:r>
          </a:p>
          <a:p>
            <a:r>
              <a:rPr lang="en-US" dirty="0" smtClean="0"/>
              <a:t>System modeling has now come to mean representing a system using some kind of graphical notation, which is now almost always based on notations in the Unified Modeling Language (UML). </a:t>
            </a:r>
          </a:p>
          <a:p>
            <a:r>
              <a:rPr lang="en-GB" dirty="0" smtClean="0"/>
              <a:t>System modelling helps the analyst to understand the functionality of the system and models are used to communicate with customers.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9DA09-039A-A841-BA90-58CFCFBF8E0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3496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external perspective, where you model the context or environment of the system.</a:t>
            </a:r>
            <a:endParaRPr lang="en-GB" dirty="0" smtClean="0"/>
          </a:p>
          <a:p>
            <a:r>
              <a:rPr lang="en-US" dirty="0" smtClean="0"/>
              <a:t>A structural perspective, where you model the organization of a system or the structure of the data that is processed by the system.</a:t>
            </a:r>
            <a:endParaRPr lang="en-GB" dirty="0" smtClean="0"/>
          </a:p>
          <a:p>
            <a:r>
              <a:rPr lang="en-US" dirty="0" smtClean="0"/>
              <a:t>A behavioral perspective, where you model the dynamic behavior of the system and how it responds to events.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9DA09-039A-A841-BA90-58CFCFBF8E0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8281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 case diagrams, which show the interactions between a system and its environment.</a:t>
            </a:r>
          </a:p>
          <a:p>
            <a:r>
              <a:rPr lang="en-US" dirty="0">
                <a:solidFill>
                  <a:srgbClr val="FF0000"/>
                </a:solidFill>
              </a:rPr>
              <a:t>Activity diagrams, which show the activities involved in a process or in data processing .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Class diagrams, which show the object classes in the system and the associations between these classes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endParaRPr lang="en-GB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diagrams, which show interactions between actors and the system and between system components.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 diagrams, which show how the system reacts to internal and external events. 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9DA09-039A-A841-BA90-58CFCFBF8E0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628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</a:t>
            </a:r>
            <a:r>
              <a:rPr lang="en-US" dirty="0" err="1" smtClean="0"/>
              <a:t>Cnt’d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From an architecture-centric perspective, use-case modeling supports the creation </a:t>
            </a:r>
            <a:r>
              <a:rPr lang="en-US" dirty="0" smtClean="0"/>
              <a:t>of an </a:t>
            </a:r>
            <a:r>
              <a:rPr lang="en-US" dirty="0"/>
              <a:t>external or functional view of a business process in that it shows how the users view </a:t>
            </a:r>
            <a:r>
              <a:rPr lang="en-US" dirty="0" smtClean="0"/>
              <a:t>the process </a:t>
            </a:r>
            <a:r>
              <a:rPr lang="en-US" dirty="0"/>
              <a:t>rather than the internal mechanisms by which the process and supporting </a:t>
            </a:r>
            <a:r>
              <a:rPr lang="en-US" dirty="0" smtClean="0"/>
              <a:t>systems operate.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5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2611</TotalTime>
  <Words>752</Words>
  <Application>Microsoft Office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Times New Roman</vt:lpstr>
      <vt:lpstr>Tw Cen MT</vt:lpstr>
      <vt:lpstr>Wingdings</vt:lpstr>
      <vt:lpstr>Droplet</vt:lpstr>
      <vt:lpstr>SE10 slides</vt:lpstr>
      <vt:lpstr>Software Engineering I </vt:lpstr>
      <vt:lpstr>Chapter 4  Functional Modeling(I)</vt:lpstr>
      <vt:lpstr>Steps(I) </vt:lpstr>
      <vt:lpstr>Steps(II) </vt:lpstr>
      <vt:lpstr>Introduction </vt:lpstr>
      <vt:lpstr>System modeling</vt:lpstr>
      <vt:lpstr>System perspectives</vt:lpstr>
      <vt:lpstr>UML diagram types</vt:lpstr>
      <vt:lpstr>Introduction(Cnt’d) </vt:lpstr>
      <vt:lpstr>Introduction(Cnt’d) </vt:lpstr>
      <vt:lpstr>Introduction(Cnt’d) </vt:lpstr>
      <vt:lpstr>Use-case Diagram</vt:lpstr>
      <vt:lpstr>Let’s start</vt:lpstr>
      <vt:lpstr>Elements of Use-Case Diagrams(I)</vt:lpstr>
      <vt:lpstr>Elements of Use-Case Diagrams(II)</vt:lpstr>
      <vt:lpstr>First Example </vt:lpstr>
      <vt:lpstr>PowerPoint Presentation</vt:lpstr>
      <vt:lpstr>Second example</vt:lpstr>
      <vt:lpstr>What should you do for your project?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174</cp:revision>
  <dcterms:created xsi:type="dcterms:W3CDTF">2017-08-12T07:11:04Z</dcterms:created>
  <dcterms:modified xsi:type="dcterms:W3CDTF">2021-10-28T09:07:43Z</dcterms:modified>
</cp:coreProperties>
</file>