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31"/>
  </p:notesMasterIdLst>
  <p:sldIdLst>
    <p:sldId id="256" r:id="rId2"/>
    <p:sldId id="283" r:id="rId3"/>
    <p:sldId id="350" r:id="rId4"/>
    <p:sldId id="351" r:id="rId5"/>
    <p:sldId id="321" r:id="rId6"/>
    <p:sldId id="339" r:id="rId7"/>
    <p:sldId id="349" r:id="rId8"/>
    <p:sldId id="322" r:id="rId9"/>
    <p:sldId id="323" r:id="rId10"/>
    <p:sldId id="324" r:id="rId11"/>
    <p:sldId id="325" r:id="rId12"/>
    <p:sldId id="327" r:id="rId13"/>
    <p:sldId id="330" r:id="rId14"/>
    <p:sldId id="331" r:id="rId15"/>
    <p:sldId id="332" r:id="rId16"/>
    <p:sldId id="333" r:id="rId17"/>
    <p:sldId id="334" r:id="rId18"/>
    <p:sldId id="335" r:id="rId19"/>
    <p:sldId id="338" r:id="rId20"/>
    <p:sldId id="336" r:id="rId21"/>
    <p:sldId id="346" r:id="rId22"/>
    <p:sldId id="343" r:id="rId23"/>
    <p:sldId id="340" r:id="rId24"/>
    <p:sldId id="341" r:id="rId25"/>
    <p:sldId id="345" r:id="rId26"/>
    <p:sldId id="344" r:id="rId27"/>
    <p:sldId id="342" r:id="rId28"/>
    <p:sldId id="306" r:id="rId29"/>
    <p:sldId id="3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</a:t>
            </a:r>
            <a:r>
              <a:rPr lang="en-US" b="1" dirty="0" smtClean="0"/>
              <a:t>Diagram(III)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583441"/>
            <a:ext cx="10363200" cy="313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Can </a:t>
            </a:r>
            <a:r>
              <a:rPr lang="en-US" dirty="0"/>
              <a:t>represent manual or computerized behavior. </a:t>
            </a:r>
            <a:endParaRPr lang="en-US" dirty="0" smtClean="0"/>
          </a:p>
          <a:p>
            <a:pPr algn="just"/>
            <a:r>
              <a:rPr lang="en-US" dirty="0" smtClean="0"/>
              <a:t>Depicted </a:t>
            </a:r>
            <a:r>
              <a:rPr lang="en-US" dirty="0"/>
              <a:t>in an activity diagram as a rounded </a:t>
            </a:r>
            <a:r>
              <a:rPr lang="en-US" dirty="0" smtClean="0"/>
              <a:t>rectangle.</a:t>
            </a:r>
          </a:p>
          <a:p>
            <a:pPr algn="just"/>
            <a:r>
              <a:rPr lang="en-US" dirty="0" smtClean="0"/>
              <a:t>They </a:t>
            </a:r>
            <a:r>
              <a:rPr lang="en-US" dirty="0"/>
              <a:t>should have </a:t>
            </a:r>
            <a:r>
              <a:rPr lang="en-US" dirty="0" smtClean="0"/>
              <a:t>a name </a:t>
            </a:r>
            <a:r>
              <a:rPr lang="en-US" dirty="0"/>
              <a:t>that begins with a verb and ends with a noun (e.g., Get Patient </a:t>
            </a:r>
            <a:r>
              <a:rPr lang="en-US" dirty="0" smtClean="0"/>
              <a:t>Information) </a:t>
            </a:r>
          </a:p>
          <a:p>
            <a:pPr algn="just"/>
            <a:r>
              <a:rPr lang="en-US" dirty="0" smtClean="0"/>
              <a:t>Names </a:t>
            </a:r>
            <a:r>
              <a:rPr lang="en-US" dirty="0"/>
              <a:t>should be short, yet contain enough information so that </a:t>
            </a:r>
            <a:r>
              <a:rPr lang="en-US" dirty="0" smtClean="0"/>
              <a:t>the reader </a:t>
            </a:r>
            <a:r>
              <a:rPr lang="en-US" dirty="0"/>
              <a:t>can easily understand exactly what they do.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only difference between an action </a:t>
            </a:r>
            <a:r>
              <a:rPr lang="en-US" dirty="0" smtClean="0"/>
              <a:t>and an </a:t>
            </a:r>
            <a:r>
              <a:rPr lang="en-US" dirty="0"/>
              <a:t>activity is that an activity can be decomposed further into a set of activities and/or actions</a:t>
            </a:r>
            <a:r>
              <a:rPr lang="en-US" dirty="0" smtClean="0"/>
              <a:t>, whereas </a:t>
            </a:r>
            <a:r>
              <a:rPr lang="en-US" dirty="0"/>
              <a:t>an action represents a simple </a:t>
            </a:r>
            <a:r>
              <a:rPr lang="en-US" dirty="0" smtClean="0"/>
              <a:t>non-decomposable </a:t>
            </a:r>
            <a:r>
              <a:rPr lang="en-US" dirty="0"/>
              <a:t>piece of the overall behavior </a:t>
            </a:r>
            <a:r>
              <a:rPr lang="en-US" dirty="0" smtClean="0"/>
              <a:t>being modeled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most </a:t>
            </a:r>
            <a:r>
              <a:rPr lang="en-US" dirty="0"/>
              <a:t>cases, each activity is associated with a use case.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</a:t>
            </a:r>
            <a:r>
              <a:rPr lang="en-US" b="1" dirty="0" smtClean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Control </a:t>
            </a:r>
            <a:r>
              <a:rPr lang="en-US" i="1" dirty="0"/>
              <a:t>flows </a:t>
            </a:r>
            <a:r>
              <a:rPr lang="en-US" dirty="0"/>
              <a:t>model the paths of </a:t>
            </a:r>
            <a:r>
              <a:rPr lang="en-US" dirty="0" smtClean="0"/>
              <a:t>execution through </a:t>
            </a:r>
            <a:r>
              <a:rPr lang="en-US" dirty="0"/>
              <a:t>a business process.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control </a:t>
            </a:r>
            <a:r>
              <a:rPr lang="en-US" dirty="0" smtClean="0"/>
              <a:t>flow </a:t>
            </a:r>
            <a:r>
              <a:rPr lang="en-US" dirty="0"/>
              <a:t>is portrayed as a solid line with an </a:t>
            </a:r>
            <a:r>
              <a:rPr lang="en-US" dirty="0" smtClean="0"/>
              <a:t>arrowhead on </a:t>
            </a:r>
            <a:r>
              <a:rPr lang="en-US" dirty="0"/>
              <a:t>it showing the direction of </a:t>
            </a:r>
            <a:r>
              <a:rPr lang="en-US" dirty="0" smtClean="0"/>
              <a:t>flow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Control flows </a:t>
            </a:r>
            <a:r>
              <a:rPr lang="en-US" dirty="0"/>
              <a:t>can be attached only to actions or activities.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Initial </a:t>
            </a:r>
            <a:r>
              <a:rPr lang="en-US" b="1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Portrays </a:t>
            </a:r>
            <a:r>
              <a:rPr lang="en-US" dirty="0"/>
              <a:t>the beginning of a set of actions or activities.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shown as a small </a:t>
            </a:r>
            <a:r>
              <a:rPr lang="en-US" dirty="0" smtClean="0"/>
              <a:t>filled-in circle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final-activity </a:t>
            </a:r>
            <a:r>
              <a:rPr lang="en-US" b="1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used to stop the process being modeled. </a:t>
            </a:r>
            <a:endParaRPr lang="en-US" dirty="0" smtClean="0"/>
          </a:p>
          <a:p>
            <a:pPr algn="just"/>
            <a:r>
              <a:rPr lang="en-US" dirty="0" smtClean="0"/>
              <a:t>Any </a:t>
            </a:r>
            <a:r>
              <a:rPr lang="en-US" dirty="0"/>
              <a:t>time a </a:t>
            </a:r>
            <a:r>
              <a:rPr lang="en-US" dirty="0" smtClean="0"/>
              <a:t>final-activity </a:t>
            </a:r>
            <a:r>
              <a:rPr lang="en-US" dirty="0"/>
              <a:t>node is reached, all actions and activities are ended immediately, </a:t>
            </a:r>
            <a:r>
              <a:rPr lang="en-US" dirty="0" smtClean="0"/>
              <a:t> regardless </a:t>
            </a:r>
            <a:r>
              <a:rPr lang="en-US" dirty="0"/>
              <a:t>of whether they </a:t>
            </a:r>
            <a:r>
              <a:rPr lang="en-US" dirty="0" smtClean="0"/>
              <a:t>are completed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Is </a:t>
            </a:r>
            <a:r>
              <a:rPr lang="en-US" dirty="0"/>
              <a:t>represented as a circle surrounding a small, filled-in </a:t>
            </a:r>
            <a:r>
              <a:rPr lang="en-US" dirty="0" smtClean="0"/>
              <a:t>circle.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Final-flow </a:t>
            </a:r>
            <a:r>
              <a:rPr lang="en-US" b="1" dirty="0"/>
              <a:t>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similar to a final-activity node, except </a:t>
            </a:r>
            <a:r>
              <a:rPr lang="en-US" dirty="0" smtClean="0"/>
              <a:t>that it </a:t>
            </a:r>
            <a:r>
              <a:rPr lang="en-US" dirty="0"/>
              <a:t>stops a </a:t>
            </a:r>
            <a:r>
              <a:rPr lang="en-US" dirty="0" smtClean="0"/>
              <a:t>specific </a:t>
            </a:r>
            <a:r>
              <a:rPr lang="en-US" dirty="0"/>
              <a:t>path of execution through the business process but allows the other concurrent or parallel paths to continue. 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shown as a small circle with an X in it.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node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used to represent the actual test condition that determines which of </a:t>
            </a:r>
            <a:r>
              <a:rPr lang="en-US" dirty="0" smtClean="0"/>
              <a:t>the paths </a:t>
            </a:r>
            <a:r>
              <a:rPr lang="en-US" dirty="0"/>
              <a:t>exiting the decision node is to be traversed.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case, each exiting path must be </a:t>
            </a:r>
            <a:r>
              <a:rPr lang="en-US" dirty="0" smtClean="0"/>
              <a:t>labeled with </a:t>
            </a:r>
            <a:r>
              <a:rPr lang="en-US" dirty="0"/>
              <a:t>a guard condition.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guard condition </a:t>
            </a:r>
            <a:r>
              <a:rPr lang="en-US" dirty="0"/>
              <a:t>represents the value of the test for that </a:t>
            </a:r>
            <a:r>
              <a:rPr lang="en-US" dirty="0" smtClean="0"/>
              <a:t>particular path </a:t>
            </a:r>
            <a:r>
              <a:rPr lang="en-US" dirty="0"/>
              <a:t>to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Merge node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Is </a:t>
            </a:r>
            <a:r>
              <a:rPr lang="en-US" dirty="0"/>
              <a:t>used to bring </a:t>
            </a:r>
            <a:r>
              <a:rPr lang="en-US" dirty="0" smtClean="0"/>
              <a:t>back together </a:t>
            </a:r>
            <a:r>
              <a:rPr lang="en-US" dirty="0"/>
              <a:t>multiple mutually exclusive paths that have been split based on </a:t>
            </a:r>
            <a:r>
              <a:rPr lang="en-US" dirty="0" smtClean="0"/>
              <a:t>earlier.</a:t>
            </a:r>
          </a:p>
          <a:p>
            <a:pPr algn="just"/>
            <a:r>
              <a:rPr lang="en-US" dirty="0" smtClean="0"/>
              <a:t> However</a:t>
            </a:r>
            <a:r>
              <a:rPr lang="en-US" dirty="0"/>
              <a:t>, sometimes, for clarity, it is better not to use a merge </a:t>
            </a:r>
            <a:r>
              <a:rPr lang="en-US" dirty="0" smtClean="0"/>
              <a:t>node.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Fork</a:t>
            </a:r>
            <a:r>
              <a:rPr lang="en-US" b="1" dirty="0" smtClean="0"/>
              <a:t> and </a:t>
            </a:r>
            <a:r>
              <a:rPr lang="en-US" b="1" u="sng" dirty="0" smtClean="0"/>
              <a:t>Join</a:t>
            </a:r>
            <a:r>
              <a:rPr lang="en-US" b="1" dirty="0" smtClean="0"/>
              <a:t> nodes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fork and join nodes allow parallel and concurrent processes to be modeled 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fork node </a:t>
            </a:r>
            <a:r>
              <a:rPr lang="en-US" dirty="0"/>
              <a:t>is used to split the behavior of the business process into </a:t>
            </a:r>
            <a:r>
              <a:rPr lang="en-US" dirty="0" smtClean="0"/>
              <a:t>multiple parallel </a:t>
            </a:r>
            <a:r>
              <a:rPr lang="en-US" dirty="0"/>
              <a:t>or concurrent flows. </a:t>
            </a:r>
            <a:r>
              <a:rPr lang="en-US" dirty="0" smtClean="0"/>
              <a:t>Unlike </a:t>
            </a:r>
            <a:r>
              <a:rPr lang="en-US" dirty="0"/>
              <a:t>the decision node, the paths are not mutually </a:t>
            </a:r>
            <a:r>
              <a:rPr lang="en-US" dirty="0" smtClean="0"/>
              <a:t>exclusive.</a:t>
            </a:r>
          </a:p>
          <a:p>
            <a:pPr algn="just"/>
            <a:r>
              <a:rPr lang="en-US" dirty="0" smtClean="0"/>
              <a:t>The </a:t>
            </a:r>
            <a:r>
              <a:rPr lang="en-US" i="1" dirty="0" smtClean="0"/>
              <a:t>join node </a:t>
            </a:r>
            <a:r>
              <a:rPr lang="en-US" dirty="0" smtClean="0"/>
              <a:t>simply </a:t>
            </a:r>
            <a:r>
              <a:rPr lang="en-US" dirty="0"/>
              <a:t>brings back together the separate parallel or concurrent flows in the business process into a single flow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However</a:t>
            </a:r>
            <a:r>
              <a:rPr lang="en-US" dirty="0"/>
              <a:t>, there are times when it helps to break up an activity diagram in such </a:t>
            </a:r>
            <a:r>
              <a:rPr lang="en-US" dirty="0" smtClean="0"/>
              <a:t>a way </a:t>
            </a:r>
            <a:r>
              <a:rPr lang="en-US" dirty="0"/>
              <a:t>that it can be used to assign responsibility to objects or individuals who would </a:t>
            </a:r>
            <a:r>
              <a:rPr lang="en-US" dirty="0" smtClean="0"/>
              <a:t>actually perform </a:t>
            </a:r>
            <a:r>
              <a:rPr lang="en-US" dirty="0"/>
              <a:t>the activity. This is especially useful when modeling a business </a:t>
            </a:r>
            <a:r>
              <a:rPr lang="en-US" dirty="0" smtClean="0"/>
              <a:t>workflow </a:t>
            </a:r>
            <a:r>
              <a:rPr lang="en-US" dirty="0"/>
              <a:t>and </a:t>
            </a:r>
            <a:r>
              <a:rPr lang="en-US" dirty="0" smtClean="0"/>
              <a:t>is accomplished </a:t>
            </a:r>
            <a:r>
              <a:rPr lang="en-US" dirty="0"/>
              <a:t>through the use of </a:t>
            </a:r>
            <a:r>
              <a:rPr lang="en-US" i="1" dirty="0" err="1" smtClean="0"/>
              <a:t>swimlanes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4 </a:t>
            </a:r>
            <a:br>
              <a:rPr lang="en-US" b="1" dirty="0" smtClean="0"/>
            </a:br>
            <a:r>
              <a:rPr lang="en-US" b="1" dirty="0" smtClean="0"/>
              <a:t>Functional Modeling(II)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70" y="355555"/>
            <a:ext cx="388919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36" y="238055"/>
            <a:ext cx="6824472" cy="65459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18218" y="3605348"/>
            <a:ext cx="1306285" cy="635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0217" y="618517"/>
            <a:ext cx="4959787" cy="5751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Activities and actions typically modify or transform objects. </a:t>
            </a:r>
            <a:r>
              <a:rPr lang="en-US" i="1" dirty="0" smtClean="0"/>
              <a:t>Object nodes </a:t>
            </a:r>
            <a:r>
              <a:rPr lang="en-US" dirty="0" smtClean="0"/>
              <a:t>model </a:t>
            </a:r>
            <a:r>
              <a:rPr lang="en-US" dirty="0"/>
              <a:t>these objects in an activity diagram.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of the class of the object is written inside the rectangle. </a:t>
            </a:r>
            <a:endParaRPr lang="en-US" dirty="0" smtClean="0"/>
          </a:p>
          <a:p>
            <a:r>
              <a:rPr lang="en-US" dirty="0" smtClean="0"/>
              <a:t>Essentially</a:t>
            </a:r>
            <a:r>
              <a:rPr lang="en-US" dirty="0"/>
              <a:t>, object nodes represent the flow of information from one activity to </a:t>
            </a:r>
            <a:r>
              <a:rPr lang="en-US" dirty="0" smtClean="0"/>
              <a:t>another activity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/>
              <a:t>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Object </a:t>
            </a:r>
            <a:r>
              <a:rPr lang="en-US" i="1" dirty="0"/>
              <a:t>flows </a:t>
            </a:r>
            <a:r>
              <a:rPr lang="en-US" dirty="0"/>
              <a:t>model the flow of objects through a business process. </a:t>
            </a:r>
            <a:endParaRPr lang="en-US" dirty="0" smtClean="0"/>
          </a:p>
          <a:p>
            <a:r>
              <a:rPr lang="en-US" dirty="0" smtClean="0"/>
              <a:t>Because </a:t>
            </a:r>
            <a:r>
              <a:rPr lang="en-US" dirty="0"/>
              <a:t>activities and actions modify or transform objects, object </a:t>
            </a:r>
            <a:r>
              <a:rPr lang="en-US" dirty="0" smtClean="0"/>
              <a:t>flows </a:t>
            </a:r>
            <a:r>
              <a:rPr lang="en-US" dirty="0"/>
              <a:t>are necessary to show the </a:t>
            </a:r>
            <a:r>
              <a:rPr lang="en-US" dirty="0" smtClean="0"/>
              <a:t>actual objects </a:t>
            </a:r>
            <a:r>
              <a:rPr lang="en-US" dirty="0"/>
              <a:t>that </a:t>
            </a:r>
            <a:r>
              <a:rPr lang="en-US" dirty="0" smtClean="0"/>
              <a:t>flow </a:t>
            </a:r>
            <a:r>
              <a:rPr lang="en-US" dirty="0"/>
              <a:t>into and out of the actions or activities.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object </a:t>
            </a:r>
            <a:r>
              <a:rPr lang="en-US" dirty="0" smtClean="0"/>
              <a:t>flow </a:t>
            </a:r>
            <a:r>
              <a:rPr lang="en-US" dirty="0"/>
              <a:t>is depicted as </a:t>
            </a:r>
            <a:r>
              <a:rPr lang="en-US" dirty="0" smtClean="0"/>
              <a:t>a dashed </a:t>
            </a:r>
            <a:r>
              <a:rPr lang="en-US" dirty="0"/>
              <a:t>line with an arrowhead on it showing the direction of </a:t>
            </a:r>
            <a:r>
              <a:rPr lang="en-US" dirty="0" smtClean="0"/>
              <a:t>flow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individual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 flow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must be attached to an action or activity on one end and an object node on the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other end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6" y="200297"/>
            <a:ext cx="8754372" cy="66577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92092" y="862148"/>
            <a:ext cx="1245325" cy="635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6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87" y="396971"/>
            <a:ext cx="6400800" cy="63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Initial, </a:t>
            </a:r>
          </a:p>
          <a:p>
            <a:r>
              <a:rPr lang="en-US" dirty="0" smtClean="0"/>
              <a:t>Final-activity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Final-flow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ecision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M</a:t>
            </a:r>
            <a:r>
              <a:rPr lang="en-US" dirty="0" smtClean="0"/>
              <a:t>erge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Fork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should you do </a:t>
            </a:r>
            <a:r>
              <a:rPr lang="en-US" dirty="0" smtClean="0"/>
              <a:t>for </a:t>
            </a:r>
            <a:r>
              <a:rPr lang="en-US" smtClean="0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</a:t>
            </a:r>
            <a:r>
              <a:rPr lang="fa-IR" dirty="0" smtClean="0"/>
              <a:t> </a:t>
            </a:r>
            <a:r>
              <a:rPr lang="en-US" dirty="0" smtClean="0"/>
              <a:t>Activity diagram.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smtClean="0"/>
              <a:t>We will work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</a:t>
            </a:r>
            <a:r>
              <a:rPr lang="pt-BR" altLang="en-US" b="1" dirty="0" smtClean="0"/>
              <a:t>.</a:t>
            </a:r>
          </a:p>
          <a:p>
            <a:r>
              <a:rPr lang="pt-BR" altLang="en-US" b="1" dirty="0"/>
              <a:t>Valacich, J. S., J. F. </a:t>
            </a:r>
            <a:r>
              <a:rPr lang="pt-BR" altLang="en-US" b="1"/>
              <a:t>George, “Modern systems analysis and design”, 8th Edition, 2017.</a:t>
            </a:r>
          </a:p>
          <a:p>
            <a:pPr marL="0" indent="0">
              <a:buNone/>
            </a:pPr>
            <a:endParaRPr lang="pt-BR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Analysis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9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Process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77548"/>
          </a:xfrm>
        </p:spPr>
        <p:txBody>
          <a:bodyPr>
            <a:normAutofit/>
          </a:bodyPr>
          <a:lstStyle/>
          <a:p>
            <a:r>
              <a:rPr lang="en-US" dirty="0"/>
              <a:t>Business process models describe the </a:t>
            </a:r>
            <a:r>
              <a:rPr lang="en-US" dirty="0" smtClean="0"/>
              <a:t>different </a:t>
            </a:r>
            <a:r>
              <a:rPr lang="en-US" dirty="0"/>
              <a:t>activities that, when combined, support a business process.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an object-oriented perspective, these processes cut across multiple </a:t>
            </a:r>
            <a:r>
              <a:rPr lang="en-US" dirty="0" smtClean="0"/>
              <a:t>roles.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Activity </a:t>
            </a:r>
            <a:r>
              <a:rPr lang="en-US" sz="2800" dirty="0"/>
              <a:t>diagrams are used to model the behavior in a business </a:t>
            </a:r>
            <a:r>
              <a:rPr lang="en-US" sz="2800" dirty="0" smtClean="0"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can be used to model everything from a high-level business workflow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</a:t>
            </a:r>
            <a:r>
              <a:rPr lang="en-US" dirty="0"/>
              <a:t>model a business process independent of any object implementation</a:t>
            </a:r>
            <a:r>
              <a:rPr lang="en-US" dirty="0" smtClean="0"/>
              <a:t>.</a:t>
            </a:r>
          </a:p>
          <a:p>
            <a:r>
              <a:rPr lang="en-US" dirty="0"/>
              <a:t>It </a:t>
            </a:r>
            <a:r>
              <a:rPr lang="en-US" dirty="0" smtClean="0"/>
              <a:t>can be </a:t>
            </a:r>
            <a:r>
              <a:rPr lang="en-US" dirty="0"/>
              <a:t>used at a high level as well as at a low level of abstraction. </a:t>
            </a:r>
            <a:endParaRPr lang="en-US" dirty="0" smtClean="0"/>
          </a:p>
          <a:p>
            <a:pPr algn="just"/>
            <a:r>
              <a:rPr lang="en-US" dirty="0"/>
              <a:t>At a conceptual level, an activity is a task that needs to </a:t>
            </a:r>
            <a:r>
              <a:rPr lang="en-US" dirty="0" smtClean="0"/>
              <a:t>be done</a:t>
            </a:r>
            <a:r>
              <a:rPr lang="en-US" dirty="0"/>
              <a:t>, whether by a human or a </a:t>
            </a:r>
            <a:r>
              <a:rPr lang="en-US" dirty="0" smtClean="0"/>
              <a:t>computer. </a:t>
            </a:r>
          </a:p>
          <a:p>
            <a:pPr algn="just"/>
            <a:r>
              <a:rPr lang="en-US" dirty="0" smtClean="0"/>
              <a:t>At </a:t>
            </a:r>
            <a:r>
              <a:rPr lang="en-US" dirty="0"/>
              <a:t>an implementation level, an activity is a method or a class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/>
              <a:t>to </a:t>
            </a:r>
            <a:r>
              <a:rPr lang="en-US" dirty="0" smtClean="0"/>
              <a:t>use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47739"/>
          </a:xfrm>
        </p:spPr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should be used </a:t>
            </a:r>
            <a:r>
              <a:rPr lang="en-US" dirty="0" smtClean="0"/>
              <a:t>only when </a:t>
            </a:r>
            <a:r>
              <a:rPr lang="en-US" dirty="0"/>
              <a:t>it adds value to the project. </a:t>
            </a:r>
            <a:endParaRPr lang="en-US" dirty="0" smtClean="0"/>
          </a:p>
          <a:p>
            <a:r>
              <a:rPr lang="en-US" dirty="0" smtClean="0"/>
              <a:t>Ask the following </a:t>
            </a:r>
            <a:r>
              <a:rPr lang="en-US" dirty="0"/>
              <a:t>question: Does it add value or is it redundant?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activity diagram can be used to accomplish the following </a:t>
            </a:r>
            <a:r>
              <a:rPr lang="en-US" dirty="0" smtClean="0"/>
              <a:t>tasks</a:t>
            </a:r>
            <a:r>
              <a:rPr lang="en-US" dirty="0"/>
              <a:t>.</a:t>
            </a:r>
            <a:br>
              <a:rPr lang="en-US" dirty="0"/>
            </a:br>
            <a:r>
              <a:rPr lang="en-US" sz="1900" dirty="0"/>
              <a:t>1. Depict the flow of control from activity to activity.</a:t>
            </a:r>
            <a:br>
              <a:rPr lang="en-US" sz="1900" dirty="0"/>
            </a:br>
            <a:r>
              <a:rPr lang="en-US" sz="1900" dirty="0"/>
              <a:t>2. Help in use case analysis to understand what actions need to take place.</a:t>
            </a:r>
            <a:br>
              <a:rPr lang="en-US" sz="1900" dirty="0"/>
            </a:br>
            <a:r>
              <a:rPr lang="en-US" sz="1900" dirty="0"/>
              <a:t>3. Help in identifying extensions in a use case.</a:t>
            </a:r>
            <a:br>
              <a:rPr lang="en-US" sz="1900" dirty="0"/>
            </a:br>
            <a:r>
              <a:rPr lang="en-US" sz="1900" dirty="0"/>
              <a:t>4. Model work flow and business processes.</a:t>
            </a:r>
            <a:br>
              <a:rPr lang="en-US" sz="1900" dirty="0"/>
            </a:br>
            <a:r>
              <a:rPr lang="en-US" sz="1900" dirty="0"/>
              <a:t>5. Model the sequential and concurrent steps in a computation process.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</a:t>
            </a:r>
            <a:r>
              <a:rPr lang="en-US" b="1" dirty="0" smtClean="0"/>
              <a:t>Diagram(I)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7" y="2095773"/>
            <a:ext cx="10972800" cy="44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</a:t>
            </a:r>
            <a:r>
              <a:rPr lang="en-US" b="1" dirty="0" smtClean="0"/>
              <a:t>Diagram(II)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1013" y="2366963"/>
            <a:ext cx="10709973" cy="43473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07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4478</TotalTime>
  <Words>980</Words>
  <Application>Microsoft Office PowerPoint</Application>
  <PresentationFormat>Widescreen</PresentationFormat>
  <Paragraphs>128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4  Functional Modeling(II)</vt:lpstr>
      <vt:lpstr>Steps(I) </vt:lpstr>
      <vt:lpstr>Steps(II) </vt:lpstr>
      <vt:lpstr>Business Process Modelling</vt:lpstr>
      <vt:lpstr>Activity diagram</vt:lpstr>
      <vt:lpstr>When to use an activity diagram</vt:lpstr>
      <vt:lpstr>Elements of an Activity Diagram(I)</vt:lpstr>
      <vt:lpstr>Elements of an Activity Diagram(II)</vt:lpstr>
      <vt:lpstr>Elements of an Activity Diagram(III)</vt:lpstr>
      <vt:lpstr>Actions and Activities</vt:lpstr>
      <vt:lpstr>Control Flows</vt:lpstr>
      <vt:lpstr>Initial node</vt:lpstr>
      <vt:lpstr>final-activity node</vt:lpstr>
      <vt:lpstr>Final-flow node</vt:lpstr>
      <vt:lpstr>Decision node</vt:lpstr>
      <vt:lpstr>Merge node </vt:lpstr>
      <vt:lpstr>Fork and Join nodes</vt:lpstr>
      <vt:lpstr>Swimlanes</vt:lpstr>
      <vt:lpstr>PowerPoint Presentation</vt:lpstr>
      <vt:lpstr>PowerPoint Presentation</vt:lpstr>
      <vt:lpstr>PowerPoint Presentation</vt:lpstr>
      <vt:lpstr>Object nodes</vt:lpstr>
      <vt:lpstr>Object Flows</vt:lpstr>
      <vt:lpstr>PowerPoint Presentation</vt:lpstr>
      <vt:lpstr>PowerPoint Presentation</vt:lpstr>
      <vt:lpstr>Control Nodes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194</cp:revision>
  <dcterms:created xsi:type="dcterms:W3CDTF">2017-08-12T07:11:04Z</dcterms:created>
  <dcterms:modified xsi:type="dcterms:W3CDTF">2021-04-26T10:29:50Z</dcterms:modified>
</cp:coreProperties>
</file>