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38"/>
  </p:notesMasterIdLst>
  <p:sldIdLst>
    <p:sldId id="256" r:id="rId2"/>
    <p:sldId id="283" r:id="rId3"/>
    <p:sldId id="383" r:id="rId4"/>
    <p:sldId id="384" r:id="rId5"/>
    <p:sldId id="321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78" r:id="rId17"/>
    <p:sldId id="359" r:id="rId18"/>
    <p:sldId id="379" r:id="rId19"/>
    <p:sldId id="360" r:id="rId20"/>
    <p:sldId id="362" r:id="rId21"/>
    <p:sldId id="361" r:id="rId22"/>
    <p:sldId id="364" r:id="rId23"/>
    <p:sldId id="366" r:id="rId24"/>
    <p:sldId id="367" r:id="rId25"/>
    <p:sldId id="369" r:id="rId26"/>
    <p:sldId id="380" r:id="rId27"/>
    <p:sldId id="370" r:id="rId28"/>
    <p:sldId id="371" r:id="rId29"/>
    <p:sldId id="373" r:id="rId30"/>
    <p:sldId id="374" r:id="rId31"/>
    <p:sldId id="381" r:id="rId32"/>
    <p:sldId id="382" r:id="rId33"/>
    <p:sldId id="375" r:id="rId34"/>
    <p:sldId id="376" r:id="rId35"/>
    <p:sldId id="306" r:id="rId36"/>
    <p:sldId id="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Use </a:t>
            </a:r>
            <a:r>
              <a:rPr lang="en-US" b="1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Classify </a:t>
            </a:r>
            <a:r>
              <a:rPr lang="en-US" dirty="0"/>
              <a:t>a use case based on </a:t>
            </a:r>
            <a:r>
              <a:rPr lang="en-US" u="sng" dirty="0"/>
              <a:t>the purpose of the use case </a:t>
            </a:r>
            <a:r>
              <a:rPr lang="en-US" dirty="0"/>
              <a:t>and </a:t>
            </a:r>
            <a:r>
              <a:rPr lang="en-US" u="sng" dirty="0"/>
              <a:t>the amount of information that</a:t>
            </a:r>
            <a:br>
              <a:rPr lang="en-US" u="sng" dirty="0"/>
            </a:br>
            <a:r>
              <a:rPr lang="en-US" u="sng" dirty="0"/>
              <a:t>the use case contains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overview</a:t>
            </a:r>
            <a:r>
              <a:rPr lang="en-US" dirty="0"/>
              <a:t> versus </a:t>
            </a:r>
            <a:r>
              <a:rPr lang="en-US" dirty="0" smtClean="0">
                <a:solidFill>
                  <a:srgbClr val="00B050"/>
                </a:solidFill>
              </a:rPr>
              <a:t>detail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7030A0"/>
                </a:solidFill>
              </a:rPr>
              <a:t>essential</a:t>
            </a:r>
            <a:r>
              <a:rPr lang="en-US" dirty="0"/>
              <a:t> versus </a:t>
            </a:r>
            <a:r>
              <a:rPr lang="en-US" dirty="0">
                <a:solidFill>
                  <a:srgbClr val="7030A0"/>
                </a:solidFill>
              </a:rPr>
              <a:t>real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</a:t>
            </a:r>
            <a:r>
              <a:rPr lang="en-US" i="1" dirty="0" smtClean="0"/>
              <a:t>verview </a:t>
            </a:r>
            <a:r>
              <a:rPr lang="en-US" i="1" dirty="0"/>
              <a:t>use </a:t>
            </a:r>
            <a:r>
              <a:rPr lang="en-US" i="1" dirty="0" smtClean="0"/>
              <a:t>case </a:t>
            </a:r>
            <a:r>
              <a:rPr lang="en-US" dirty="0" smtClean="0"/>
              <a:t>vs. </a:t>
            </a:r>
            <a:r>
              <a:rPr lang="en-US" i="1" dirty="0"/>
              <a:t>detail 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smtClean="0"/>
              <a:t>Over view use case </a:t>
            </a:r>
            <a:r>
              <a:rPr lang="en-US" dirty="0" smtClean="0"/>
              <a:t>is </a:t>
            </a:r>
            <a:r>
              <a:rPr lang="en-US" dirty="0"/>
              <a:t>used to enable the analyst and user to agree on a high-level overview of the requirements. </a:t>
            </a:r>
            <a:endParaRPr lang="en-US" dirty="0" smtClean="0"/>
          </a:p>
          <a:p>
            <a:pPr lvl="1" algn="just"/>
            <a:r>
              <a:rPr lang="en-US" dirty="0" smtClean="0"/>
              <a:t>Typically</a:t>
            </a:r>
            <a:r>
              <a:rPr lang="en-US" dirty="0"/>
              <a:t>, overview use cases are created very early in the </a:t>
            </a:r>
            <a:r>
              <a:rPr lang="en-US" dirty="0" smtClean="0"/>
              <a:t>process of </a:t>
            </a:r>
            <a:r>
              <a:rPr lang="en-US" dirty="0"/>
              <a:t>understanding the system requirements, and they document only basic information </a:t>
            </a:r>
            <a:r>
              <a:rPr lang="en-US" dirty="0" smtClean="0"/>
              <a:t>about the </a:t>
            </a:r>
            <a:r>
              <a:rPr lang="en-US" dirty="0"/>
              <a:t>use </a:t>
            </a:r>
            <a:r>
              <a:rPr lang="en-US" dirty="0" smtClean="0"/>
              <a:t>case.</a:t>
            </a:r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can easily be </a:t>
            </a:r>
            <a:r>
              <a:rPr lang="en-US" dirty="0" smtClean="0"/>
              <a:t>created immediately </a:t>
            </a:r>
            <a:r>
              <a:rPr lang="en-US" dirty="0"/>
              <a:t>after the creation of the use-case diagram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detail use case </a:t>
            </a:r>
            <a:r>
              <a:rPr lang="en-US" dirty="0"/>
              <a:t>typically documents, </a:t>
            </a:r>
            <a:r>
              <a:rPr lang="en-US" dirty="0" smtClean="0"/>
              <a:t>as far </a:t>
            </a:r>
            <a:r>
              <a:rPr lang="en-US" dirty="0"/>
              <a:t>as possible, all the information needed for the use case. </a:t>
            </a:r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can be based on the </a:t>
            </a:r>
            <a:r>
              <a:rPr lang="en-US" dirty="0" smtClean="0"/>
              <a:t>activities and </a:t>
            </a:r>
            <a:r>
              <a:rPr lang="en-US" dirty="0"/>
              <a:t>control </a:t>
            </a:r>
            <a:r>
              <a:rPr lang="en-US" dirty="0" smtClean="0"/>
              <a:t>flows </a:t>
            </a:r>
            <a:r>
              <a:rPr lang="en-US" dirty="0"/>
              <a:t>contained in the activity diagrams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Essential </a:t>
            </a:r>
            <a:r>
              <a:rPr lang="en-US" i="1" dirty="0"/>
              <a:t>use </a:t>
            </a:r>
            <a:r>
              <a:rPr lang="en-US" i="1" dirty="0" smtClean="0"/>
              <a:t>case </a:t>
            </a:r>
            <a:r>
              <a:rPr lang="en-US" dirty="0" smtClean="0"/>
              <a:t>vs. </a:t>
            </a:r>
            <a:r>
              <a:rPr lang="en-US" i="1" dirty="0" smtClean="0"/>
              <a:t>real use case 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i="1" dirty="0"/>
              <a:t>essential use case </a:t>
            </a:r>
            <a:r>
              <a:rPr lang="en-US" dirty="0"/>
              <a:t>is one that describes only the minimum essential issues necessary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understand </a:t>
            </a:r>
            <a:r>
              <a:rPr lang="en-US" dirty="0"/>
              <a:t>the required functionality.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real use case </a:t>
            </a:r>
            <a:r>
              <a:rPr lang="en-US" dirty="0"/>
              <a:t>goes farther and describes a specific </a:t>
            </a:r>
            <a:r>
              <a:rPr lang="en-US" dirty="0" smtClean="0"/>
              <a:t>set of </a:t>
            </a:r>
            <a:r>
              <a:rPr lang="en-US" dirty="0"/>
              <a:t>steps.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primary </a:t>
            </a:r>
            <a:r>
              <a:rPr lang="en-US" dirty="0" smtClean="0"/>
              <a:t>difference </a:t>
            </a:r>
            <a:r>
              <a:rPr lang="en-US" dirty="0"/>
              <a:t>is that </a:t>
            </a:r>
            <a:r>
              <a:rPr lang="en-US" i="1" dirty="0"/>
              <a:t>essential use cases </a:t>
            </a:r>
            <a:r>
              <a:rPr lang="en-US" dirty="0"/>
              <a:t>are </a:t>
            </a:r>
            <a:r>
              <a:rPr lang="en-US" u="sng" dirty="0"/>
              <a:t>implementation independent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whereas </a:t>
            </a:r>
            <a:r>
              <a:rPr lang="en-US" i="1" dirty="0"/>
              <a:t>real use cases </a:t>
            </a:r>
            <a:r>
              <a:rPr lang="en-US" dirty="0"/>
              <a:t>are detailed descriptions of how to use the system once it is implemented.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real use cases tend to be used only in the design, implementation, and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Use-Case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use-case description contains </a:t>
            </a:r>
            <a:r>
              <a:rPr lang="en-US" u="sng" dirty="0"/>
              <a:t>all the information needed to build the structural </a:t>
            </a:r>
            <a:r>
              <a:rPr lang="en-US" u="sng" dirty="0" smtClean="0"/>
              <a:t>and </a:t>
            </a:r>
            <a:r>
              <a:rPr lang="en-US" u="sng" dirty="0"/>
              <a:t>behavioral </a:t>
            </a:r>
            <a:r>
              <a:rPr lang="en-US" u="sng" dirty="0" smtClean="0"/>
              <a:t>diagrams </a:t>
            </a:r>
            <a:r>
              <a:rPr lang="en-US" dirty="0"/>
              <a:t>that follow, but it expresses the information in a </a:t>
            </a:r>
            <a:r>
              <a:rPr lang="en-US" dirty="0" smtClean="0"/>
              <a:t>less-formal </a:t>
            </a:r>
            <a:r>
              <a:rPr lang="en-US" dirty="0"/>
              <a:t>way that is usually simpler for users to understand.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use-case description has three basic parts: </a:t>
            </a:r>
            <a:r>
              <a:rPr lang="en-US" b="1" dirty="0"/>
              <a:t>overview information</a:t>
            </a:r>
            <a:r>
              <a:rPr lang="en-US" dirty="0"/>
              <a:t>, </a:t>
            </a:r>
            <a:r>
              <a:rPr lang="en-US" b="1" dirty="0"/>
              <a:t>relationships</a:t>
            </a:r>
            <a:r>
              <a:rPr lang="en-US" dirty="0" smtClean="0"/>
              <a:t>, and </a:t>
            </a:r>
            <a:r>
              <a:rPr lang="en-US" dirty="0"/>
              <a:t>the </a:t>
            </a:r>
            <a:r>
              <a:rPr lang="en-US" b="1" dirty="0" smtClean="0"/>
              <a:t>flow </a:t>
            </a:r>
            <a:r>
              <a:rPr lang="en-US" b="1" dirty="0"/>
              <a:t>of events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49" y="0"/>
            <a:ext cx="567012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1149" y="69669"/>
            <a:ext cx="5569674" cy="1645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4334" y="419070"/>
            <a:ext cx="2264229" cy="757646"/>
          </a:xfrm>
          <a:prstGeom prst="ellipse">
            <a:avLst/>
          </a:prstGeom>
          <a:solidFill>
            <a:srgbClr val="F47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2598563" y="797893"/>
            <a:ext cx="592586" cy="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6222" y="1769734"/>
            <a:ext cx="2367786" cy="757646"/>
          </a:xfrm>
          <a:prstGeom prst="ellipse">
            <a:avLst/>
          </a:prstGeom>
          <a:solidFill>
            <a:srgbClr val="F47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Relationships 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4036" y="3831769"/>
            <a:ext cx="2264229" cy="757646"/>
          </a:xfrm>
          <a:prstGeom prst="ellipse">
            <a:avLst/>
          </a:prstGeom>
          <a:solidFill>
            <a:srgbClr val="F47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of events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91149" y="1737359"/>
            <a:ext cx="5569674" cy="751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6"/>
          </p:cNvCxnSpPr>
          <p:nvPr/>
        </p:nvCxnSpPr>
        <p:spPr>
          <a:xfrm flipV="1">
            <a:off x="2554008" y="2113083"/>
            <a:ext cx="622524" cy="3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95072" y="2464792"/>
            <a:ext cx="5569674" cy="432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8265" y="4210592"/>
            <a:ext cx="792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Information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Identifies </a:t>
            </a:r>
            <a:r>
              <a:rPr lang="en-US" dirty="0"/>
              <a:t>the use case and provides </a:t>
            </a:r>
            <a:r>
              <a:rPr lang="en-US" dirty="0" smtClean="0"/>
              <a:t>basic background information.</a:t>
            </a:r>
          </a:p>
          <a:p>
            <a:r>
              <a:rPr lang="en-US" dirty="0" smtClean="0"/>
              <a:t>The </a:t>
            </a:r>
            <a:r>
              <a:rPr lang="en-US" i="1" dirty="0"/>
              <a:t>use-case name </a:t>
            </a:r>
            <a:r>
              <a:rPr lang="en-US" dirty="0"/>
              <a:t>should be a </a:t>
            </a:r>
            <a:r>
              <a:rPr lang="en-US" dirty="0" smtClean="0"/>
              <a:t>verb–noun.</a:t>
            </a:r>
          </a:p>
          <a:p>
            <a:r>
              <a:rPr lang="en-US" dirty="0" smtClean="0"/>
              <a:t>The </a:t>
            </a:r>
            <a:r>
              <a:rPr lang="en-US" i="1" dirty="0"/>
              <a:t>use-case ID number </a:t>
            </a:r>
            <a:r>
              <a:rPr lang="en-US" dirty="0"/>
              <a:t>provides a unique way to find </a:t>
            </a:r>
            <a:r>
              <a:rPr lang="en-US" dirty="0" smtClean="0"/>
              <a:t>every use </a:t>
            </a:r>
            <a:r>
              <a:rPr lang="en-US" dirty="0"/>
              <a:t>case and also enables the team to trace design decisions back to a specific requirement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/>
              <a:t>use-case type </a:t>
            </a:r>
            <a:r>
              <a:rPr lang="en-US" dirty="0"/>
              <a:t>is either overview or detail and essential or real.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primary actor </a:t>
            </a:r>
            <a:r>
              <a:rPr lang="en-US" dirty="0"/>
              <a:t>is </a:t>
            </a:r>
            <a:r>
              <a:rPr lang="en-US" dirty="0" smtClean="0"/>
              <a:t>usually the </a:t>
            </a:r>
            <a:r>
              <a:rPr lang="en-US" dirty="0"/>
              <a:t>trigger of the use case—the person or thing that starts the execution of the use case. </a:t>
            </a:r>
            <a:r>
              <a:rPr lang="en-US" dirty="0" smtClean="0"/>
              <a:t>The primary </a:t>
            </a:r>
            <a:r>
              <a:rPr lang="en-US" dirty="0"/>
              <a:t>purpose of the use case is to meet the goal of the primary actor.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brief </a:t>
            </a:r>
            <a:r>
              <a:rPr lang="en-US" i="1" dirty="0" smtClean="0"/>
              <a:t>description </a:t>
            </a:r>
            <a:r>
              <a:rPr lang="en-US" dirty="0" smtClean="0"/>
              <a:t>is </a:t>
            </a:r>
            <a:r>
              <a:rPr lang="en-US" dirty="0"/>
              <a:t>typically a single sentence that describes the essence of the use case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230136"/>
            <a:ext cx="10972800" cy="33458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13774" y="1227909"/>
            <a:ext cx="3980443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49737" y="1266626"/>
            <a:ext cx="1920240" cy="4925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3773" y="1705324"/>
            <a:ext cx="3980443" cy="3934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13714" y="1693151"/>
            <a:ext cx="3762416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3773" y="3004457"/>
            <a:ext cx="8822410" cy="611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</a:t>
            </a:r>
            <a:r>
              <a:rPr lang="en-US" b="1" dirty="0" smtClean="0"/>
              <a:t>Information(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i="1" dirty="0"/>
              <a:t>importance level </a:t>
            </a:r>
            <a:r>
              <a:rPr lang="en-US" dirty="0"/>
              <a:t>can be used to prioritize the use cases. </a:t>
            </a:r>
            <a:r>
              <a:rPr lang="en-US" dirty="0" smtClean="0"/>
              <a:t>The </a:t>
            </a:r>
            <a:r>
              <a:rPr lang="en-US" dirty="0"/>
              <a:t>importance level </a:t>
            </a:r>
            <a:r>
              <a:rPr lang="en-US" dirty="0" smtClean="0"/>
              <a:t>enables the </a:t>
            </a:r>
            <a:r>
              <a:rPr lang="en-US" dirty="0"/>
              <a:t>users to explicitly prioritize which business functions are most important and need to </a:t>
            </a:r>
            <a:r>
              <a:rPr lang="en-US" dirty="0" smtClean="0"/>
              <a:t>be part </a:t>
            </a:r>
            <a:r>
              <a:rPr lang="en-US" dirty="0"/>
              <a:t>of the </a:t>
            </a:r>
            <a:r>
              <a:rPr lang="en-US" dirty="0" smtClean="0"/>
              <a:t>first </a:t>
            </a:r>
            <a:r>
              <a:rPr lang="en-US" dirty="0"/>
              <a:t>version of the system and which are less important and can wait until </a:t>
            </a:r>
            <a:r>
              <a:rPr lang="en-US" dirty="0" smtClean="0"/>
              <a:t>later versions </a:t>
            </a:r>
            <a:r>
              <a:rPr lang="en-US" dirty="0"/>
              <a:t>if necessary. The importance level can use a fuzzy scale, such as high, medium, </a:t>
            </a:r>
            <a:r>
              <a:rPr lang="en-US" dirty="0" smtClean="0"/>
              <a:t>and low. It </a:t>
            </a:r>
            <a:r>
              <a:rPr lang="en-US" dirty="0"/>
              <a:t>can also be done more formally using a weighted average of a set of criteria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230136"/>
            <a:ext cx="10972800" cy="33458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033891" y="1247267"/>
            <a:ext cx="2852683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</a:t>
            </a:r>
            <a:r>
              <a:rPr lang="en-US" b="1" dirty="0" smtClean="0"/>
              <a:t>Information(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use case may have multiple </a:t>
            </a:r>
            <a:r>
              <a:rPr lang="en-US" i="1" dirty="0"/>
              <a:t>stakeholders </a:t>
            </a:r>
            <a:r>
              <a:rPr lang="en-US" dirty="0"/>
              <a:t>that have an interest in the use case. Each use</a:t>
            </a:r>
            <a:br>
              <a:rPr lang="en-US" dirty="0"/>
            </a:br>
            <a:r>
              <a:rPr lang="en-US" dirty="0"/>
              <a:t>case lists each of the stakeholders with each one’s interest in the use </a:t>
            </a:r>
            <a:r>
              <a:rPr lang="en-US" dirty="0" smtClean="0"/>
              <a:t>case. The </a:t>
            </a:r>
            <a:r>
              <a:rPr lang="en-US" dirty="0"/>
              <a:t>stakeholders’ list always includes the primary </a:t>
            </a:r>
            <a:r>
              <a:rPr lang="en-US" dirty="0" smtClean="0"/>
              <a:t>actor.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use case typically has a </a:t>
            </a:r>
            <a:r>
              <a:rPr lang="en-US" i="1" dirty="0"/>
              <a:t>trigger</a:t>
            </a:r>
            <a:r>
              <a:rPr lang="en-US" dirty="0"/>
              <a:t>—the event that causes the use case to </a:t>
            </a:r>
            <a:r>
              <a:rPr lang="en-US" dirty="0" smtClean="0"/>
              <a:t>begin. A </a:t>
            </a:r>
            <a:r>
              <a:rPr lang="en-US" dirty="0"/>
              <a:t>trigger can be an </a:t>
            </a:r>
            <a:r>
              <a:rPr lang="en-US" i="1" dirty="0"/>
              <a:t>external trigger</a:t>
            </a:r>
            <a:r>
              <a:rPr lang="en-US" dirty="0"/>
              <a:t>, such as a customer placing an order or the </a:t>
            </a:r>
            <a:r>
              <a:rPr lang="en-US" dirty="0" smtClean="0"/>
              <a:t>fire alarm </a:t>
            </a:r>
            <a:r>
              <a:rPr lang="en-US" dirty="0"/>
              <a:t>ringing, or it can be a </a:t>
            </a:r>
            <a:r>
              <a:rPr lang="en-US" i="1" dirty="0" smtClean="0"/>
              <a:t>internal trigger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4 </a:t>
            </a:r>
            <a:br>
              <a:rPr lang="en-US" b="1" dirty="0" smtClean="0"/>
            </a:br>
            <a:r>
              <a:rPr lang="en-US" b="1" dirty="0" smtClean="0"/>
              <a:t>Functional Modeling(III)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230136"/>
            <a:ext cx="10972800" cy="3345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3773" y="2098766"/>
            <a:ext cx="5635073" cy="90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3772" y="3639173"/>
            <a:ext cx="8822411" cy="90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Use-case relationships explain how the use case is related to other use </a:t>
            </a:r>
            <a:r>
              <a:rPr lang="en-US" dirty="0" smtClean="0"/>
              <a:t>cases and </a:t>
            </a:r>
            <a:r>
              <a:rPr lang="en-US" dirty="0"/>
              <a:t>users.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four basic types of </a:t>
            </a:r>
            <a:r>
              <a:rPr lang="en-US" i="1" dirty="0"/>
              <a:t>relationships: </a:t>
            </a:r>
            <a:r>
              <a:rPr lang="en-US" b="1" dirty="0"/>
              <a:t>association</a:t>
            </a:r>
            <a:r>
              <a:rPr lang="en-US" dirty="0"/>
              <a:t>, </a:t>
            </a:r>
            <a:r>
              <a:rPr lang="en-US" b="1" dirty="0"/>
              <a:t>extend</a:t>
            </a:r>
            <a:r>
              <a:rPr lang="en-US" dirty="0"/>
              <a:t>, </a:t>
            </a:r>
            <a:r>
              <a:rPr lang="en-US" b="1" dirty="0"/>
              <a:t>include</a:t>
            </a:r>
            <a:r>
              <a:rPr lang="en-US" dirty="0"/>
              <a:t>, and </a:t>
            </a:r>
            <a:r>
              <a:rPr lang="en-US" b="1" dirty="0"/>
              <a:t>generalization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i="1" dirty="0"/>
              <a:t>association relationship </a:t>
            </a:r>
            <a:r>
              <a:rPr lang="en-US" dirty="0"/>
              <a:t>documents the communication that takes place </a:t>
            </a:r>
            <a:r>
              <a:rPr lang="en-US" dirty="0" smtClean="0"/>
              <a:t>between the </a:t>
            </a:r>
            <a:r>
              <a:rPr lang="en-US" dirty="0"/>
              <a:t>use case and the actors that use the use case. </a:t>
            </a:r>
            <a:endParaRPr lang="en-US" dirty="0" smtClean="0"/>
          </a:p>
          <a:p>
            <a:pPr algn="just"/>
            <a:r>
              <a:rPr lang="en-US" dirty="0"/>
              <a:t>An </a:t>
            </a:r>
            <a:r>
              <a:rPr lang="en-US" i="1" dirty="0"/>
              <a:t>include relationship </a:t>
            </a:r>
            <a:r>
              <a:rPr lang="en-US" dirty="0"/>
              <a:t>represents the mandatory inclusion of another use case. The</a:t>
            </a:r>
            <a:br>
              <a:rPr lang="en-US" dirty="0"/>
            </a:br>
            <a:r>
              <a:rPr lang="en-US" dirty="0"/>
              <a:t>include relationship enables </a:t>
            </a:r>
            <a:r>
              <a:rPr lang="en-US" i="1" dirty="0"/>
              <a:t>functional decomposition</a:t>
            </a:r>
            <a:r>
              <a:rPr lang="en-US" dirty="0"/>
              <a:t>—the breaking up of a complex use</a:t>
            </a:r>
            <a:br>
              <a:rPr lang="en-US" dirty="0"/>
            </a:br>
            <a:r>
              <a:rPr lang="en-US" dirty="0"/>
              <a:t>case into several simpler ones.  The include relationship also enables parts of use cases to be reused by creating them as separate use cases. 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i="1" dirty="0"/>
              <a:t>extend relationship </a:t>
            </a:r>
            <a:r>
              <a:rPr lang="en-US" dirty="0"/>
              <a:t>represents the extension of the functionality of the use case to</a:t>
            </a:r>
            <a:br>
              <a:rPr lang="en-US" dirty="0"/>
            </a:br>
            <a:r>
              <a:rPr lang="en-US" dirty="0"/>
              <a:t>incorporate optional behavior. </a:t>
            </a:r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i="1" dirty="0"/>
              <a:t>generalization relationship </a:t>
            </a:r>
            <a:r>
              <a:rPr lang="en-US" dirty="0"/>
              <a:t>allows use cases to support </a:t>
            </a:r>
            <a:r>
              <a:rPr lang="en-US" i="1" dirty="0"/>
              <a:t>inheritance.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Finally, the individual steps within the business process are described. </a:t>
            </a:r>
            <a:r>
              <a:rPr lang="en-US" dirty="0" smtClean="0"/>
              <a:t>Three different </a:t>
            </a:r>
            <a:r>
              <a:rPr lang="en-US" dirty="0"/>
              <a:t>categories of steps, or </a:t>
            </a:r>
            <a:r>
              <a:rPr lang="en-US" i="1" dirty="0"/>
              <a:t>flows of events, </a:t>
            </a:r>
            <a:r>
              <a:rPr lang="en-US" dirty="0"/>
              <a:t>can be documented</a:t>
            </a:r>
            <a:r>
              <a:rPr lang="en-US" b="1" dirty="0"/>
              <a:t>: normal </a:t>
            </a:r>
            <a:r>
              <a:rPr lang="en-US" b="1" dirty="0" smtClean="0"/>
              <a:t>flow </a:t>
            </a:r>
            <a:r>
              <a:rPr lang="en-US" b="1" dirty="0"/>
              <a:t>of events</a:t>
            </a:r>
            <a:r>
              <a:rPr lang="en-US" dirty="0" smtClean="0"/>
              <a:t>, </a:t>
            </a:r>
            <a:r>
              <a:rPr lang="en-US" b="1" dirty="0" smtClean="0"/>
              <a:t>sub flows</a:t>
            </a:r>
            <a:r>
              <a:rPr lang="en-US" dirty="0"/>
              <a:t>, and </a:t>
            </a:r>
            <a:r>
              <a:rPr lang="en-US" b="1" dirty="0" smtClean="0"/>
              <a:t>exceptional flows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Normal </a:t>
            </a:r>
            <a:r>
              <a:rPr lang="en-US" i="1" dirty="0"/>
              <a:t>flow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Includes </a:t>
            </a:r>
            <a:r>
              <a:rPr lang="en-US" dirty="0"/>
              <a:t>only steps that normally are executed in a </a:t>
            </a:r>
            <a:r>
              <a:rPr lang="en-US" dirty="0" smtClean="0"/>
              <a:t>use case</a:t>
            </a:r>
            <a:r>
              <a:rPr lang="en-US" dirty="0"/>
              <a:t>. The steps are listed in the order in which they are performed. </a:t>
            </a:r>
            <a:endParaRPr lang="en-US" dirty="0" smtClean="0"/>
          </a:p>
          <a:p>
            <a:pPr algn="just"/>
            <a:r>
              <a:rPr lang="en-US" dirty="0"/>
              <a:t>In some cases, the normal flow of events should be decomposed into a set of </a:t>
            </a:r>
            <a:r>
              <a:rPr lang="en-US" i="1" dirty="0" smtClean="0"/>
              <a:t>sub flows </a:t>
            </a:r>
            <a:r>
              <a:rPr lang="en-US" dirty="0" smtClean="0"/>
              <a:t>to </a:t>
            </a:r>
            <a:r>
              <a:rPr lang="en-US" dirty="0"/>
              <a:t>keep the normal flow of events as simple as possible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Alternatively, we could replace a </a:t>
            </a:r>
            <a:r>
              <a:rPr lang="en-US" dirty="0" smtClean="0"/>
              <a:t>sub flow </a:t>
            </a:r>
            <a:r>
              <a:rPr lang="en-US" dirty="0"/>
              <a:t>with a separate use </a:t>
            </a:r>
            <a:r>
              <a:rPr lang="en-US" dirty="0" smtClean="0"/>
              <a:t>case that </a:t>
            </a:r>
            <a:r>
              <a:rPr lang="en-US" dirty="0"/>
              <a:t>could be incorporated via the include </a:t>
            </a:r>
            <a:r>
              <a:rPr lang="en-US" dirty="0" smtClean="0"/>
              <a:t>relationships.  If </a:t>
            </a:r>
            <a:r>
              <a:rPr lang="en-US" dirty="0"/>
              <a:t>it does, then the specific </a:t>
            </a:r>
            <a:r>
              <a:rPr lang="en-US" dirty="0" smtClean="0"/>
              <a:t>sub flow(s</a:t>
            </a:r>
            <a:r>
              <a:rPr lang="en-US" dirty="0"/>
              <a:t>) should be replaced with a call to the related use case, and the use </a:t>
            </a:r>
            <a:r>
              <a:rPr lang="en-US" dirty="0" smtClean="0"/>
              <a:t>case should </a:t>
            </a:r>
            <a:r>
              <a:rPr lang="en-US" dirty="0"/>
              <a:t>be added to the include relationship list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Alternative or exceptional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ones that do happen but are not considered to </a:t>
            </a:r>
            <a:r>
              <a:rPr lang="en-US" dirty="0" smtClean="0"/>
              <a:t>be the </a:t>
            </a:r>
            <a:r>
              <a:rPr lang="en-US" dirty="0"/>
              <a:t>norm. These must be </a:t>
            </a:r>
            <a:r>
              <a:rPr lang="en-US" dirty="0" smtClean="0"/>
              <a:t>documented.</a:t>
            </a:r>
          </a:p>
          <a:p>
            <a:r>
              <a:rPr lang="en-US" dirty="0" smtClean="0"/>
              <a:t>Like </a:t>
            </a:r>
            <a:r>
              <a:rPr lang="en-US" dirty="0"/>
              <a:t>the </a:t>
            </a:r>
            <a:r>
              <a:rPr lang="en-US" dirty="0" smtClean="0"/>
              <a:t>sub flows</a:t>
            </a:r>
            <a:r>
              <a:rPr lang="en-US" dirty="0"/>
              <a:t>, the </a:t>
            </a:r>
            <a:r>
              <a:rPr lang="en-US" dirty="0" smtClean="0"/>
              <a:t>primary purpose </a:t>
            </a:r>
            <a:r>
              <a:rPr lang="en-US" dirty="0"/>
              <a:t>of separating out alternate or exceptional flows is to keep the normal flow </a:t>
            </a:r>
            <a:r>
              <a:rPr lang="en-US" dirty="0" smtClean="0"/>
              <a:t>of events </a:t>
            </a:r>
            <a:r>
              <a:rPr lang="en-US" dirty="0"/>
              <a:t>as simple as possible.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514" y="2367092"/>
            <a:ext cx="1075508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When should events be factored out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from </a:t>
            </a:r>
            <a:r>
              <a:rPr lang="en-US" sz="2400" dirty="0"/>
              <a:t>the normal </a:t>
            </a:r>
            <a:r>
              <a:rPr lang="en-US" sz="2400" dirty="0" smtClean="0"/>
              <a:t>flow </a:t>
            </a:r>
            <a:r>
              <a:rPr lang="en-US" sz="2400" dirty="0"/>
              <a:t>of events into </a:t>
            </a:r>
            <a:r>
              <a:rPr lang="en-US" sz="2400" dirty="0" smtClean="0"/>
              <a:t>sub flows</a:t>
            </a:r>
            <a:r>
              <a:rPr lang="en-US" sz="2400" dirty="0"/>
              <a:t>?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500" dirty="0" smtClean="0"/>
              <a:t>When should sub flows </a:t>
            </a:r>
            <a:r>
              <a:rPr lang="en-US" sz="2500" dirty="0"/>
              <a:t>and/or </a:t>
            </a:r>
            <a:r>
              <a:rPr lang="en-US" sz="2500" dirty="0" smtClean="0"/>
              <a:t>exceptional flows </a:t>
            </a:r>
            <a:r>
              <a:rPr lang="en-US" sz="2500" dirty="0"/>
              <a:t>be factored out </a:t>
            </a:r>
            <a:endParaRPr lang="en-US" sz="2500" dirty="0" smtClean="0"/>
          </a:p>
          <a:p>
            <a:pPr marL="0" indent="0" algn="ctr">
              <a:buNone/>
            </a:pPr>
            <a:r>
              <a:rPr lang="en-US" sz="2500" dirty="0" smtClean="0"/>
              <a:t>into </a:t>
            </a:r>
            <a:r>
              <a:rPr lang="en-US" sz="2500" dirty="0"/>
              <a:t>separate use cases?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primary criteria should be based on the level </a:t>
            </a:r>
            <a:r>
              <a:rPr lang="en-US" dirty="0" smtClean="0"/>
              <a:t>of complexity </a:t>
            </a:r>
            <a:r>
              <a:rPr lang="en-US" dirty="0"/>
              <a:t>that the use case entails. </a:t>
            </a:r>
            <a:r>
              <a:rPr lang="en-US" dirty="0" smtClean="0"/>
              <a:t>The </a:t>
            </a:r>
            <a:r>
              <a:rPr lang="en-US" dirty="0"/>
              <a:t>more </a:t>
            </a:r>
            <a:r>
              <a:rPr lang="en-US" dirty="0" smtClean="0"/>
              <a:t>difficult </a:t>
            </a:r>
            <a:r>
              <a:rPr lang="en-US" dirty="0"/>
              <a:t>it is to </a:t>
            </a:r>
            <a:r>
              <a:rPr lang="en-US" dirty="0" smtClean="0"/>
              <a:t>understand </a:t>
            </a:r>
            <a:r>
              <a:rPr lang="en-US" dirty="0"/>
              <a:t>the use case, the </a:t>
            </a:r>
            <a:r>
              <a:rPr lang="en-US" dirty="0" smtClean="0"/>
              <a:t>more likely </a:t>
            </a:r>
            <a:r>
              <a:rPr lang="en-US" dirty="0"/>
              <a:t>events should be factored out into </a:t>
            </a:r>
            <a:r>
              <a:rPr lang="en-US" dirty="0" smtClean="0"/>
              <a:t>sub flows</a:t>
            </a:r>
            <a:r>
              <a:rPr lang="en-US" dirty="0"/>
              <a:t>, or </a:t>
            </a:r>
            <a:r>
              <a:rPr lang="en-US" dirty="0" smtClean="0"/>
              <a:t>sub flows </a:t>
            </a:r>
            <a:r>
              <a:rPr lang="en-US" dirty="0"/>
              <a:t>and/or alternative or </a:t>
            </a:r>
            <a:r>
              <a:rPr lang="en-US" dirty="0" smtClean="0"/>
              <a:t>exceptional flows </a:t>
            </a:r>
            <a:r>
              <a:rPr lang="en-US" dirty="0"/>
              <a:t>should be factored out into separate use cases that are called by the current use case. This</a:t>
            </a:r>
            <a:r>
              <a:rPr lang="en-US" dirty="0" smtClean="0"/>
              <a:t>, creates </a:t>
            </a:r>
            <a:r>
              <a:rPr lang="en-US" dirty="0"/>
              <a:t>more use cases.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trying to represent, in a manner as </a:t>
            </a:r>
            <a:r>
              <a:rPr lang="en-US" dirty="0" smtClean="0"/>
              <a:t>complete and </a:t>
            </a:r>
            <a:r>
              <a:rPr lang="en-US" dirty="0"/>
              <a:t>concise as possible, our understanding of the business processes that we are </a:t>
            </a:r>
            <a:r>
              <a:rPr lang="en-US" dirty="0" smtClean="0"/>
              <a:t>investigating so </a:t>
            </a:r>
            <a:r>
              <a:rPr lang="en-US" dirty="0"/>
              <a:t>that the client can validate the requirements that we are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Optional </a:t>
            </a:r>
            <a:r>
              <a:rPr lang="en-US" b="1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characteristics of use cases can be documented by </a:t>
            </a:r>
            <a:r>
              <a:rPr lang="en-US" dirty="0" smtClean="0"/>
              <a:t>use-case descriptions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Level of complexity of the use case; </a:t>
            </a:r>
          </a:p>
          <a:p>
            <a:pPr lvl="1"/>
            <a:r>
              <a:rPr lang="en-US" dirty="0" smtClean="0"/>
              <a:t>The estimated amount of time it takes to execute the use case; </a:t>
            </a:r>
          </a:p>
          <a:p>
            <a:pPr lvl="1"/>
            <a:r>
              <a:rPr lang="en-US" dirty="0" smtClean="0"/>
              <a:t>The system with which the use case is associated; </a:t>
            </a:r>
          </a:p>
          <a:p>
            <a:pPr lvl="1"/>
            <a:r>
              <a:rPr lang="en-US" dirty="0" smtClean="0"/>
              <a:t>Specific data flows between the primary actor and the use case; </a:t>
            </a:r>
          </a:p>
          <a:p>
            <a:pPr lvl="1"/>
            <a:r>
              <a:rPr lang="en-US" dirty="0" smtClean="0"/>
              <a:t>Any specific attribute, constraint, or operation associated with the use case; </a:t>
            </a:r>
          </a:p>
          <a:p>
            <a:pPr lvl="1"/>
            <a:r>
              <a:rPr lang="en-US" dirty="0" smtClean="0"/>
              <a:t>Any preconditions that must be satisfied for the use case to execute;</a:t>
            </a:r>
          </a:p>
          <a:p>
            <a:pPr lvl="1"/>
            <a:r>
              <a:rPr lang="en-US" dirty="0" smtClean="0"/>
              <a:t>Any guarantees that </a:t>
            </a:r>
            <a:r>
              <a:rPr lang="en-US" dirty="0"/>
              <a:t>can be made based on the execution of the </a:t>
            </a:r>
            <a:r>
              <a:rPr lang="en-US" dirty="0" smtClean="0"/>
              <a:t>use case. </a:t>
            </a:r>
          </a:p>
          <a:p>
            <a:r>
              <a:rPr lang="en-US" dirty="0" smtClean="0"/>
              <a:t>There </a:t>
            </a:r>
            <a:r>
              <a:rPr lang="en-US" dirty="0"/>
              <a:t>is no standard set of characteristics of a </a:t>
            </a:r>
            <a:r>
              <a:rPr lang="en-US" dirty="0" smtClean="0"/>
              <a:t>use case </a:t>
            </a:r>
            <a:r>
              <a:rPr lang="en-US" dirty="0"/>
              <a:t>that must be captured.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618517"/>
            <a:ext cx="2673531" cy="5172682"/>
          </a:xfrm>
        </p:spPr>
        <p:txBody>
          <a:bodyPr/>
          <a:lstStyle/>
          <a:p>
            <a:r>
              <a:rPr lang="en-US" dirty="0"/>
              <a:t>Campus Housing Service Add an Apartment Use-Case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33062"/>
            <a:ext cx="9144000" cy="64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Functional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618517"/>
            <a:ext cx="2612571" cy="5939037"/>
          </a:xfrm>
        </p:spPr>
        <p:txBody>
          <a:bodyPr/>
          <a:lstStyle/>
          <a:p>
            <a:r>
              <a:rPr lang="en-US" dirty="0"/>
              <a:t>Campus Housing Service Delete an Apartment Use-Case Description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46903" y="740229"/>
            <a:ext cx="9345097" cy="61005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36" y="238055"/>
            <a:ext cx="6824472" cy="65459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18218" y="3605348"/>
            <a:ext cx="1306285" cy="635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70217" y="618517"/>
            <a:ext cx="4959787" cy="5751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Description for the Borrow Books Use </a:t>
            </a:r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0463" y="1751057"/>
            <a:ext cx="9071073" cy="51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Descriptions for the Borrow Books Use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4" y="2169772"/>
            <a:ext cx="12204424" cy="46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should you do </a:t>
            </a:r>
            <a:r>
              <a:rPr lang="en-US" dirty="0" smtClean="0"/>
              <a:t>for </a:t>
            </a:r>
            <a:r>
              <a:rPr lang="en-US" smtClean="0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use case description for each use case.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We will work in 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5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775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Use-case diagrams provided a bird’s-eye view of the basic functionality of the business processes contained in the evolving system. </a:t>
            </a:r>
            <a:endParaRPr lang="en-US" dirty="0" smtClean="0"/>
          </a:p>
          <a:p>
            <a:pPr algn="just"/>
            <a:r>
              <a:rPr lang="en-US" dirty="0" smtClean="0"/>
              <a:t>Activity </a:t>
            </a:r>
            <a:r>
              <a:rPr lang="en-US" dirty="0"/>
              <a:t>diagrams, in a sense, open up the black box </a:t>
            </a:r>
            <a:r>
              <a:rPr lang="en-US" dirty="0" smtClean="0"/>
              <a:t>of each </a:t>
            </a:r>
            <a:r>
              <a:rPr lang="en-US" dirty="0"/>
              <a:t>business process by providing a more-detailed graphical view of the underlying </a:t>
            </a:r>
            <a:r>
              <a:rPr lang="en-US" dirty="0" smtClean="0"/>
              <a:t>activities that </a:t>
            </a:r>
            <a:r>
              <a:rPr lang="en-US" dirty="0"/>
              <a:t>support each business process. </a:t>
            </a:r>
            <a:endParaRPr lang="en-US" dirty="0" smtClean="0"/>
          </a:p>
          <a:p>
            <a:pPr algn="just"/>
            <a:r>
              <a:rPr lang="en-US" dirty="0" smtClean="0"/>
              <a:t>Use-case </a:t>
            </a:r>
            <a:r>
              <a:rPr lang="en-US" dirty="0"/>
              <a:t>descriptions provide a means to more fully document the different aspects of each individual use </a:t>
            </a:r>
            <a:r>
              <a:rPr lang="en-US" dirty="0" smtClean="0"/>
              <a:t>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use-case descriptions are </a:t>
            </a:r>
            <a:r>
              <a:rPr lang="en-US" dirty="0" smtClean="0"/>
              <a:t>based on </a:t>
            </a:r>
            <a:r>
              <a:rPr lang="en-US" dirty="0"/>
              <a:t>the </a:t>
            </a:r>
            <a:r>
              <a:rPr lang="en-US" u="sng" dirty="0"/>
              <a:t>identified requirements</a:t>
            </a:r>
            <a:r>
              <a:rPr lang="en-US" dirty="0"/>
              <a:t>, </a:t>
            </a:r>
            <a:r>
              <a:rPr lang="en-US" u="sng" dirty="0"/>
              <a:t>use-case diagram</a:t>
            </a:r>
            <a:r>
              <a:rPr lang="en-US" dirty="0"/>
              <a:t>, and the </a:t>
            </a:r>
            <a:r>
              <a:rPr lang="en-US" u="sng" dirty="0"/>
              <a:t>activity diagram</a:t>
            </a:r>
            <a:r>
              <a:rPr lang="en-US" dirty="0"/>
              <a:t> </a:t>
            </a:r>
            <a:r>
              <a:rPr lang="en-US" dirty="0" smtClean="0"/>
              <a:t>of the business </a:t>
            </a:r>
            <a:r>
              <a:rPr lang="en-US" dirty="0"/>
              <a:t>processes.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Use-case </a:t>
            </a:r>
            <a:r>
              <a:rPr lang="en-US" dirty="0"/>
              <a:t>descriptions contain all the information needed to document </a:t>
            </a:r>
            <a:r>
              <a:rPr lang="en-US" dirty="0" smtClean="0"/>
              <a:t>the functionality </a:t>
            </a:r>
            <a:r>
              <a:rPr lang="en-US" dirty="0"/>
              <a:t>of the business processes.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Use cases are the primary drivers for all the UML diagramming techniques.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use </a:t>
            </a:r>
            <a:r>
              <a:rPr lang="en-US" dirty="0" smtClean="0"/>
              <a:t>case communicates </a:t>
            </a:r>
            <a:r>
              <a:rPr lang="en-US" dirty="0"/>
              <a:t>at a high level what the system needs to do, and all the UML diagramming techniques build on this by presenting the use-case functionality in a </a:t>
            </a:r>
            <a:r>
              <a:rPr lang="en-US" dirty="0" smtClean="0"/>
              <a:t>different </a:t>
            </a:r>
            <a:r>
              <a:rPr lang="en-US" dirty="0"/>
              <a:t>way for a </a:t>
            </a:r>
            <a:r>
              <a:rPr lang="en-US" dirty="0" smtClean="0"/>
              <a:t>different purpose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cases are the building blocks by which the system is designed and built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Use cases capture the typical interaction of the system with the system’s users (</a:t>
            </a:r>
            <a:r>
              <a:rPr lang="en-US" dirty="0" smtClean="0"/>
              <a:t>end users </a:t>
            </a:r>
            <a:r>
              <a:rPr lang="en-US" dirty="0"/>
              <a:t>and other systems).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interactions represent the external, or </a:t>
            </a:r>
            <a:r>
              <a:rPr lang="en-US" dirty="0" smtClean="0"/>
              <a:t>functional </a:t>
            </a:r>
            <a:r>
              <a:rPr lang="en-US" dirty="0"/>
              <a:t>view of </a:t>
            </a:r>
            <a:r>
              <a:rPr lang="en-US" dirty="0" smtClean="0"/>
              <a:t>the system </a:t>
            </a:r>
            <a:r>
              <a:rPr lang="en-US" dirty="0"/>
              <a:t>from the perspective of the user.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use case describes one and only one </a:t>
            </a:r>
            <a:r>
              <a:rPr lang="en-US" dirty="0" smtClean="0"/>
              <a:t>function in </a:t>
            </a:r>
            <a:r>
              <a:rPr lang="en-US" dirty="0"/>
              <a:t>which users interact with the system.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a use case may contain several paths </a:t>
            </a:r>
            <a:r>
              <a:rPr lang="en-US" dirty="0" smtClean="0"/>
              <a:t>that a </a:t>
            </a:r>
            <a:r>
              <a:rPr lang="en-US" dirty="0"/>
              <a:t>user can take while interacting with the system, each possible execution path through </a:t>
            </a:r>
            <a:r>
              <a:rPr lang="en-US" dirty="0" smtClean="0"/>
              <a:t>the use </a:t>
            </a:r>
            <a:r>
              <a:rPr lang="en-US" dirty="0"/>
              <a:t>case is referred to as a </a:t>
            </a:r>
            <a:r>
              <a:rPr lang="en-US" i="1" dirty="0"/>
              <a:t>scenario. </a:t>
            </a:r>
            <a:endParaRPr lang="en-US" i="1" dirty="0" smtClean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creating use-case descriptions, the project team must work closely with the users </a:t>
            </a:r>
            <a:r>
              <a:rPr lang="en-US" dirty="0" smtClean="0"/>
              <a:t>to fully </a:t>
            </a:r>
            <a:br>
              <a:rPr lang="en-US" dirty="0" smtClean="0"/>
            </a:br>
            <a:r>
              <a:rPr lang="en-US" dirty="0" smtClean="0"/>
              <a:t>document </a:t>
            </a:r>
            <a:r>
              <a:rPr lang="en-US" dirty="0"/>
              <a:t>the functional </a:t>
            </a:r>
            <a:r>
              <a:rPr lang="en-US" dirty="0" smtClean="0"/>
              <a:t>requirements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Organizing </a:t>
            </a:r>
            <a:r>
              <a:rPr lang="en-US" dirty="0"/>
              <a:t>the functional requirements and documenting them in a use-case description are a relatively simple process, but it takes </a:t>
            </a:r>
            <a:r>
              <a:rPr lang="en-US" dirty="0" smtClean="0"/>
              <a:t>considerable practice </a:t>
            </a:r>
            <a:r>
              <a:rPr lang="en-US" dirty="0"/>
              <a:t>to ensure that the descriptions are complete enough to use in structural </a:t>
            </a:r>
            <a:r>
              <a:rPr lang="en-US" dirty="0" smtClean="0"/>
              <a:t>and behavioral modeling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best place to begin is to review the use-case and </a:t>
            </a:r>
            <a:r>
              <a:rPr lang="en-US" dirty="0" smtClean="0"/>
              <a:t>activity diagrams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possible that multiple users will play the same role. Therefore, </a:t>
            </a:r>
            <a:r>
              <a:rPr lang="en-US" dirty="0" smtClean="0"/>
              <a:t>use cases </a:t>
            </a:r>
            <a:r>
              <a:rPr lang="en-US" dirty="0"/>
              <a:t>should be associated with the roles played by the users and not with the users themselves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3304</TotalTime>
  <Words>1447</Words>
  <Application>Microsoft Office PowerPoint</Application>
  <PresentationFormat>Widescreen</PresentationFormat>
  <Paragraphs>152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4  Functional Modeling(III)</vt:lpstr>
      <vt:lpstr>Steps(I) </vt:lpstr>
      <vt:lpstr>Steps(II) </vt:lpstr>
      <vt:lpstr>Introduction </vt:lpstr>
      <vt:lpstr>PowerPoint Presentation</vt:lpstr>
      <vt:lpstr>Introduction </vt:lpstr>
      <vt:lpstr>Introduction </vt:lpstr>
      <vt:lpstr>Introduction </vt:lpstr>
      <vt:lpstr>Types of Use Cases</vt:lpstr>
      <vt:lpstr>Overview use case vs. detail use case </vt:lpstr>
      <vt:lpstr>Essential use case vs. real use case  </vt:lpstr>
      <vt:lpstr>Elements of a Use-Case Description</vt:lpstr>
      <vt:lpstr>PowerPoint Presentation</vt:lpstr>
      <vt:lpstr>Overview Information </vt:lpstr>
      <vt:lpstr>PowerPoint Presentation</vt:lpstr>
      <vt:lpstr>Overview Information(Cnt’d) </vt:lpstr>
      <vt:lpstr>PowerPoint Presentation</vt:lpstr>
      <vt:lpstr>Overview Information(Cnt’d) </vt:lpstr>
      <vt:lpstr>PowerPoint Presentation</vt:lpstr>
      <vt:lpstr>Relationships</vt:lpstr>
      <vt:lpstr>Relationships(Cnt’d)</vt:lpstr>
      <vt:lpstr>Flow of Events</vt:lpstr>
      <vt:lpstr>Normal flow of events</vt:lpstr>
      <vt:lpstr>Alternative or exceptional flows</vt:lpstr>
      <vt:lpstr>PowerPoint Presentation</vt:lpstr>
      <vt:lpstr>The answer</vt:lpstr>
      <vt:lpstr>Optional Characteristics</vt:lpstr>
      <vt:lpstr>Campus Housing Service Add an Apartment Use-Case Description </vt:lpstr>
      <vt:lpstr>Campus Housing Service Delete an Apartment Use-Case Description </vt:lpstr>
      <vt:lpstr>PowerPoint Presentation</vt:lpstr>
      <vt:lpstr>PowerPoint Presentation</vt:lpstr>
      <vt:lpstr>Overview Description for the Borrow Books Use Case</vt:lpstr>
      <vt:lpstr>Flow Descriptions for the Borrow Books Use Case</vt:lpstr>
      <vt:lpstr>What should you do for your project?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226</cp:revision>
  <dcterms:created xsi:type="dcterms:W3CDTF">2017-08-12T07:11:04Z</dcterms:created>
  <dcterms:modified xsi:type="dcterms:W3CDTF">2021-11-04T08:38:48Z</dcterms:modified>
</cp:coreProperties>
</file>