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 id="2147483864" r:id="rId2"/>
  </p:sldMasterIdLst>
  <p:notesMasterIdLst>
    <p:notesMasterId r:id="rId41"/>
  </p:notesMasterIdLst>
  <p:sldIdLst>
    <p:sldId id="256" r:id="rId3"/>
    <p:sldId id="283" r:id="rId4"/>
    <p:sldId id="412" r:id="rId5"/>
    <p:sldId id="413" r:id="rId6"/>
    <p:sldId id="373" r:id="rId7"/>
    <p:sldId id="375" r:id="rId8"/>
    <p:sldId id="376" r:id="rId9"/>
    <p:sldId id="396" r:id="rId10"/>
    <p:sldId id="397" r:id="rId11"/>
    <p:sldId id="398" r:id="rId12"/>
    <p:sldId id="399" r:id="rId13"/>
    <p:sldId id="400" r:id="rId14"/>
    <p:sldId id="401" r:id="rId15"/>
    <p:sldId id="354" r:id="rId16"/>
    <p:sldId id="359" r:id="rId17"/>
    <p:sldId id="360" r:id="rId18"/>
    <p:sldId id="361" r:id="rId19"/>
    <p:sldId id="362" r:id="rId20"/>
    <p:sldId id="363" r:id="rId21"/>
    <p:sldId id="408" r:id="rId22"/>
    <p:sldId id="364" r:id="rId23"/>
    <p:sldId id="409" r:id="rId24"/>
    <p:sldId id="410" r:id="rId25"/>
    <p:sldId id="411" r:id="rId26"/>
    <p:sldId id="402" r:id="rId27"/>
    <p:sldId id="403" r:id="rId28"/>
    <p:sldId id="404" r:id="rId29"/>
    <p:sldId id="405" r:id="rId30"/>
    <p:sldId id="406" r:id="rId31"/>
    <p:sldId id="366" r:id="rId32"/>
    <p:sldId id="367" r:id="rId33"/>
    <p:sldId id="365" r:id="rId34"/>
    <p:sldId id="407" r:id="rId35"/>
    <p:sldId id="369" r:id="rId36"/>
    <p:sldId id="370" r:id="rId37"/>
    <p:sldId id="371" r:id="rId38"/>
    <p:sldId id="372" r:id="rId39"/>
    <p:sldId id="32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343"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9225FBF-66C6-4E9F-BC05-329833168C51}"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9FE8DFF9-44C4-6B4E-B5A3-96ED369AFD93}"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303227745"/>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DEC9DA09-039A-A841-BA90-58CFCFBF8E01}"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259956965"/>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592F464-B4F2-486B-93A5-D0A529C8A213}"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50F2F7EC-46EB-964D-B691-B03AC1106FC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966576624"/>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457200">
              <a:defRPr/>
            </a:pPr>
            <a:fld id="{31F6D4F7-D30A-2D46-8C56-BBD860B78FB6}"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411884873"/>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defTabSz="457200">
              <a:defRPr/>
            </a:pPr>
            <a:fld id="{D227A3EF-D9D8-3141-91A2-80F03BEF3F96}"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760346827"/>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defTabSz="457200">
              <a:defRPr/>
            </a:pPr>
            <a:fld id="{964AD586-7C25-0244-A129-E014CC0A164A}"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088023371"/>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defTabSz="457200">
              <a:defRPr/>
            </a:pPr>
            <a:fld id="{9941E2DB-6B26-1148-BBB7-224489DC4320}"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365556779"/>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457200">
              <a:defRPr/>
            </a:pPr>
            <a:fld id="{0C7EC744-B227-4A42-B0B8-DD1F9FC186D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774973789"/>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defTabSz="457200">
              <a:defRPr/>
            </a:pPr>
            <a:fld id="{026C30EE-4725-9040-82E4-7631508820E2}"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380509226"/>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8869BD90-93E8-7D4C-B473-7191F00429CB}"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586395854"/>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defTabSz="457200">
              <a:defRPr/>
            </a:pPr>
            <a:fld id="{BA7DC435-2897-F34A-8447-1EC8A691D119}"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571473831"/>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5.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12/13/2022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GB" smtClean="0">
                <a:solidFill>
                  <a:prstClr val="black">
                    <a:tint val="75000"/>
                  </a:prstClr>
                </a:solidFill>
              </a:rPr>
              <a:t>30/10/2014</a:t>
            </a:r>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defTabSz="457200">
              <a:defRPr/>
            </a:pPr>
            <a:r>
              <a:rPr lang="en-US" smtClean="0">
                <a:solidFill>
                  <a:prstClr val="black">
                    <a:tint val="75000"/>
                  </a:prstClr>
                </a:solidFill>
              </a:rPr>
              <a:t>Chapter 5 System Modeling</a:t>
            </a: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defTabSz="457200">
              <a:defRPr/>
            </a:pPr>
            <a:fld id="{5AC5F77F-66C9-B04B-B94C-B68F71024283}" type="slidenum">
              <a:rPr lang="en-US" smtClean="0">
                <a:solidFill>
                  <a:prstClr val="black">
                    <a:tint val="75000"/>
                  </a:prstClr>
                </a:solidFill>
              </a:rPr>
              <a:pPr defTabSz="457200">
                <a:defRPr/>
              </a:pPr>
              <a:t>‹#›</a:t>
            </a:fld>
            <a:endParaRPr lang="en-US">
              <a:solidFill>
                <a:prstClr val="black">
                  <a:tint val="75000"/>
                </a:prstClr>
              </a:solidFill>
            </a:endParaRPr>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50261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Software Engineering I </a:t>
            </a:r>
            <a:endParaRPr lang="en-US" b="1" dirty="0"/>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smtClean="0">
                <a:solidFill>
                  <a:schemeClr val="tx1">
                    <a:lumMod val="75000"/>
                    <a:lumOff val="25000"/>
                  </a:schemeClr>
                </a:solidFill>
              </a:rPr>
              <a:t>Dr.</a:t>
            </a:r>
            <a:r>
              <a:rPr lang="en-GB" dirty="0" smtClean="0">
                <a:solidFill>
                  <a:schemeClr val="tx1">
                    <a:lumMod val="75000"/>
                    <a:lumOff val="25000"/>
                  </a:schemeClr>
                </a:solidFill>
              </a:rPr>
              <a:t> </a:t>
            </a:r>
            <a:r>
              <a:rPr lang="en-GB" dirty="0" err="1" smtClean="0">
                <a:solidFill>
                  <a:schemeClr val="tx1">
                    <a:lumMod val="75000"/>
                    <a:lumOff val="25000"/>
                  </a:schemeClr>
                </a:solidFill>
              </a:rPr>
              <a:t>Elham</a:t>
            </a:r>
            <a:r>
              <a:rPr lang="en-GB" dirty="0" smtClean="0">
                <a:solidFill>
                  <a:schemeClr val="tx1">
                    <a:lumMod val="75000"/>
                    <a:lumOff val="25000"/>
                  </a:schemeClr>
                </a:solidFill>
              </a:rPr>
              <a:t> </a:t>
            </a:r>
            <a:r>
              <a:rPr lang="en-GB" dirty="0" err="1" smtClean="0">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smtClean="0">
                <a:solidFill>
                  <a:schemeClr val="tx1">
                    <a:lumMod val="75000"/>
                    <a:lumOff val="25000"/>
                  </a:schemeClr>
                </a:solidFill>
                <a:hlinkClick r:id="rId3"/>
              </a:rPr>
              <a:t>mahmoudzadeh@iut.ac.ir</a:t>
            </a:r>
            <a:endParaRPr lang="en-GB" dirty="0" smtClean="0">
              <a:solidFill>
                <a:schemeClr val="tx1">
                  <a:lumMod val="75000"/>
                  <a:lumOff val="25000"/>
                </a:schemeClr>
              </a:solidFill>
            </a:endParaRPr>
          </a:p>
          <a:p>
            <a:r>
              <a:rPr lang="en-US" dirty="0" smtClean="0">
                <a:solidFill>
                  <a:schemeClr val="tx1">
                    <a:lumMod val="75000"/>
                    <a:lumOff val="25000"/>
                  </a:schemeClr>
                </a:solidFill>
              </a:rPr>
              <a:t>202</a:t>
            </a:r>
            <a:r>
              <a:rPr lang="fa-IR" dirty="0" smtClean="0">
                <a:solidFill>
                  <a:schemeClr val="tx1">
                    <a:lumMod val="75000"/>
                    <a:lumOff val="25000"/>
                  </a:schemeClr>
                </a:solidFill>
              </a:rPr>
              <a:t>1</a:t>
            </a:r>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Structural Models</a:t>
            </a:r>
            <a:endParaRPr lang="en-US" dirty="0"/>
          </a:p>
        </p:txBody>
      </p:sp>
      <p:sp>
        <p:nvSpPr>
          <p:cNvPr id="3" name="Content Placeholder 2"/>
          <p:cNvSpPr>
            <a:spLocks noGrp="1"/>
          </p:cNvSpPr>
          <p:nvPr>
            <p:ph sz="quarter" idx="13"/>
          </p:nvPr>
        </p:nvSpPr>
        <p:spPr/>
        <p:txBody>
          <a:bodyPr/>
          <a:lstStyle/>
          <a:p>
            <a:r>
              <a:rPr lang="en-US" dirty="0"/>
              <a:t>The goal of the analyst is to discover the </a:t>
            </a:r>
            <a:r>
              <a:rPr lang="en-US" b="1" dirty="0"/>
              <a:t>key objects </a:t>
            </a:r>
            <a:r>
              <a:rPr lang="en-US" dirty="0" smtClean="0"/>
              <a:t>contained in </a:t>
            </a:r>
            <a:r>
              <a:rPr lang="en-US" dirty="0"/>
              <a:t>the problem domain and to build a structural model. </a:t>
            </a:r>
            <a:endParaRPr lang="en-US" dirty="0" smtClean="0"/>
          </a:p>
          <a:p>
            <a:r>
              <a:rPr lang="en-US" dirty="0" smtClean="0"/>
              <a:t>Basic </a:t>
            </a:r>
            <a:r>
              <a:rPr lang="en-US" dirty="0"/>
              <a:t>elements </a:t>
            </a:r>
            <a:r>
              <a:rPr lang="en-US" dirty="0" smtClean="0"/>
              <a:t>of structural models are classes</a:t>
            </a:r>
            <a:r>
              <a:rPr lang="en-US" dirty="0"/>
              <a:t>, attributes, operations, and relationships.</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028110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a:t>
            </a:r>
            <a:endParaRPr lang="en-US" b="1" dirty="0"/>
          </a:p>
        </p:txBody>
      </p:sp>
      <p:sp>
        <p:nvSpPr>
          <p:cNvPr id="3" name="Content Placeholder 2"/>
          <p:cNvSpPr>
            <a:spLocks noGrp="1"/>
          </p:cNvSpPr>
          <p:nvPr>
            <p:ph sz="quarter" idx="13"/>
          </p:nvPr>
        </p:nvSpPr>
        <p:spPr/>
        <p:txBody>
          <a:bodyPr>
            <a:normAutofit/>
          </a:bodyPr>
          <a:lstStyle/>
          <a:p>
            <a:r>
              <a:rPr lang="en-US" dirty="0"/>
              <a:t>A </a:t>
            </a:r>
            <a:r>
              <a:rPr lang="en-US" i="1" dirty="0"/>
              <a:t>class </a:t>
            </a:r>
            <a:r>
              <a:rPr lang="en-US" dirty="0"/>
              <a:t>is a general template that we use to create </a:t>
            </a:r>
            <a:r>
              <a:rPr lang="en-US" dirty="0" smtClean="0"/>
              <a:t>specific </a:t>
            </a:r>
            <a:r>
              <a:rPr lang="en-US" dirty="0"/>
              <a:t>instances, or </a:t>
            </a:r>
            <a:r>
              <a:rPr lang="en-US" i="1" dirty="0"/>
              <a:t>objects, </a:t>
            </a:r>
            <a:r>
              <a:rPr lang="en-US" dirty="0"/>
              <a:t>in the problem</a:t>
            </a:r>
            <a:br>
              <a:rPr lang="en-US" dirty="0"/>
            </a:br>
            <a:r>
              <a:rPr lang="en-US" dirty="0"/>
              <a:t>domain. </a:t>
            </a:r>
            <a:endParaRPr lang="en-US" dirty="0" smtClean="0"/>
          </a:p>
          <a:p>
            <a:r>
              <a:rPr lang="en-US" dirty="0" smtClean="0"/>
              <a:t>All </a:t>
            </a:r>
            <a:r>
              <a:rPr lang="en-US" dirty="0"/>
              <a:t>objects of a given class are identical in structure and behavior but contain different data in their attributes. </a:t>
            </a:r>
            <a:endParaRPr lang="en-US" dirty="0" smtClean="0"/>
          </a:p>
          <a:p>
            <a:r>
              <a:rPr lang="en-US" dirty="0" smtClean="0"/>
              <a:t>There </a:t>
            </a:r>
            <a:r>
              <a:rPr lang="en-US" dirty="0"/>
              <a:t>are two general kinds of classes of interest during analysis</a:t>
            </a:r>
            <a:r>
              <a:rPr lang="en-US" dirty="0" smtClean="0"/>
              <a:t>: concrete </a:t>
            </a:r>
            <a:r>
              <a:rPr lang="en-US" dirty="0"/>
              <a:t>and abstract. </a:t>
            </a:r>
            <a:endParaRPr lang="en-US" dirty="0" smtClean="0"/>
          </a:p>
          <a:p>
            <a:pPr lvl="1"/>
            <a:r>
              <a:rPr lang="en-US" i="1" dirty="0" smtClean="0"/>
              <a:t>Concrete </a:t>
            </a:r>
            <a:r>
              <a:rPr lang="en-US" i="1" dirty="0"/>
              <a:t>classes </a:t>
            </a:r>
            <a:r>
              <a:rPr lang="en-US" dirty="0"/>
              <a:t>are used to create objects</a:t>
            </a:r>
            <a:r>
              <a:rPr lang="en-US" dirty="0" smtClean="0"/>
              <a:t>.</a:t>
            </a:r>
          </a:p>
          <a:p>
            <a:pPr lvl="1"/>
            <a:r>
              <a:rPr lang="en-US" i="1" dirty="0" smtClean="0"/>
              <a:t>Abstract </a:t>
            </a:r>
            <a:r>
              <a:rPr lang="en-US" i="1" dirty="0"/>
              <a:t>classes </a:t>
            </a:r>
            <a:r>
              <a:rPr lang="en-US" dirty="0"/>
              <a:t>do not actually exist in the real world; they are simply useful abstractions</a:t>
            </a:r>
            <a:r>
              <a:rPr lang="en-US" dirty="0" smtClean="0"/>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3530999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 second </a:t>
            </a:r>
            <a:r>
              <a:rPr lang="en-US" b="1" dirty="0" smtClean="0"/>
              <a:t>classification </a:t>
            </a:r>
            <a:r>
              <a:rPr lang="en-US" b="1" dirty="0"/>
              <a:t>of classes</a:t>
            </a:r>
          </a:p>
        </p:txBody>
      </p:sp>
      <p:sp>
        <p:nvSpPr>
          <p:cNvPr id="3" name="Content Placeholder 2"/>
          <p:cNvSpPr>
            <a:spLocks noGrp="1"/>
          </p:cNvSpPr>
          <p:nvPr>
            <p:ph sz="quarter" idx="13"/>
          </p:nvPr>
        </p:nvSpPr>
        <p:spPr>
          <a:xfrm>
            <a:off x="913774" y="2367092"/>
            <a:ext cx="10363826" cy="4103377"/>
          </a:xfrm>
        </p:spPr>
        <p:txBody>
          <a:bodyPr>
            <a:normAutofit/>
          </a:bodyPr>
          <a:lstStyle/>
          <a:p>
            <a:r>
              <a:rPr lang="en-US" dirty="0" smtClean="0"/>
              <a:t>Is </a:t>
            </a:r>
            <a:r>
              <a:rPr lang="en-US" dirty="0"/>
              <a:t>the type of real-world thing that a class represents. </a:t>
            </a:r>
            <a:endParaRPr lang="en-US" dirty="0" smtClean="0"/>
          </a:p>
          <a:p>
            <a:pPr lvl="1"/>
            <a:r>
              <a:rPr lang="en-US" dirty="0" smtClean="0"/>
              <a:t>domain </a:t>
            </a:r>
            <a:r>
              <a:rPr lang="en-US" dirty="0"/>
              <a:t>classes, </a:t>
            </a:r>
            <a:endParaRPr lang="en-US" dirty="0" smtClean="0"/>
          </a:p>
          <a:p>
            <a:pPr lvl="1"/>
            <a:r>
              <a:rPr lang="en-US" dirty="0" smtClean="0"/>
              <a:t>user-interface </a:t>
            </a:r>
            <a:r>
              <a:rPr lang="en-US" dirty="0"/>
              <a:t>classes, </a:t>
            </a:r>
            <a:endParaRPr lang="en-US" dirty="0" smtClean="0"/>
          </a:p>
          <a:p>
            <a:pPr lvl="1"/>
            <a:r>
              <a:rPr lang="en-US" dirty="0" smtClean="0"/>
              <a:t>data </a:t>
            </a:r>
            <a:r>
              <a:rPr lang="en-US" dirty="0"/>
              <a:t>structure classes, </a:t>
            </a:r>
            <a:endParaRPr lang="en-US" dirty="0" smtClean="0"/>
          </a:p>
          <a:p>
            <a:pPr lvl="1"/>
            <a:r>
              <a:rPr lang="en-US" dirty="0" smtClean="0"/>
              <a:t>file structure classes</a:t>
            </a:r>
            <a:r>
              <a:rPr lang="en-US" dirty="0"/>
              <a:t>, </a:t>
            </a:r>
            <a:endParaRPr lang="en-US" dirty="0" smtClean="0"/>
          </a:p>
          <a:p>
            <a:pPr lvl="1"/>
            <a:r>
              <a:rPr lang="en-US" dirty="0" smtClean="0"/>
              <a:t>operating </a:t>
            </a:r>
            <a:r>
              <a:rPr lang="en-US" dirty="0"/>
              <a:t>environment classes, </a:t>
            </a:r>
            <a:endParaRPr lang="en-US" dirty="0" smtClean="0"/>
          </a:p>
          <a:p>
            <a:pPr lvl="1"/>
            <a:r>
              <a:rPr lang="en-US" dirty="0" smtClean="0"/>
              <a:t>document classes, </a:t>
            </a:r>
          </a:p>
          <a:p>
            <a:pPr lvl="1"/>
            <a:r>
              <a:rPr lang="en-US" dirty="0" smtClean="0"/>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9790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t>
            </a:r>
            <a:endParaRPr lang="en-US" dirty="0"/>
          </a:p>
        </p:txBody>
      </p:sp>
      <p:sp>
        <p:nvSpPr>
          <p:cNvPr id="3" name="Content Placeholder 2"/>
          <p:cNvSpPr>
            <a:spLocks noGrp="1"/>
          </p:cNvSpPr>
          <p:nvPr>
            <p:ph sz="quarter" idx="13"/>
          </p:nvPr>
        </p:nvSpPr>
        <p:spPr/>
        <p:txBody>
          <a:bodyPr/>
          <a:lstStyle/>
          <a:p>
            <a:r>
              <a:rPr lang="en-US" dirty="0"/>
              <a:t>An </a:t>
            </a:r>
            <a:r>
              <a:rPr lang="en-US" i="1" dirty="0"/>
              <a:t>attribute </a:t>
            </a:r>
            <a:r>
              <a:rPr lang="en-US" dirty="0"/>
              <a:t>of an analysis class represents a piece of information that is relevant to the</a:t>
            </a:r>
            <a:br>
              <a:rPr lang="en-US" dirty="0"/>
            </a:br>
            <a:r>
              <a:rPr lang="en-US" dirty="0"/>
              <a:t>description of the class within the application domain of the problem being </a:t>
            </a:r>
            <a:r>
              <a:rPr lang="en-US" dirty="0" smtClean="0"/>
              <a:t>investigated.</a:t>
            </a:r>
          </a:p>
          <a:p>
            <a:r>
              <a:rPr lang="en-US" dirty="0"/>
              <a:t>The behavior of an analysis class is </a:t>
            </a:r>
            <a:r>
              <a:rPr lang="en-US" dirty="0" smtClean="0"/>
              <a:t>defined </a:t>
            </a:r>
            <a:r>
              <a:rPr lang="en-US" dirty="0"/>
              <a:t>in an </a:t>
            </a:r>
            <a:r>
              <a:rPr lang="en-US" i="1" dirty="0"/>
              <a:t>operation </a:t>
            </a:r>
            <a:r>
              <a:rPr lang="en-US" dirty="0"/>
              <a:t>or service. In later phases, the</a:t>
            </a:r>
            <a:br>
              <a:rPr lang="en-US" dirty="0"/>
            </a:br>
            <a:r>
              <a:rPr lang="en-US" dirty="0"/>
              <a:t>operations are converted to </a:t>
            </a:r>
            <a:r>
              <a:rPr lang="en-US" i="1" dirty="0"/>
              <a:t>methods.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0011893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 Identification</a:t>
            </a:r>
            <a:endParaRPr lang="en-US" b="1" dirty="0"/>
          </a:p>
        </p:txBody>
      </p:sp>
      <p:sp>
        <p:nvSpPr>
          <p:cNvPr id="3" name="Content Placeholder 2"/>
          <p:cNvSpPr>
            <a:spLocks noGrp="1"/>
          </p:cNvSpPr>
          <p:nvPr>
            <p:ph sz="quarter" idx="13"/>
          </p:nvPr>
        </p:nvSpPr>
        <p:spPr/>
        <p:txBody>
          <a:bodyPr/>
          <a:lstStyle/>
          <a:p>
            <a:r>
              <a:rPr lang="en-US" b="1" dirty="0"/>
              <a:t>Textual </a:t>
            </a:r>
            <a:r>
              <a:rPr lang="en-US" b="1" dirty="0" smtClean="0"/>
              <a:t>Analysis</a:t>
            </a:r>
          </a:p>
          <a:p>
            <a:r>
              <a:rPr lang="en-US" b="1" dirty="0" smtClean="0"/>
              <a:t>Brainstorming </a:t>
            </a:r>
          </a:p>
          <a:p>
            <a:r>
              <a:rPr lang="en-US" b="1" dirty="0"/>
              <a:t>Common Object </a:t>
            </a:r>
            <a:r>
              <a:rPr lang="en-US" b="1" dirty="0" smtClean="0"/>
              <a:t>Lists</a:t>
            </a:r>
          </a:p>
          <a:p>
            <a:r>
              <a:rPr lang="en-US" b="1" dirty="0"/>
              <a:t>Patterns</a:t>
            </a: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39900935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CRC </a:t>
            </a:r>
            <a:r>
              <a:rPr lang="en-US" b="1" dirty="0" smtClean="0"/>
              <a:t>Cards</a:t>
            </a:r>
            <a:endParaRPr lang="en-US" dirty="0"/>
          </a:p>
        </p:txBody>
      </p:sp>
      <p:sp>
        <p:nvSpPr>
          <p:cNvPr id="3" name="Content Placeholder 2"/>
          <p:cNvSpPr>
            <a:spLocks noGrp="1"/>
          </p:cNvSpPr>
          <p:nvPr>
            <p:ph sz="quarter" idx="13"/>
          </p:nvPr>
        </p:nvSpPr>
        <p:spPr>
          <a:xfrm>
            <a:off x="913774" y="2367092"/>
            <a:ext cx="10363826" cy="4068542"/>
          </a:xfrm>
        </p:spPr>
        <p:txBody>
          <a:bodyPr>
            <a:normAutofit/>
          </a:bodyPr>
          <a:lstStyle/>
          <a:p>
            <a:r>
              <a:rPr lang="en-US" i="1" dirty="0"/>
              <a:t>CRC (Class–Responsibility–Collaboration) cards </a:t>
            </a:r>
            <a:r>
              <a:rPr lang="en-US" dirty="0"/>
              <a:t>are used to document the responsibilities and</a:t>
            </a:r>
            <a:br>
              <a:rPr lang="en-US" dirty="0"/>
            </a:br>
            <a:r>
              <a:rPr lang="en-US" dirty="0"/>
              <a:t>collaborations of a class. </a:t>
            </a:r>
            <a:endParaRPr lang="en-US" dirty="0" smtClean="0"/>
          </a:p>
          <a:p>
            <a:r>
              <a:rPr lang="en-US" i="1" dirty="0"/>
              <a:t>Responsibilities </a:t>
            </a:r>
            <a:r>
              <a:rPr lang="en-US" dirty="0"/>
              <a:t>of a class can be broken into two separate types: </a:t>
            </a:r>
            <a:r>
              <a:rPr lang="en-US" b="1" dirty="0"/>
              <a:t>knowing</a:t>
            </a:r>
            <a:r>
              <a:rPr lang="en-US" dirty="0"/>
              <a:t> and </a:t>
            </a:r>
            <a:r>
              <a:rPr lang="en-US" b="1" dirty="0"/>
              <a:t>doing</a:t>
            </a:r>
            <a:r>
              <a:rPr lang="en-US" dirty="0" smtClean="0"/>
              <a:t>.</a:t>
            </a:r>
          </a:p>
          <a:p>
            <a:pPr lvl="1"/>
            <a:r>
              <a:rPr lang="en-US" i="1" dirty="0" smtClean="0"/>
              <a:t>Knowing </a:t>
            </a:r>
            <a:r>
              <a:rPr lang="en-US" i="1" dirty="0"/>
              <a:t>responsibilities </a:t>
            </a:r>
            <a:r>
              <a:rPr lang="en-US" dirty="0"/>
              <a:t>are those things that an instance of a class must be capable of knowing. An instance of a class typically knows the values of its attributes and its relationships</a:t>
            </a:r>
            <a:r>
              <a:rPr lang="en-US" dirty="0" smtClean="0"/>
              <a:t>.</a:t>
            </a:r>
          </a:p>
          <a:p>
            <a:pPr lvl="1"/>
            <a:r>
              <a:rPr lang="en-US" i="1" dirty="0" smtClean="0"/>
              <a:t>Doing </a:t>
            </a:r>
            <a:r>
              <a:rPr lang="en-US" i="1" dirty="0"/>
              <a:t>responsibilities </a:t>
            </a:r>
            <a:r>
              <a:rPr lang="en-US" dirty="0"/>
              <a:t>are those things that an instance of a class must be capable of doing. </a:t>
            </a:r>
            <a:r>
              <a:rPr lang="en-US" dirty="0" smtClean="0"/>
              <a:t>In this </a:t>
            </a:r>
            <a:r>
              <a:rPr lang="en-US" dirty="0"/>
              <a:t>case, an instance of a class can execute its </a:t>
            </a:r>
            <a:r>
              <a:rPr lang="en-US" dirty="0" smtClean="0"/>
              <a:t>operations.</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Tree>
    <p:extLst>
      <p:ext uri="{BB962C8B-B14F-4D97-AF65-F5344CB8AC3E}">
        <p14:creationId xmlns:p14="http://schemas.microsoft.com/office/powerpoint/2010/main" val="1911921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CRC Cards(</a:t>
            </a:r>
            <a:r>
              <a:rPr lang="en-US" b="1" dirty="0" err="1" smtClean="0"/>
              <a:t>Cnt’d</a:t>
            </a:r>
            <a:r>
              <a:rPr lang="en-US" b="1" dirty="0" smtClean="0"/>
              <a:t>)</a:t>
            </a:r>
            <a:endParaRPr lang="en-US" b="1" dirty="0"/>
          </a:p>
        </p:txBody>
      </p:sp>
      <p:sp>
        <p:nvSpPr>
          <p:cNvPr id="3" name="Content Placeholder 2"/>
          <p:cNvSpPr>
            <a:spLocks noGrp="1"/>
          </p:cNvSpPr>
          <p:nvPr>
            <p:ph sz="quarter" idx="13"/>
          </p:nvPr>
        </p:nvSpPr>
        <p:spPr/>
        <p:txBody>
          <a:bodyPr/>
          <a:lstStyle/>
          <a:p>
            <a:r>
              <a:rPr lang="en-US" i="1" dirty="0"/>
              <a:t>Collaborations</a:t>
            </a:r>
            <a:r>
              <a:rPr lang="en-US" dirty="0"/>
              <a:t> allow the analyst to think in terms of clients</a:t>
            </a:r>
            <a:r>
              <a:rPr lang="en-US" dirty="0" smtClean="0"/>
              <a:t>, servers</a:t>
            </a:r>
            <a:r>
              <a:rPr lang="en-US" dirty="0"/>
              <a:t>, and </a:t>
            </a:r>
            <a:r>
              <a:rPr lang="en-US" dirty="0" smtClean="0"/>
              <a:t>contracts.</a:t>
            </a:r>
          </a:p>
          <a:p>
            <a:pPr lvl="1"/>
            <a:r>
              <a:rPr lang="en-US" dirty="0" smtClean="0"/>
              <a:t>A </a:t>
            </a:r>
            <a:r>
              <a:rPr lang="en-US" i="1" dirty="0"/>
              <a:t>client </a:t>
            </a:r>
            <a:r>
              <a:rPr lang="en-US" dirty="0"/>
              <a:t>object is an instance of a class that sends a request to </a:t>
            </a:r>
            <a:r>
              <a:rPr lang="en-US" dirty="0" smtClean="0"/>
              <a:t>an instance </a:t>
            </a:r>
            <a:r>
              <a:rPr lang="en-US" dirty="0"/>
              <a:t>of another class for an operation to be executed. </a:t>
            </a:r>
            <a:endParaRPr lang="en-US" dirty="0" smtClean="0"/>
          </a:p>
          <a:p>
            <a:pPr lvl="1"/>
            <a:r>
              <a:rPr lang="en-US" dirty="0" smtClean="0"/>
              <a:t>A </a:t>
            </a:r>
            <a:r>
              <a:rPr lang="en-US" i="1" dirty="0"/>
              <a:t>server </a:t>
            </a:r>
            <a:r>
              <a:rPr lang="en-US" dirty="0"/>
              <a:t>object is the instance </a:t>
            </a:r>
            <a:r>
              <a:rPr lang="en-US" dirty="0" smtClean="0"/>
              <a:t>that receives </a:t>
            </a:r>
            <a:r>
              <a:rPr lang="en-US" dirty="0"/>
              <a:t>the request from the client object. </a:t>
            </a:r>
            <a:endParaRPr lang="en-US" dirty="0" smtClean="0"/>
          </a:p>
          <a:p>
            <a:pPr lvl="1"/>
            <a:r>
              <a:rPr lang="en-US" dirty="0" smtClean="0"/>
              <a:t>A </a:t>
            </a:r>
            <a:r>
              <a:rPr lang="en-US" i="1" dirty="0"/>
              <a:t>contract </a:t>
            </a:r>
            <a:r>
              <a:rPr lang="en-US" dirty="0"/>
              <a:t>formalizes the interactions between </a:t>
            </a:r>
            <a:r>
              <a:rPr lang="en-US" dirty="0" smtClean="0"/>
              <a:t>the client </a:t>
            </a:r>
            <a:r>
              <a:rPr lang="en-US" dirty="0"/>
              <a:t>and server objects.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spTree>
    <p:extLst>
      <p:ext uri="{BB962C8B-B14F-4D97-AF65-F5344CB8AC3E}">
        <p14:creationId xmlns:p14="http://schemas.microsoft.com/office/powerpoint/2010/main" val="25870731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CRC </a:t>
            </a:r>
            <a:r>
              <a:rPr lang="en-US" b="1" dirty="0" smtClean="0"/>
              <a:t>Card</a:t>
            </a:r>
            <a:endParaRPr lang="en-US" dirty="0"/>
          </a:p>
        </p:txBody>
      </p:sp>
      <p:sp>
        <p:nvSpPr>
          <p:cNvPr id="3" name="Content Placeholder 2"/>
          <p:cNvSpPr>
            <a:spLocks noGrp="1"/>
          </p:cNvSpPr>
          <p:nvPr>
            <p:ph sz="quarter" idx="13"/>
          </p:nvPr>
        </p:nvSpPr>
        <p:spPr/>
        <p:txBody>
          <a:bodyPr/>
          <a:lstStyle/>
          <a:p>
            <a:r>
              <a:rPr lang="en-US" dirty="0"/>
              <a:t>The front of the card contains the </a:t>
            </a:r>
            <a:r>
              <a:rPr lang="en-US" dirty="0" smtClean="0"/>
              <a:t>class’s name</a:t>
            </a:r>
            <a:r>
              <a:rPr lang="en-US" dirty="0"/>
              <a:t>, ID, type, description, associated use cases, responsibilities, and collaborators. </a:t>
            </a:r>
            <a:endParaRPr lang="en-US" dirty="0" smtClean="0"/>
          </a:p>
          <a:p>
            <a:r>
              <a:rPr lang="en-US" dirty="0"/>
              <a:t>The back of a CRC card contains the attributes and relationships of the class. The attributes</a:t>
            </a:r>
            <a:br>
              <a:rPr lang="en-US" dirty="0"/>
            </a:br>
            <a:r>
              <a:rPr lang="en-US" dirty="0"/>
              <a:t>of the class represent the knowing responsibilities that each instance of the class has to meet.</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Tree>
    <p:extLst>
      <p:ext uri="{BB962C8B-B14F-4D97-AF65-F5344CB8AC3E}">
        <p14:creationId xmlns:p14="http://schemas.microsoft.com/office/powerpoint/2010/main" val="2287321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pic>
        <p:nvPicPr>
          <p:cNvPr id="5" name="Picture 4"/>
          <p:cNvPicPr>
            <a:picLocks noChangeAspect="1"/>
          </p:cNvPicPr>
          <p:nvPr/>
        </p:nvPicPr>
        <p:blipFill>
          <a:blip r:embed="rId2"/>
          <a:stretch>
            <a:fillRect/>
          </a:stretch>
        </p:blipFill>
        <p:spPr>
          <a:xfrm>
            <a:off x="3216186" y="457200"/>
            <a:ext cx="5632095" cy="6400800"/>
          </a:xfrm>
          <a:prstGeom prst="rect">
            <a:avLst/>
          </a:prstGeom>
        </p:spPr>
      </p:pic>
    </p:spTree>
    <p:extLst>
      <p:ext uri="{BB962C8B-B14F-4D97-AF65-F5344CB8AC3E}">
        <p14:creationId xmlns:p14="http://schemas.microsoft.com/office/powerpoint/2010/main" val="3328715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Diagrams</a:t>
            </a:r>
            <a:endParaRPr lang="en-US" dirty="0"/>
          </a:p>
        </p:txBody>
      </p:sp>
      <p:sp>
        <p:nvSpPr>
          <p:cNvPr id="3" name="Content Placeholder 2"/>
          <p:cNvSpPr>
            <a:spLocks noGrp="1"/>
          </p:cNvSpPr>
          <p:nvPr>
            <p:ph sz="quarter" idx="13"/>
          </p:nvPr>
        </p:nvSpPr>
        <p:spPr/>
        <p:txBody>
          <a:bodyPr>
            <a:normAutofit/>
          </a:bodyPr>
          <a:lstStyle/>
          <a:p>
            <a:r>
              <a:rPr lang="en-US" dirty="0"/>
              <a:t>A </a:t>
            </a:r>
            <a:r>
              <a:rPr lang="en-US" i="1" dirty="0"/>
              <a:t>class diagram </a:t>
            </a:r>
            <a:r>
              <a:rPr lang="en-US" dirty="0"/>
              <a:t>is a </a:t>
            </a:r>
            <a:r>
              <a:rPr lang="en-US" i="1" dirty="0"/>
              <a:t>static model </a:t>
            </a:r>
            <a:r>
              <a:rPr lang="en-US" dirty="0"/>
              <a:t>that shows the classes and the relationships among classes</a:t>
            </a:r>
            <a:br>
              <a:rPr lang="en-US" dirty="0"/>
            </a:br>
            <a:r>
              <a:rPr lang="en-US" dirty="0"/>
              <a:t>that remain constant in the system over time. </a:t>
            </a:r>
            <a:endParaRPr lang="en-US" dirty="0" smtClean="0"/>
          </a:p>
          <a:p>
            <a:r>
              <a:rPr lang="en-US" dirty="0"/>
              <a:t>Elements of a Class </a:t>
            </a:r>
            <a:r>
              <a:rPr lang="en-US" dirty="0" smtClean="0"/>
              <a:t>Diagram</a:t>
            </a:r>
          </a:p>
          <a:p>
            <a:pPr lvl="1"/>
            <a:r>
              <a:rPr lang="en-US" dirty="0" smtClean="0"/>
              <a:t>Class: </a:t>
            </a:r>
            <a:r>
              <a:rPr lang="en-US" dirty="0"/>
              <a:t>The main building block of a class diagram is the class, which stores and </a:t>
            </a:r>
            <a:r>
              <a:rPr lang="en-US" dirty="0" smtClean="0"/>
              <a:t>manages information </a:t>
            </a:r>
            <a:r>
              <a:rPr lang="en-US" dirty="0"/>
              <a:t>in the </a:t>
            </a:r>
            <a:r>
              <a:rPr lang="en-US" dirty="0" smtClean="0"/>
              <a:t>system. </a:t>
            </a:r>
            <a:r>
              <a:rPr lang="en-US" dirty="0"/>
              <a:t>Visibility relates to the level of information hiding to </a:t>
            </a:r>
            <a:r>
              <a:rPr lang="en-US" dirty="0" smtClean="0"/>
              <a:t>be enforced </a:t>
            </a:r>
            <a:r>
              <a:rPr lang="en-US" dirty="0"/>
              <a:t>for the attribute. </a:t>
            </a:r>
            <a:r>
              <a:rPr lang="en-US" dirty="0" smtClean="0"/>
              <a:t>Visibility </a:t>
            </a:r>
            <a:r>
              <a:rPr lang="en-US" dirty="0"/>
              <a:t>of an attribute can be public (+), protected </a:t>
            </a:r>
            <a:r>
              <a:rPr lang="en-US" dirty="0" smtClean="0"/>
              <a:t>(#), or </a:t>
            </a:r>
            <a:r>
              <a:rPr lang="en-US" dirty="0"/>
              <a:t>private (−</a:t>
            </a:r>
            <a:r>
              <a:rPr lang="en-US" dirty="0" smtClean="0"/>
              <a:t>).</a:t>
            </a:r>
            <a:r>
              <a:rPr lang="en-US" dirty="0"/>
              <a:t/>
            </a:r>
            <a:br>
              <a:rPr lang="en-US" dirty="0"/>
            </a:br>
            <a:r>
              <a:rPr lang="en-US" dirty="0" smtClean="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Tree>
    <p:extLst>
      <p:ext uri="{BB962C8B-B14F-4D97-AF65-F5344CB8AC3E}">
        <p14:creationId xmlns:p14="http://schemas.microsoft.com/office/powerpoint/2010/main" val="781847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smtClean="0"/>
              <a:t>Chapter </a:t>
            </a:r>
            <a:r>
              <a:rPr lang="fa-IR" b="1" dirty="0"/>
              <a:t>5</a:t>
            </a:r>
            <a:r>
              <a:rPr lang="en-US" b="1" dirty="0"/>
              <a:t> </a:t>
            </a:r>
            <a:br>
              <a:rPr lang="en-US" b="1" dirty="0"/>
            </a:br>
            <a:r>
              <a:rPr lang="en-US" b="1" dirty="0"/>
              <a:t>Structural </a:t>
            </a:r>
            <a:r>
              <a:rPr lang="en-US" b="1" dirty="0" smtClean="0"/>
              <a:t>Modeling</a:t>
            </a:r>
            <a:endParaRPr lang="en-US" b="1" dirty="0"/>
          </a:p>
        </p:txBody>
      </p:sp>
    </p:spTree>
    <p:extLst>
      <p:ext uri="{BB962C8B-B14F-4D97-AF65-F5344CB8AC3E}">
        <p14:creationId xmlns:p14="http://schemas.microsoft.com/office/powerpoint/2010/main" val="38530543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diagrams</a:t>
            </a:r>
            <a:endParaRPr lang="en-US" dirty="0"/>
          </a:p>
        </p:txBody>
      </p:sp>
      <p:sp>
        <p:nvSpPr>
          <p:cNvPr id="3" name="Content Placeholder 2"/>
          <p:cNvSpPr>
            <a:spLocks noGrp="1"/>
          </p:cNvSpPr>
          <p:nvPr>
            <p:ph idx="1"/>
          </p:nvPr>
        </p:nvSpPr>
        <p:spPr/>
        <p:txBody>
          <a:bodyPr/>
          <a:lstStyle/>
          <a:p>
            <a:r>
              <a:rPr lang="en-US" dirty="0" smtClean="0"/>
              <a:t>Class diagrams are used when developing an object-oriented system model to show the classes in a system and the 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relationship between these classes.</a:t>
            </a:r>
            <a:r>
              <a:rPr lang="en-GB" dirty="0" smtClean="0"/>
              <a:t> </a:t>
            </a:r>
          </a:p>
          <a:p>
            <a:r>
              <a:rPr lang="en-US" dirty="0" smtClean="0"/>
              <a:t>When you are developing models during the early stages of the software engineering process, objects represent something in the real world, such as a patient, a prescription, doctor, etc. </a:t>
            </a:r>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C9DA09-039A-A841-BA90-58CFCFBF8E01}"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0839570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pic>
        <p:nvPicPr>
          <p:cNvPr id="5" name="Picture 4"/>
          <p:cNvPicPr>
            <a:picLocks noChangeAspect="1"/>
          </p:cNvPicPr>
          <p:nvPr/>
        </p:nvPicPr>
        <p:blipFill>
          <a:blip r:embed="rId2"/>
          <a:stretch>
            <a:fillRect/>
          </a:stretch>
        </p:blipFill>
        <p:spPr>
          <a:xfrm>
            <a:off x="3636891" y="256222"/>
            <a:ext cx="4917591" cy="6400800"/>
          </a:xfrm>
          <a:prstGeom prst="rect">
            <a:avLst/>
          </a:prstGeom>
        </p:spPr>
      </p:pic>
    </p:spTree>
    <p:extLst>
      <p:ext uri="{BB962C8B-B14F-4D97-AF65-F5344CB8AC3E}">
        <p14:creationId xmlns:p14="http://schemas.microsoft.com/office/powerpoint/2010/main" val="19557390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t>The Consultation class</a:t>
            </a:r>
            <a:r>
              <a:rPr lang="en-GB" dirty="0" smtClean="0"/>
              <a:t> </a:t>
            </a:r>
            <a:endParaRPr lang="en-US" dirty="0" smtClean="0"/>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descr="5.10 Consultation Class.eps"/>
          <p:cNvPicPr>
            <a:picLocks noChangeAspect="1"/>
          </p:cNvPicPr>
          <p:nvPr/>
        </p:nvPicPr>
        <p:blipFill>
          <a:blip r:embed="rId2"/>
          <a:stretch>
            <a:fillRect/>
          </a:stretch>
        </p:blipFill>
        <p:spPr>
          <a:xfrm>
            <a:off x="4787900" y="1727200"/>
            <a:ext cx="2654300" cy="4550229"/>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83938406"/>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Relationships</a:t>
            </a:r>
            <a:endParaRPr lang="en-US" dirty="0"/>
          </a:p>
        </p:txBody>
      </p:sp>
      <p:sp>
        <p:nvSpPr>
          <p:cNvPr id="3" name="Content Placeholder 2"/>
          <p:cNvSpPr>
            <a:spLocks noGrp="1"/>
          </p:cNvSpPr>
          <p:nvPr>
            <p:ph sz="quarter" idx="13"/>
          </p:nvPr>
        </p:nvSpPr>
        <p:spPr/>
        <p:txBody>
          <a:bodyPr>
            <a:normAutofit lnSpcReduction="10000"/>
          </a:bodyPr>
          <a:lstStyle/>
          <a:p>
            <a:r>
              <a:rPr lang="en-US" b="1" dirty="0" smtClean="0"/>
              <a:t>Generalization</a:t>
            </a:r>
            <a:r>
              <a:rPr lang="en-US" dirty="0" smtClean="0"/>
              <a:t> </a:t>
            </a:r>
          </a:p>
          <a:p>
            <a:pPr lvl="1" algn="just"/>
            <a:r>
              <a:rPr lang="en-US" dirty="0" smtClean="0"/>
              <a:t>Enables </a:t>
            </a:r>
            <a:r>
              <a:rPr lang="en-US" dirty="0"/>
              <a:t>the analyst to </a:t>
            </a:r>
            <a:r>
              <a:rPr lang="en-US" dirty="0" smtClean="0"/>
              <a:t>create classes </a:t>
            </a:r>
            <a:r>
              <a:rPr lang="en-US" dirty="0"/>
              <a:t>that inherit attributes and operations of other classes. The subclasses inherit the attributes and operations of their superclass and can also </a:t>
            </a:r>
            <a:r>
              <a:rPr lang="en-US" dirty="0" smtClean="0"/>
              <a:t>contain attributes </a:t>
            </a:r>
            <a:r>
              <a:rPr lang="en-US" dirty="0"/>
              <a:t>and operations that are unique just to them</a:t>
            </a:r>
            <a:r>
              <a:rPr lang="en-US" dirty="0" smtClean="0"/>
              <a:t>.  </a:t>
            </a:r>
          </a:p>
          <a:p>
            <a:pPr lvl="1"/>
            <a:r>
              <a:rPr lang="en-US" dirty="0" smtClean="0"/>
              <a:t>Is represented with </a:t>
            </a:r>
            <a:r>
              <a:rPr lang="en-US" dirty="0"/>
              <a:t>the </a:t>
            </a:r>
            <a:r>
              <a:rPr lang="en-US" i="1" dirty="0"/>
              <a:t>a-kind-of </a:t>
            </a:r>
            <a:r>
              <a:rPr lang="en-US" dirty="0"/>
              <a:t>relationship, so that we say that an employee is a-kind-of person</a:t>
            </a:r>
            <a:r>
              <a:rPr lang="en-US" dirty="0" smtClean="0"/>
              <a:t>.</a:t>
            </a:r>
          </a:p>
          <a:p>
            <a:r>
              <a:rPr lang="en-US" b="1" dirty="0" smtClean="0"/>
              <a:t>Aggregation</a:t>
            </a:r>
            <a:r>
              <a:rPr lang="en-US" dirty="0" smtClean="0"/>
              <a:t> </a:t>
            </a:r>
          </a:p>
          <a:p>
            <a:pPr lvl="1"/>
            <a:r>
              <a:rPr lang="en-US" dirty="0" smtClean="0"/>
              <a:t>Relate </a:t>
            </a:r>
            <a:r>
              <a:rPr lang="en-US" i="1" dirty="0"/>
              <a:t>parts </a:t>
            </a:r>
            <a:r>
              <a:rPr lang="en-US" dirty="0" smtClean="0"/>
              <a:t>to </a:t>
            </a:r>
            <a:r>
              <a:rPr lang="en-US" i="1" dirty="0" smtClean="0"/>
              <a:t>wholes. </a:t>
            </a:r>
            <a:r>
              <a:rPr lang="en-US" dirty="0"/>
              <a:t>For our purposes, we use the </a:t>
            </a:r>
            <a:r>
              <a:rPr lang="en-US" i="1" dirty="0"/>
              <a:t>a-part-of </a:t>
            </a:r>
            <a:r>
              <a:rPr lang="en-US" dirty="0"/>
              <a:t>or </a:t>
            </a:r>
            <a:r>
              <a:rPr lang="en-US" i="1" dirty="0"/>
              <a:t>has-parts </a:t>
            </a:r>
            <a:r>
              <a:rPr lang="en-US" dirty="0"/>
              <a:t>semantic </a:t>
            </a:r>
            <a:r>
              <a:rPr lang="en-US" dirty="0" smtClean="0"/>
              <a:t>relationship to </a:t>
            </a:r>
            <a:r>
              <a:rPr lang="en-US" dirty="0"/>
              <a:t>represent the aggregation abstraction. For example, a door is a-part-of a </a:t>
            </a:r>
            <a:r>
              <a:rPr lang="en-US" dirty="0" smtClean="0"/>
              <a:t>car.</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7020801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Relationships(</a:t>
            </a:r>
            <a:r>
              <a:rPr lang="en-US" b="1" dirty="0" err="1" smtClean="0"/>
              <a:t>Cnt’d</a:t>
            </a:r>
            <a:r>
              <a:rPr lang="en-US" b="1" dirty="0" smtClean="0"/>
              <a:t>)</a:t>
            </a:r>
            <a:endParaRPr lang="en-US" dirty="0"/>
          </a:p>
        </p:txBody>
      </p:sp>
      <p:sp>
        <p:nvSpPr>
          <p:cNvPr id="3" name="Content Placeholder 2"/>
          <p:cNvSpPr>
            <a:spLocks noGrp="1"/>
          </p:cNvSpPr>
          <p:nvPr>
            <p:ph sz="quarter" idx="13"/>
          </p:nvPr>
        </p:nvSpPr>
        <p:spPr/>
        <p:txBody>
          <a:bodyPr>
            <a:normAutofit/>
          </a:bodyPr>
          <a:lstStyle/>
          <a:p>
            <a:r>
              <a:rPr lang="en-US" b="1" dirty="0" smtClean="0"/>
              <a:t>Association</a:t>
            </a:r>
          </a:p>
          <a:p>
            <a:pPr lvl="1"/>
            <a:r>
              <a:rPr lang="en-US" dirty="0" smtClean="0"/>
              <a:t>There </a:t>
            </a:r>
            <a:r>
              <a:rPr lang="en-US" dirty="0"/>
              <a:t>are other types of relationships that do not fit neatly </a:t>
            </a:r>
            <a:r>
              <a:rPr lang="en-US" dirty="0" smtClean="0"/>
              <a:t>into a </a:t>
            </a:r>
            <a:r>
              <a:rPr lang="en-US" dirty="0"/>
              <a:t>generalization (a-kind-of) or aggregation (a-part-of) framework. </a:t>
            </a:r>
            <a:endParaRPr lang="en-US" dirty="0" smtClean="0"/>
          </a:p>
          <a:p>
            <a:pPr lvl="1"/>
            <a:r>
              <a:rPr lang="en-US" dirty="0" smtClean="0"/>
              <a:t>Thus</a:t>
            </a:r>
            <a:r>
              <a:rPr lang="en-US" dirty="0"/>
              <a:t>, </a:t>
            </a:r>
            <a:r>
              <a:rPr lang="en-US" dirty="0" smtClean="0"/>
              <a:t>they are </a:t>
            </a:r>
            <a:r>
              <a:rPr lang="en-US" dirty="0"/>
              <a:t>simply considered to be </a:t>
            </a:r>
            <a:r>
              <a:rPr lang="en-US" i="1" dirty="0"/>
              <a:t>associations </a:t>
            </a:r>
            <a:r>
              <a:rPr lang="en-US" dirty="0"/>
              <a:t>between instances of classes</a:t>
            </a:r>
            <a:r>
              <a:rPr lang="en-US" dirty="0" smtClean="0"/>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pic>
        <p:nvPicPr>
          <p:cNvPr id="5" name="Picture 4"/>
          <p:cNvPicPr>
            <a:picLocks noChangeAspect="1"/>
          </p:cNvPicPr>
          <p:nvPr/>
        </p:nvPicPr>
        <p:blipFill>
          <a:blip r:embed="rId2"/>
          <a:stretch>
            <a:fillRect/>
          </a:stretch>
        </p:blipFill>
        <p:spPr>
          <a:xfrm>
            <a:off x="3447737" y="4378325"/>
            <a:ext cx="5295900" cy="1504950"/>
          </a:xfrm>
          <a:prstGeom prst="rect">
            <a:avLst/>
          </a:prstGeom>
        </p:spPr>
      </p:pic>
    </p:spTree>
    <p:extLst>
      <p:ext uri="{BB962C8B-B14F-4D97-AF65-F5344CB8AC3E}">
        <p14:creationId xmlns:p14="http://schemas.microsoft.com/office/powerpoint/2010/main" val="20272036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5" name="Content Placeholder 4"/>
          <p:cNvSpPr>
            <a:spLocks noGrp="1"/>
          </p:cNvSpPr>
          <p:nvPr>
            <p:ph idx="1"/>
          </p:nvPr>
        </p:nvSpPr>
        <p:spPr/>
        <p:txBody>
          <a:bodyPr/>
          <a:lstStyle/>
          <a:p>
            <a:r>
              <a:rPr lang="en-US" dirty="0" smtClean="0"/>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some common characteristics e.g. squirrels and rats are rodents. </a:t>
            </a:r>
            <a:endParaRPr lang="en-US" dirty="0"/>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18151450"/>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Generalization</a:t>
            </a:r>
            <a:endParaRPr lang="en-US" dirty="0"/>
          </a:p>
        </p:txBody>
      </p:sp>
      <p:sp>
        <p:nvSpPr>
          <p:cNvPr id="3" name="Content Placeholder 2"/>
          <p:cNvSpPr>
            <a:spLocks noGrp="1"/>
          </p:cNvSpPr>
          <p:nvPr>
            <p:ph idx="1"/>
          </p:nvPr>
        </p:nvSpPr>
        <p:spPr/>
        <p:txBody>
          <a:bodyPr/>
          <a:lstStyle/>
          <a:p>
            <a:r>
              <a:rPr lang="en-US" sz="2100" dirty="0"/>
              <a:t>In modeling systems, it is often useful to examine the classes in a system to see if there is scope for generalization. If changes are proposed, then you do not have to look at all classes in the system to see if they are affected by the change. </a:t>
            </a:r>
          </a:p>
          <a:p>
            <a:r>
              <a:rPr lang="en-US" sz="2100" dirty="0"/>
              <a:t>In object-oriented languages, such as Java, generalization is implemented using the class inheritance mechanisms built into the language.</a:t>
            </a:r>
            <a:r>
              <a:rPr lang="en-GB" sz="2100" dirty="0"/>
              <a:t> </a:t>
            </a:r>
          </a:p>
          <a:p>
            <a:r>
              <a:rPr lang="en-US" sz="2100" dirty="0"/>
              <a:t>In a generalization, the attributes and operations associated with higher-level classes are also associated with the lower-level classes.</a:t>
            </a:r>
          </a:p>
          <a:p>
            <a:r>
              <a:rPr lang="en-US" sz="2100" dirty="0"/>
              <a:t> The lower-level classes are subclasses inherit the attributes and operations from their </a:t>
            </a:r>
            <a:r>
              <a:rPr lang="en-US" sz="2100" dirty="0" err="1"/>
              <a:t>superclasses</a:t>
            </a:r>
            <a:r>
              <a:rPr lang="en-US" sz="2100" dirty="0"/>
              <a:t>. These lower-level classes then add more specific attributes and operations. </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C9DA09-039A-A841-BA90-58CFCFBF8E01}"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52646220"/>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A generalization hierarchy</a:t>
            </a:r>
            <a:r>
              <a:rPr lang="en-GB" dirty="0" smtClean="0"/>
              <a:t> </a:t>
            </a:r>
            <a:endParaRPr lang="en-US" dirty="0" smtClean="0"/>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descr="5.11 GeneralizationHierarchy.eps"/>
          <p:cNvPicPr>
            <a:picLocks noChangeAspect="1"/>
          </p:cNvPicPr>
          <p:nvPr/>
        </p:nvPicPr>
        <p:blipFill>
          <a:blip r:embed="rId2"/>
          <a:stretch>
            <a:fillRect/>
          </a:stretch>
        </p:blipFill>
        <p:spPr>
          <a:xfrm>
            <a:off x="3898900" y="2133600"/>
            <a:ext cx="4495800" cy="3238500"/>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469098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A generalization hierarchy with added detail</a:t>
            </a:r>
            <a:r>
              <a:rPr lang="en-GB" dirty="0" smtClean="0"/>
              <a:t> </a:t>
            </a:r>
            <a:endParaRPr lang="en-US" dirty="0" smtClean="0"/>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descr="5.12 GeneralisationDetail.eps"/>
          <p:cNvPicPr>
            <a:picLocks noChangeAspect="1"/>
          </p:cNvPicPr>
          <p:nvPr/>
        </p:nvPicPr>
        <p:blipFill>
          <a:blip r:embed="rId2"/>
          <a:stretch>
            <a:fillRect/>
          </a:stretch>
        </p:blipFill>
        <p:spPr>
          <a:xfrm>
            <a:off x="3956050" y="1879600"/>
            <a:ext cx="4576879" cy="3771900"/>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80756104"/>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Object</a:t>
            </a:r>
            <a:r>
              <a:rPr lang="en-GB" dirty="0" smtClean="0"/>
              <a:t> class aggregation models</a:t>
            </a:r>
            <a:endParaRPr lang="en-GB" dirty="0"/>
          </a:p>
        </p:txBody>
      </p:sp>
      <p:sp>
        <p:nvSpPr>
          <p:cNvPr id="25603" name="Rectangle 3"/>
          <p:cNvSpPr>
            <a:spLocks noGrp="1" noChangeArrowheads="1"/>
          </p:cNvSpPr>
          <p:nvPr>
            <p:ph idx="1"/>
          </p:nvPr>
        </p:nvSpPr>
        <p:spPr>
          <a:noFill/>
          <a:ln/>
        </p:spPr>
        <p:txBody>
          <a:bodyPr lIns="90487" tIns="44450" rIns="90487" bIns="44450"/>
          <a:lstStyle/>
          <a:p>
            <a:r>
              <a:rPr lang="en-GB" dirty="0"/>
              <a:t>An aggregation model shows how classes that are collections are composed of other classes.</a:t>
            </a:r>
          </a:p>
          <a:p>
            <a:r>
              <a:rPr lang="en-GB" dirty="0"/>
              <a:t>Aggregation models are similar to the part-of relationship in semantic data models</a:t>
            </a:r>
            <a:r>
              <a:rPr lang="en-GB" dirty="0" smtClean="0"/>
              <a:t>. </a:t>
            </a:r>
            <a:endParaRPr lang="en-GB"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C9DA09-039A-A841-BA90-58CFCFBF8E01}"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9184868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Steps(I) </a:t>
            </a:r>
            <a:endParaRPr lang="en-US" dirty="0"/>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smtClean="0">
                <a:solidFill>
                  <a:srgbClr val="FF0000"/>
                </a:solidFill>
              </a:rPr>
              <a:t>Preparing proposal</a:t>
            </a:r>
          </a:p>
          <a:p>
            <a:pPr marL="457200" indent="-457200">
              <a:buFont typeface="+mj-lt"/>
              <a:buAutoNum type="arabicPeriod"/>
            </a:pPr>
            <a:r>
              <a:rPr lang="en-US" dirty="0" smtClean="0">
                <a:solidFill>
                  <a:srgbClr val="FF0000"/>
                </a:solidFill>
              </a:rPr>
              <a:t>Requirements determination</a:t>
            </a:r>
          </a:p>
          <a:p>
            <a:pPr lvl="1">
              <a:buFont typeface="Wingdings" panose="05000000000000000000" pitchFamily="2" charset="2"/>
              <a:buChar char="Ø"/>
            </a:pPr>
            <a:r>
              <a:rPr lang="en-US" dirty="0" smtClean="0">
                <a:solidFill>
                  <a:srgbClr val="FF0000"/>
                </a:solidFill>
              </a:rPr>
              <a:t>User story</a:t>
            </a:r>
          </a:p>
          <a:p>
            <a:pPr marL="457200" indent="-457200">
              <a:buFont typeface="+mj-lt"/>
              <a:buAutoNum type="arabicPeriod"/>
            </a:pPr>
            <a:r>
              <a:rPr lang="en-US" dirty="0" smtClean="0">
                <a:solidFill>
                  <a:srgbClr val="FF0000"/>
                </a:solidFill>
              </a:rPr>
              <a:t>Abstract Business Process Modelling</a:t>
            </a:r>
          </a:p>
          <a:p>
            <a:pPr marL="457200" indent="-457200">
              <a:buFont typeface="+mj-lt"/>
              <a:buAutoNum type="arabicPeriod"/>
            </a:pPr>
            <a:r>
              <a:rPr lang="en-US" dirty="0" smtClean="0">
                <a:solidFill>
                  <a:srgbClr val="00B050"/>
                </a:solidFill>
              </a:rPr>
              <a:t>Analysis</a:t>
            </a:r>
            <a:r>
              <a:rPr lang="en-US" dirty="0" smtClean="0">
                <a:solidFill>
                  <a:srgbClr val="0070C0"/>
                </a:solidFill>
              </a:rPr>
              <a:t> </a:t>
            </a:r>
          </a:p>
          <a:p>
            <a:pPr lvl="1">
              <a:buFont typeface="Wingdings" panose="05000000000000000000" pitchFamily="2" charset="2"/>
              <a:buChar char="Ø"/>
            </a:pPr>
            <a:r>
              <a:rPr lang="en-US" dirty="0" smtClean="0">
                <a:solidFill>
                  <a:srgbClr val="0070C0"/>
                </a:solidFill>
              </a:rPr>
              <a:t>Functional Modelling</a:t>
            </a:r>
          </a:p>
          <a:p>
            <a:pPr lvl="1">
              <a:buFont typeface="Wingdings" panose="05000000000000000000" pitchFamily="2" charset="2"/>
              <a:buChar char="Ø"/>
            </a:pPr>
            <a:r>
              <a:rPr lang="en-US" dirty="0" smtClean="0">
                <a:solidFill>
                  <a:srgbClr val="00B050"/>
                </a:solidFill>
              </a:rPr>
              <a:t>Structural Modelling</a:t>
            </a:r>
          </a:p>
          <a:p>
            <a:pPr lvl="1">
              <a:buFont typeface="Wingdings" panose="05000000000000000000" pitchFamily="2" charset="2"/>
              <a:buChar char="Ø"/>
            </a:pPr>
            <a:r>
              <a:rPr lang="en-US" dirty="0" smtClean="0">
                <a:solidFill>
                  <a:srgbClr val="0070C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72499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dirty="0" smtClean="0"/>
              <a:t>Aggregation Associations</a:t>
            </a:r>
            <a:endParaRPr lang="en-US" dirty="0"/>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30</a:t>
            </a:fld>
            <a:endParaRPr lang="en-US"/>
          </a:p>
        </p:txBody>
      </p:sp>
      <p:pic>
        <p:nvPicPr>
          <p:cNvPr id="5" name="Picture 4"/>
          <p:cNvPicPr>
            <a:picLocks noChangeAspect="1"/>
          </p:cNvPicPr>
          <p:nvPr/>
        </p:nvPicPr>
        <p:blipFill>
          <a:blip r:embed="rId2"/>
          <a:stretch>
            <a:fillRect/>
          </a:stretch>
        </p:blipFill>
        <p:spPr>
          <a:xfrm>
            <a:off x="3416753" y="2367092"/>
            <a:ext cx="5619750" cy="4295775"/>
          </a:xfrm>
          <a:prstGeom prst="rect">
            <a:avLst/>
          </a:prstGeom>
        </p:spPr>
      </p:pic>
    </p:spTree>
    <p:extLst>
      <p:ext uri="{BB962C8B-B14F-4D97-AF65-F5344CB8AC3E}">
        <p14:creationId xmlns:p14="http://schemas.microsoft.com/office/powerpoint/2010/main" val="41811575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r>
              <a:rPr lang="en-US" dirty="0" smtClean="0"/>
              <a:t>Composition Associations</a:t>
            </a:r>
            <a:endParaRPr lang="en-US" dirty="0"/>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31</a:t>
            </a:fld>
            <a:endParaRPr lang="en-US"/>
          </a:p>
        </p:txBody>
      </p:sp>
      <p:pic>
        <p:nvPicPr>
          <p:cNvPr id="5" name="Picture 4"/>
          <p:cNvPicPr>
            <a:picLocks noChangeAspect="1"/>
          </p:cNvPicPr>
          <p:nvPr/>
        </p:nvPicPr>
        <p:blipFill>
          <a:blip r:embed="rId2"/>
          <a:stretch>
            <a:fillRect/>
          </a:stretch>
        </p:blipFill>
        <p:spPr>
          <a:xfrm>
            <a:off x="3285812" y="2214694"/>
            <a:ext cx="5619750" cy="4191000"/>
          </a:xfrm>
          <a:prstGeom prst="rect">
            <a:avLst/>
          </a:prstGeom>
        </p:spPr>
      </p:pic>
    </p:spTree>
    <p:extLst>
      <p:ext uri="{BB962C8B-B14F-4D97-AF65-F5344CB8AC3E}">
        <p14:creationId xmlns:p14="http://schemas.microsoft.com/office/powerpoint/2010/main" val="29151860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32</a:t>
            </a:fld>
            <a:endParaRPr lang="en-US"/>
          </a:p>
        </p:txBody>
      </p:sp>
      <p:pic>
        <p:nvPicPr>
          <p:cNvPr id="5" name="Picture 4"/>
          <p:cNvPicPr>
            <a:picLocks noChangeAspect="1"/>
          </p:cNvPicPr>
          <p:nvPr/>
        </p:nvPicPr>
        <p:blipFill>
          <a:blip r:embed="rId2"/>
          <a:stretch>
            <a:fillRect/>
          </a:stretch>
        </p:blipFill>
        <p:spPr>
          <a:xfrm>
            <a:off x="2349409" y="367942"/>
            <a:ext cx="7315200" cy="6490058"/>
          </a:xfrm>
          <a:prstGeom prst="rect">
            <a:avLst/>
          </a:prstGeom>
        </p:spPr>
      </p:pic>
    </p:spTree>
    <p:extLst>
      <p:ext uri="{BB962C8B-B14F-4D97-AF65-F5344CB8AC3E}">
        <p14:creationId xmlns:p14="http://schemas.microsoft.com/office/powerpoint/2010/main" val="11570915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Classes and associations in the MHC-PMS </a:t>
            </a: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5 System Modeling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64AD586-7C25-0244-A129-E014CC0A164A}"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4" name="Picture 3" descr="5.9 MHCPMS-classes.eps"/>
          <p:cNvPicPr>
            <a:picLocks noChangeAspect="1"/>
          </p:cNvPicPr>
          <p:nvPr/>
        </p:nvPicPr>
        <p:blipFill>
          <a:blip r:embed="rId2"/>
          <a:stretch>
            <a:fillRect/>
          </a:stretch>
        </p:blipFill>
        <p:spPr>
          <a:xfrm>
            <a:off x="2597150" y="1746250"/>
            <a:ext cx="6677283" cy="4477707"/>
          </a:xfrm>
          <a:prstGeom prst="rect">
            <a:avLst/>
          </a:prstGeom>
        </p:spPr>
      </p:pic>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00779060"/>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Verifying And Validating The Structural Model</a:t>
            </a:r>
            <a:endParaRPr lang="en-US" dirty="0"/>
          </a:p>
        </p:txBody>
      </p:sp>
      <p:sp>
        <p:nvSpPr>
          <p:cNvPr id="3" name="Content Placeholder 2"/>
          <p:cNvSpPr>
            <a:spLocks noGrp="1"/>
          </p:cNvSpPr>
          <p:nvPr>
            <p:ph sz="quarter" idx="13"/>
          </p:nvPr>
        </p:nvSpPr>
        <p:spPr/>
        <p:txBody>
          <a:bodyPr>
            <a:normAutofit/>
          </a:bodyPr>
          <a:lstStyle/>
          <a:p>
            <a:r>
              <a:rPr lang="en-US" dirty="0" smtClean="0"/>
              <a:t>Accomplished during </a:t>
            </a:r>
            <a:r>
              <a:rPr lang="en-US" dirty="0"/>
              <a:t>a formal review meeting using a walkthrough approach in which an analyst </a:t>
            </a:r>
            <a:r>
              <a:rPr lang="en-US" dirty="0" smtClean="0"/>
              <a:t>presents the </a:t>
            </a:r>
            <a:r>
              <a:rPr lang="en-US" dirty="0"/>
              <a:t>model to a team of developers and users. </a:t>
            </a:r>
            <a:r>
              <a:rPr lang="en-US" dirty="0" smtClean="0"/>
              <a:t>The </a:t>
            </a:r>
            <a:r>
              <a:rPr lang="en-US" dirty="0"/>
              <a:t>analyst walks through the model, </a:t>
            </a:r>
            <a:r>
              <a:rPr lang="en-US" dirty="0" smtClean="0"/>
              <a:t>explaining each </a:t>
            </a:r>
            <a:r>
              <a:rPr lang="en-US" dirty="0"/>
              <a:t>part of the model and all the reasoning behind the decision to include each of the </a:t>
            </a:r>
            <a:r>
              <a:rPr lang="en-US" dirty="0" smtClean="0"/>
              <a:t>classes in </a:t>
            </a:r>
            <a:r>
              <a:rPr lang="en-US" dirty="0"/>
              <a:t>the structural model. </a:t>
            </a:r>
            <a:endParaRPr lang="en-US" dirty="0" smtClean="0"/>
          </a:p>
          <a:p>
            <a:pPr marL="0" indent="0">
              <a:buNone/>
            </a:pP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34</a:t>
            </a:fld>
            <a:endParaRPr lang="en-US"/>
          </a:p>
        </p:txBody>
      </p:sp>
    </p:spTree>
    <p:extLst>
      <p:ext uri="{BB962C8B-B14F-4D97-AF65-F5344CB8AC3E}">
        <p14:creationId xmlns:p14="http://schemas.microsoft.com/office/powerpoint/2010/main" val="8019056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Verifying And Validating The Structural Model(</a:t>
            </a:r>
            <a:r>
              <a:rPr lang="en-US" b="1" dirty="0" err="1" smtClean="0"/>
              <a:t>Cnt’d</a:t>
            </a:r>
            <a:r>
              <a:rPr lang="en-US" b="1" dirty="0" smtClean="0"/>
              <a:t>)</a:t>
            </a:r>
            <a:endParaRPr lang="en-US" dirty="0"/>
          </a:p>
        </p:txBody>
      </p:sp>
      <p:sp>
        <p:nvSpPr>
          <p:cNvPr id="3" name="Content Placeholder 2"/>
          <p:cNvSpPr>
            <a:spLocks noGrp="1"/>
          </p:cNvSpPr>
          <p:nvPr>
            <p:ph sz="quarter" idx="13"/>
          </p:nvPr>
        </p:nvSpPr>
        <p:spPr>
          <a:xfrm>
            <a:off x="913774" y="2367092"/>
            <a:ext cx="10363826" cy="4146919"/>
          </a:xfrm>
        </p:spPr>
        <p:txBody>
          <a:bodyPr>
            <a:normAutofit fontScale="25000" lnSpcReduction="20000"/>
          </a:bodyPr>
          <a:lstStyle/>
          <a:p>
            <a:pPr algn="just"/>
            <a:r>
              <a:rPr lang="en-US" sz="8000" dirty="0" smtClean="0"/>
              <a:t>Test </a:t>
            </a:r>
            <a:r>
              <a:rPr lang="en-US" sz="8000" dirty="0"/>
              <a:t>the </a:t>
            </a:r>
            <a:r>
              <a:rPr lang="en-US" sz="8000" dirty="0" smtClean="0"/>
              <a:t>consistency within </a:t>
            </a:r>
            <a:r>
              <a:rPr lang="en-US" sz="8000" dirty="0"/>
              <a:t>the structural models</a:t>
            </a:r>
            <a:r>
              <a:rPr lang="en-US" sz="8000" dirty="0" smtClean="0"/>
              <a:t>.</a:t>
            </a:r>
          </a:p>
          <a:p>
            <a:pPr lvl="1" algn="just"/>
            <a:r>
              <a:rPr lang="en-US" sz="7200" dirty="0" smtClean="0"/>
              <a:t>First, every </a:t>
            </a:r>
            <a:r>
              <a:rPr lang="en-US" sz="7200" dirty="0"/>
              <a:t>CRC card should be associated with a class on the class diagram, and </a:t>
            </a:r>
            <a:r>
              <a:rPr lang="en-US" sz="7200" dirty="0" smtClean="0"/>
              <a:t>vice versa</a:t>
            </a:r>
            <a:r>
              <a:rPr lang="en-US" sz="7200" dirty="0"/>
              <a:t>. </a:t>
            </a:r>
            <a:endParaRPr lang="en-US" sz="7200" dirty="0" smtClean="0"/>
          </a:p>
          <a:p>
            <a:pPr lvl="1" algn="just"/>
            <a:r>
              <a:rPr lang="en-US" sz="7200" dirty="0"/>
              <a:t>Second, the responsibilities listed on the front of the CRC card must be included </a:t>
            </a:r>
            <a:r>
              <a:rPr lang="en-US" sz="7200" dirty="0" smtClean="0"/>
              <a:t>as operations </a:t>
            </a:r>
            <a:r>
              <a:rPr lang="en-US" sz="7200" dirty="0"/>
              <a:t>in a class on a class diagram, and vice versa</a:t>
            </a:r>
            <a:r>
              <a:rPr lang="en-US" sz="7200" dirty="0" smtClean="0"/>
              <a:t>.</a:t>
            </a:r>
          </a:p>
          <a:p>
            <a:pPr lvl="1" algn="just"/>
            <a:r>
              <a:rPr lang="en-US" sz="7200" dirty="0"/>
              <a:t>Third, collaborators on the front of the CRC card imply some type of relationship </a:t>
            </a:r>
            <a:r>
              <a:rPr lang="en-US" sz="7200" dirty="0" smtClean="0"/>
              <a:t>on the back </a:t>
            </a:r>
            <a:r>
              <a:rPr lang="en-US" sz="7200" dirty="0"/>
              <a:t>of the CRC card and some type of association that is connected to the </a:t>
            </a:r>
            <a:r>
              <a:rPr lang="en-US" sz="7200" dirty="0" smtClean="0"/>
              <a:t>associated class </a:t>
            </a:r>
            <a:r>
              <a:rPr lang="en-US" sz="7200" dirty="0"/>
              <a:t>on the class diagram. </a:t>
            </a:r>
            <a:endParaRPr lang="en-US" sz="7200" dirty="0" smtClean="0"/>
          </a:p>
          <a:p>
            <a:pPr lvl="1" algn="just"/>
            <a:r>
              <a:rPr lang="en-US" sz="7200" dirty="0"/>
              <a:t>Fourth, attributes listed on the back of the CRC card must be included as attributes </a:t>
            </a:r>
            <a:r>
              <a:rPr lang="en-US" sz="7200" dirty="0" smtClean="0"/>
              <a:t>in a </a:t>
            </a:r>
            <a:r>
              <a:rPr lang="en-US" sz="7200" dirty="0"/>
              <a:t>class on a class diagram, and vice versa. </a:t>
            </a:r>
            <a:endParaRPr lang="en-US" sz="7200" dirty="0" smtClean="0"/>
          </a:p>
          <a:p>
            <a:pPr lvl="1" algn="just"/>
            <a:r>
              <a:rPr lang="en-US" sz="7200" dirty="0"/>
              <a:t>Fifth, the object type of the attributes listed on the back of the CRC card and with </a:t>
            </a:r>
            <a:r>
              <a:rPr lang="en-US" sz="7200" dirty="0" smtClean="0"/>
              <a:t>the attributes </a:t>
            </a:r>
            <a:r>
              <a:rPr lang="en-US" sz="7200" dirty="0"/>
              <a:t>in the attribute list of the class on a class diagram implies an association from </a:t>
            </a:r>
            <a:r>
              <a:rPr lang="en-US" sz="7200" dirty="0" smtClean="0"/>
              <a:t>the class </a:t>
            </a:r>
            <a:r>
              <a:rPr lang="en-US" sz="7200" dirty="0"/>
              <a:t>to the class of the object type</a:t>
            </a:r>
            <a:r>
              <a:rPr lang="en-US" sz="7200" dirty="0" smtClean="0"/>
              <a:t>.</a:t>
            </a:r>
          </a:p>
          <a:p>
            <a:pPr marL="457200" lvl="1" indent="0" algn="just">
              <a:buNone/>
            </a:pPr>
            <a:r>
              <a:rPr lang="en-US" sz="4500" dirty="0" smtClean="0"/>
              <a:t/>
            </a:r>
            <a:br>
              <a:rPr lang="en-US" sz="4500"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35</a:t>
            </a:fld>
            <a:endParaRPr lang="en-US"/>
          </a:p>
        </p:txBody>
      </p:sp>
    </p:spTree>
    <p:extLst>
      <p:ext uri="{BB962C8B-B14F-4D97-AF65-F5344CB8AC3E}">
        <p14:creationId xmlns:p14="http://schemas.microsoft.com/office/powerpoint/2010/main" val="24298021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Verifying And Validating The Structural Model(</a:t>
            </a:r>
            <a:r>
              <a:rPr lang="en-US" b="1" dirty="0" err="1" smtClean="0"/>
              <a:t>Cnt’d</a:t>
            </a:r>
            <a:r>
              <a:rPr lang="en-US" b="1" dirty="0" smtClean="0"/>
              <a:t>)</a:t>
            </a:r>
            <a:endParaRPr lang="en-US" dirty="0"/>
          </a:p>
        </p:txBody>
      </p:sp>
      <p:sp>
        <p:nvSpPr>
          <p:cNvPr id="3" name="Content Placeholder 2"/>
          <p:cNvSpPr>
            <a:spLocks noGrp="1"/>
          </p:cNvSpPr>
          <p:nvPr>
            <p:ph sz="quarter" idx="13"/>
          </p:nvPr>
        </p:nvSpPr>
        <p:spPr/>
        <p:txBody>
          <a:bodyPr>
            <a:normAutofit fontScale="25000" lnSpcReduction="20000"/>
          </a:bodyPr>
          <a:lstStyle/>
          <a:p>
            <a:r>
              <a:rPr lang="en-US" sz="8000" dirty="0" smtClean="0"/>
              <a:t>Test </a:t>
            </a:r>
            <a:r>
              <a:rPr lang="en-US" sz="8000" dirty="0"/>
              <a:t>the </a:t>
            </a:r>
            <a:r>
              <a:rPr lang="en-US" sz="8000" dirty="0" smtClean="0"/>
              <a:t>consistency within </a:t>
            </a:r>
            <a:r>
              <a:rPr lang="en-US" sz="8000" dirty="0"/>
              <a:t>the structural models</a:t>
            </a:r>
            <a:r>
              <a:rPr lang="en-US" sz="8000" dirty="0" smtClean="0"/>
              <a:t>.</a:t>
            </a:r>
          </a:p>
          <a:p>
            <a:pPr lvl="1"/>
            <a:r>
              <a:rPr lang="en-US" sz="7200" dirty="0" smtClean="0"/>
              <a:t>Sixth</a:t>
            </a:r>
            <a:r>
              <a:rPr lang="en-US" sz="7200" dirty="0"/>
              <a:t>, the relationships included on the back of the CRC card must be portrayed </a:t>
            </a:r>
            <a:r>
              <a:rPr lang="en-US" sz="7200" dirty="0" smtClean="0"/>
              <a:t>using the </a:t>
            </a:r>
            <a:r>
              <a:rPr lang="en-US" sz="7200" dirty="0"/>
              <a:t>appropriate notation on the class diagram</a:t>
            </a:r>
            <a:r>
              <a:rPr lang="en-US" sz="7200" dirty="0" smtClean="0"/>
              <a:t>.</a:t>
            </a:r>
          </a:p>
          <a:p>
            <a:pPr lvl="1" algn="just"/>
            <a:r>
              <a:rPr lang="en-US" sz="7200" dirty="0"/>
              <a:t>Seventh, an association </a:t>
            </a:r>
            <a:r>
              <a:rPr lang="en-US" sz="7200" dirty="0" smtClean="0"/>
              <a:t>class should </a:t>
            </a:r>
            <a:r>
              <a:rPr lang="en-US" sz="7200" dirty="0"/>
              <a:t>be </a:t>
            </a:r>
            <a:r>
              <a:rPr lang="en-US" sz="7200" dirty="0" smtClean="0"/>
              <a:t>created </a:t>
            </a:r>
            <a:r>
              <a:rPr lang="en-US" sz="7200" dirty="0"/>
              <a:t>only if there is indeed some unique characteristic (attribute, operation, or relationship) about the intersection of the connecting classes</a:t>
            </a:r>
            <a:r>
              <a:rPr lang="en-US" sz="7200" dirty="0" smtClean="0"/>
              <a:t>.</a:t>
            </a:r>
            <a:endParaRPr lang="fa-IR" sz="7200" dirty="0" smtClean="0"/>
          </a:p>
          <a:p>
            <a:pPr marL="457200" lvl="1" indent="0" algn="just">
              <a:buNone/>
            </a:pPr>
            <a:r>
              <a:rPr lang="en-US" sz="4500" dirty="0" smtClean="0"/>
              <a:t/>
            </a:r>
            <a:br>
              <a:rPr lang="en-US" sz="4500" dirty="0" smtClean="0"/>
            </a:br>
            <a:r>
              <a:rPr lang="en-US" sz="4500" dirty="0"/>
              <a:t/>
            </a:r>
            <a:br>
              <a:rPr lang="en-US" sz="4500"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36</a:t>
            </a:fld>
            <a:endParaRPr lang="en-US"/>
          </a:p>
        </p:txBody>
      </p:sp>
    </p:spTree>
    <p:extLst>
      <p:ext uri="{BB962C8B-B14F-4D97-AF65-F5344CB8AC3E}">
        <p14:creationId xmlns:p14="http://schemas.microsoft.com/office/powerpoint/2010/main" val="37162220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smtClean="0"/>
              <a:t>should you do </a:t>
            </a:r>
            <a:r>
              <a:rPr lang="en-US" dirty="0" smtClean="0"/>
              <a:t>for </a:t>
            </a:r>
            <a:r>
              <a:rPr lang="en-US" smtClean="0"/>
              <a:t>your project?</a:t>
            </a:r>
            <a:endParaRPr lang="en-US" dirty="0"/>
          </a:p>
        </p:txBody>
      </p:sp>
      <p:sp>
        <p:nvSpPr>
          <p:cNvPr id="3" name="Content Placeholder 2"/>
          <p:cNvSpPr>
            <a:spLocks noGrp="1"/>
          </p:cNvSpPr>
          <p:nvPr>
            <p:ph sz="quarter" idx="13"/>
          </p:nvPr>
        </p:nvSpPr>
        <p:spPr>
          <a:xfrm>
            <a:off x="913774" y="2367092"/>
            <a:ext cx="10363826" cy="4129502"/>
          </a:xfrm>
        </p:spPr>
        <p:txBody>
          <a:bodyPr>
            <a:normAutofit/>
          </a:bodyPr>
          <a:lstStyle/>
          <a:p>
            <a:pPr marL="457200" indent="-457200">
              <a:buFont typeface="+mj-lt"/>
              <a:buAutoNum type="arabicPeriod"/>
            </a:pPr>
            <a:r>
              <a:rPr lang="en-US" smtClean="0"/>
              <a:t>Create </a:t>
            </a:r>
            <a:r>
              <a:rPr lang="en-US" dirty="0" smtClean="0"/>
              <a:t>class diagram.</a:t>
            </a:r>
          </a:p>
          <a:p>
            <a:pPr marL="0" indent="0" algn="ctr">
              <a:buNone/>
            </a:pPr>
            <a:endParaRPr lang="en-US" dirty="0" smtClean="0"/>
          </a:p>
          <a:p>
            <a:pPr marL="0" indent="0" algn="ctr">
              <a:buNone/>
            </a:pPr>
            <a:endParaRPr lang="en-US" dirty="0"/>
          </a:p>
          <a:p>
            <a:pPr marL="0" indent="0" algn="ctr">
              <a:buNone/>
            </a:pPr>
            <a:r>
              <a:rPr lang="en-US" i="1" dirty="0" smtClean="0"/>
              <a:t>We will work in the lab.</a:t>
            </a:r>
          </a:p>
          <a:p>
            <a:pPr marL="457200"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37</a:t>
            </a:fld>
            <a:endParaRPr lang="en-US"/>
          </a:p>
        </p:txBody>
      </p:sp>
    </p:spTree>
    <p:extLst>
      <p:ext uri="{BB962C8B-B14F-4D97-AF65-F5344CB8AC3E}">
        <p14:creationId xmlns:p14="http://schemas.microsoft.com/office/powerpoint/2010/main" val="11617829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38</a:t>
            </a:fld>
            <a:endParaRPr lang="en-US"/>
          </a:p>
        </p:txBody>
      </p:sp>
    </p:spTree>
    <p:extLst>
      <p:ext uri="{BB962C8B-B14F-4D97-AF65-F5344CB8AC3E}">
        <p14:creationId xmlns:p14="http://schemas.microsoft.com/office/powerpoint/2010/main" val="9858308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Steps(II) </a:t>
            </a:r>
            <a:endParaRPr lang="en-US" dirty="0"/>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smtClean="0">
                <a:solidFill>
                  <a:srgbClr val="0070C0"/>
                </a:solidFill>
              </a:rPr>
              <a:t>Design </a:t>
            </a:r>
          </a:p>
          <a:p>
            <a:pPr lvl="1">
              <a:buFont typeface="Wingdings" panose="05000000000000000000" pitchFamily="2" charset="2"/>
              <a:buChar char="Ø"/>
            </a:pPr>
            <a:r>
              <a:rPr lang="en-US" dirty="0" smtClean="0">
                <a:solidFill>
                  <a:srgbClr val="0070C0"/>
                </a:solidFill>
              </a:rPr>
              <a:t>Optimization </a:t>
            </a:r>
          </a:p>
          <a:p>
            <a:pPr lvl="1">
              <a:buFont typeface="Wingdings" panose="05000000000000000000" pitchFamily="2" charset="2"/>
              <a:buChar char="Ø"/>
            </a:pPr>
            <a:r>
              <a:rPr lang="en-US" dirty="0" smtClean="0">
                <a:solidFill>
                  <a:srgbClr val="0070C0"/>
                </a:solidFill>
              </a:rPr>
              <a:t>Database Management </a:t>
            </a:r>
          </a:p>
          <a:p>
            <a:pPr lvl="1">
              <a:buFont typeface="Wingdings" panose="05000000000000000000" pitchFamily="2" charset="2"/>
              <a:buChar char="Ø"/>
            </a:pPr>
            <a:r>
              <a:rPr lang="en-US" dirty="0" smtClean="0">
                <a:solidFill>
                  <a:srgbClr val="0070C0"/>
                </a:solidFill>
              </a:rPr>
              <a:t>User Interface </a:t>
            </a:r>
          </a:p>
          <a:p>
            <a:pPr lvl="1">
              <a:buFont typeface="Wingdings" panose="05000000000000000000" pitchFamily="2" charset="2"/>
              <a:buChar char="Ø"/>
            </a:pPr>
            <a:r>
              <a:rPr lang="en-US" dirty="0" smtClean="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90951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modeling</a:t>
            </a:r>
            <a:endParaRPr lang="en-US" dirty="0"/>
          </a:p>
        </p:txBody>
      </p:sp>
      <p:sp>
        <p:nvSpPr>
          <p:cNvPr id="3" name="Content Placeholder 2"/>
          <p:cNvSpPr>
            <a:spLocks noGrp="1"/>
          </p:cNvSpPr>
          <p:nvPr>
            <p:ph idx="1"/>
          </p:nvPr>
        </p:nvSpPr>
        <p:spPr/>
        <p:txBody>
          <a:bodyPr/>
          <a:lstStyle/>
          <a:p>
            <a:r>
              <a:rPr lang="en-US" dirty="0" smtClean="0"/>
              <a:t>System modeling is the process of developing abstract models of a system, with each model presenting a different view or perspective of that system. </a:t>
            </a:r>
          </a:p>
          <a:p>
            <a:r>
              <a:rPr lang="en-US" dirty="0" smtClean="0"/>
              <a:t>System modeling has now come to mean representing a system using some kind of graphical notation, which is now almost always based on notations in the Unified Modeling Language (UML). </a:t>
            </a:r>
          </a:p>
          <a:p>
            <a:r>
              <a:rPr lang="en-GB" dirty="0" smtClean="0"/>
              <a:t>System modelling helps the analyst to understand the functionality 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5 System Modeling</a:t>
            </a:r>
          </a:p>
        </p:txBody>
      </p:sp>
      <p:sp>
        <p:nvSpPr>
          <p:cNvPr id="4" name="Slide Number Placeholder 3"/>
          <p:cNvSpPr>
            <a:spLocks noGrp="1"/>
          </p:cNvSpPr>
          <p:nvPr>
            <p:ph type="sldNum" sz="quarter" idx="12"/>
          </p:nvPr>
        </p:nvSpPr>
        <p:spPr/>
        <p:txBody>
          <a:bodyPr/>
          <a:lstStyle/>
          <a:p>
            <a:pPr defTabSz="457200">
              <a:defRPr/>
            </a:pPr>
            <a:fld id="{DEC9DA09-039A-A841-BA90-58CFCFBF8E01}" type="slidenum">
              <a:rPr lang="en-US">
                <a:solidFill>
                  <a:prstClr val="black">
                    <a:tint val="75000"/>
                  </a:prstClr>
                </a:solidFill>
                <a:latin typeface="Calibri"/>
              </a:rPr>
              <a:pPr defTabSz="457200">
                <a:defRPr/>
              </a:pPr>
              <a:t>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32814749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perspectives</a:t>
            </a:r>
            <a:endParaRPr lang="en-US" dirty="0"/>
          </a:p>
        </p:txBody>
      </p:sp>
      <p:sp>
        <p:nvSpPr>
          <p:cNvPr id="3" name="Content Placeholder 2"/>
          <p:cNvSpPr>
            <a:spLocks noGrp="1"/>
          </p:cNvSpPr>
          <p:nvPr>
            <p:ph idx="1"/>
          </p:nvPr>
        </p:nvSpPr>
        <p:spPr/>
        <p:txBody>
          <a:bodyPr/>
          <a:lstStyle/>
          <a:p>
            <a:r>
              <a:rPr lang="en-US" dirty="0" smtClean="0"/>
              <a:t>An external perspective, where you model the context or environment of the system.</a:t>
            </a:r>
            <a:endParaRPr lang="en-GB" dirty="0" smtClean="0"/>
          </a:p>
          <a:p>
            <a:r>
              <a:rPr lang="en-US" dirty="0" smtClean="0"/>
              <a:t>A structural perspective, where you model the organization of a system or the structure of the data that is processed by the system.</a:t>
            </a:r>
            <a:endParaRPr lang="en-GB" dirty="0" smtClean="0"/>
          </a:p>
          <a:p>
            <a:r>
              <a:rPr lang="en-US" dirty="0" smtClean="0"/>
              <a:t>A behavioral perspective, where you model the dynamic behavior of the system and how it responds to events. </a:t>
            </a:r>
            <a:endParaRPr lang="en-GB" dirty="0" smtClean="0"/>
          </a:p>
          <a:p>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5 System Modeling</a:t>
            </a:r>
          </a:p>
        </p:txBody>
      </p:sp>
      <p:sp>
        <p:nvSpPr>
          <p:cNvPr id="4" name="Slide Number Placeholder 3"/>
          <p:cNvSpPr>
            <a:spLocks noGrp="1"/>
          </p:cNvSpPr>
          <p:nvPr>
            <p:ph type="sldNum" sz="quarter" idx="12"/>
          </p:nvPr>
        </p:nvSpPr>
        <p:spPr/>
        <p:txBody>
          <a:bodyPr/>
          <a:lstStyle/>
          <a:p>
            <a:pPr defTabSz="457200">
              <a:defRPr/>
            </a:pPr>
            <a:fld id="{DEC9DA09-039A-A841-BA90-58CFCFBF8E01}" type="slidenum">
              <a:rPr lang="en-US">
                <a:solidFill>
                  <a:prstClr val="black">
                    <a:tint val="75000"/>
                  </a:prstClr>
                </a:solidFill>
                <a:latin typeface="Calibri"/>
              </a:rPr>
              <a:pPr defTabSz="457200">
                <a:defRPr/>
              </a:pPr>
              <a:t>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857834286"/>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dirty="0" smtClean="0">
                <a:solidFill>
                  <a:srgbClr val="FF0000"/>
                </a:solidFill>
              </a:rPr>
              <a:t>Use case diagrams, which show the interactions between a system and its environment.</a:t>
            </a:r>
          </a:p>
          <a:p>
            <a:r>
              <a:rPr lang="en-US" dirty="0">
                <a:solidFill>
                  <a:srgbClr val="FF0000"/>
                </a:solidFill>
              </a:rPr>
              <a:t>Activity diagrams, which show the activities involved in a process or in data processing .</a:t>
            </a:r>
            <a:endParaRPr lang="en-GB" dirty="0">
              <a:solidFill>
                <a:srgbClr val="FF0000"/>
              </a:solidFill>
            </a:endParaRPr>
          </a:p>
          <a:p>
            <a:r>
              <a:rPr lang="en-US" dirty="0">
                <a:solidFill>
                  <a:srgbClr val="00B050"/>
                </a:solidFill>
              </a:rPr>
              <a:t>Class diagrams, which show the object classes in the system and the associations between these classes</a:t>
            </a:r>
            <a:r>
              <a:rPr lang="en-US" dirty="0" smtClean="0">
                <a:solidFill>
                  <a:srgbClr val="00B050"/>
                </a:solidFill>
              </a:rPr>
              <a:t>. </a:t>
            </a:r>
            <a:endParaRPr lang="en-GB" dirty="0" smtClean="0">
              <a:solidFill>
                <a:srgbClr val="00B050"/>
              </a:solidFill>
            </a:endParaRPr>
          </a:p>
          <a:p>
            <a:r>
              <a:rPr lang="en-US" dirty="0" smtClean="0">
                <a:solidFill>
                  <a:schemeClr val="tx2">
                    <a:lumMod val="60000"/>
                    <a:lumOff val="40000"/>
                  </a:schemeClr>
                </a:solidFill>
              </a:rPr>
              <a:t>Sequence diagrams, which show interactions between actors and the system and between system components.</a:t>
            </a:r>
            <a:endParaRPr lang="en-GB" dirty="0" smtClean="0">
              <a:solidFill>
                <a:schemeClr val="tx2">
                  <a:lumMod val="60000"/>
                  <a:lumOff val="40000"/>
                </a:schemeClr>
              </a:solidFill>
            </a:endParaRPr>
          </a:p>
          <a:p>
            <a:r>
              <a:rPr lang="en-US" dirty="0" smtClean="0">
                <a:solidFill>
                  <a:schemeClr val="tx2">
                    <a:lumMod val="60000"/>
                    <a:lumOff val="40000"/>
                  </a:schemeClr>
                </a:solidFill>
              </a:rPr>
              <a:t>State diagrams, which show how the system reacts to internal and external events. </a:t>
            </a:r>
            <a:endParaRPr lang="en-GB" dirty="0" smtClean="0">
              <a:solidFill>
                <a:schemeClr val="tx2">
                  <a:lumMod val="60000"/>
                  <a:lumOff val="40000"/>
                </a:schemeClr>
              </a:solidFill>
            </a:endParaRPr>
          </a:p>
          <a:p>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5 System Modeling</a:t>
            </a:r>
          </a:p>
        </p:txBody>
      </p:sp>
      <p:sp>
        <p:nvSpPr>
          <p:cNvPr id="4" name="Slide Number Placeholder 3"/>
          <p:cNvSpPr>
            <a:spLocks noGrp="1"/>
          </p:cNvSpPr>
          <p:nvPr>
            <p:ph type="sldNum" sz="quarter" idx="12"/>
          </p:nvPr>
        </p:nvSpPr>
        <p:spPr/>
        <p:txBody>
          <a:bodyPr/>
          <a:lstStyle/>
          <a:p>
            <a:pPr defTabSz="457200">
              <a:defRPr/>
            </a:pPr>
            <a:fld id="{DEC9DA09-039A-A841-BA90-58CFCFBF8E01}" type="slidenum">
              <a:rPr lang="en-US">
                <a:solidFill>
                  <a:prstClr val="black">
                    <a:tint val="75000"/>
                  </a:prstClr>
                </a:solidFill>
                <a:latin typeface="Calibri"/>
              </a:rPr>
              <a:pPr defTabSz="457200">
                <a:defRPr/>
              </a:pPr>
              <a:t>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794006933"/>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modeling</a:t>
            </a:r>
            <a:r>
              <a:rPr lang="fa-IR" dirty="0" smtClean="0"/>
              <a:t> </a:t>
            </a:r>
            <a:r>
              <a:rPr lang="en-US" dirty="0" smtClean="0"/>
              <a:t> </a:t>
            </a:r>
            <a:endParaRPr lang="en-US" dirty="0"/>
          </a:p>
        </p:txBody>
      </p:sp>
      <p:sp>
        <p:nvSpPr>
          <p:cNvPr id="3" name="Content Placeholder 2"/>
          <p:cNvSpPr>
            <a:spLocks noGrp="1"/>
          </p:cNvSpPr>
          <p:nvPr>
            <p:ph sz="quarter" idx="13"/>
          </p:nvPr>
        </p:nvSpPr>
        <p:spPr/>
        <p:txBody>
          <a:bodyPr>
            <a:normAutofit/>
          </a:bodyPr>
          <a:lstStyle/>
          <a:p>
            <a:pPr algn="just"/>
            <a:r>
              <a:rPr lang="en-US" dirty="0" smtClean="0"/>
              <a:t>Supports </a:t>
            </a:r>
            <a:r>
              <a:rPr lang="en-US" dirty="0"/>
              <a:t>the creation of an </a:t>
            </a:r>
            <a:r>
              <a:rPr lang="en-US" dirty="0" smtClean="0"/>
              <a:t>internal structural </a:t>
            </a:r>
            <a:r>
              <a:rPr lang="en-US" dirty="0"/>
              <a:t>or static view of a business information system in that it shows how the system </a:t>
            </a:r>
            <a:r>
              <a:rPr lang="en-US" dirty="0" smtClean="0"/>
              <a:t>is structured </a:t>
            </a:r>
            <a:r>
              <a:rPr lang="en-US" dirty="0"/>
              <a:t>to support the underlying business processes</a:t>
            </a:r>
            <a:r>
              <a:rPr lang="en-US" dirty="0" smtClean="0"/>
              <a:t>.</a:t>
            </a:r>
          </a:p>
          <a:p>
            <a:pPr algn="just"/>
            <a:r>
              <a:rPr lang="en-US" dirty="0"/>
              <a:t>A </a:t>
            </a:r>
            <a:r>
              <a:rPr lang="en-US" i="1" dirty="0"/>
              <a:t>structural model </a:t>
            </a:r>
            <a:r>
              <a:rPr lang="en-US" dirty="0"/>
              <a:t>is a formal way of representing the objects that are used and created by</a:t>
            </a:r>
            <a:br>
              <a:rPr lang="en-US" dirty="0"/>
            </a:br>
            <a:r>
              <a:rPr lang="en-US" dirty="0"/>
              <a:t>a business system. It illustrates people, places, or things about which information is captured</a:t>
            </a:r>
            <a:br>
              <a:rPr lang="en-US" dirty="0"/>
            </a:br>
            <a:r>
              <a:rPr lang="en-US" dirty="0"/>
              <a:t>and how they are related to one another. </a:t>
            </a:r>
            <a:endParaRPr lang="en-US" dirty="0" smtClean="0"/>
          </a:p>
          <a:p>
            <a:pPr algn="just"/>
            <a:r>
              <a:rPr lang="en-US" dirty="0" smtClean="0"/>
              <a:t>The </a:t>
            </a:r>
            <a:r>
              <a:rPr lang="en-US" dirty="0"/>
              <a:t>structural model is drawn using an </a:t>
            </a:r>
            <a:r>
              <a:rPr lang="en-US" dirty="0" smtClean="0"/>
              <a:t>iterative process </a:t>
            </a:r>
            <a:r>
              <a:rPr lang="en-US" dirty="0"/>
              <a:t>in which the model becomes more detailed </a:t>
            </a:r>
            <a:r>
              <a:rPr lang="en-US" dirty="0" smtClean="0"/>
              <a:t>over </a:t>
            </a:r>
            <a:r>
              <a:rPr lang="en-US" dirty="0"/>
              <a:t>time</a:t>
            </a:r>
            <a:r>
              <a:rPr lang="en-US" dirty="0" smtClean="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545662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modelling </a:t>
            </a:r>
            <a:endParaRPr lang="en-US" dirty="0"/>
          </a:p>
        </p:txBody>
      </p:sp>
      <p:sp>
        <p:nvSpPr>
          <p:cNvPr id="3" name="Content Placeholder 2"/>
          <p:cNvSpPr>
            <a:spLocks noGrp="1"/>
          </p:cNvSpPr>
          <p:nvPr>
            <p:ph sz="quarter" idx="13"/>
          </p:nvPr>
        </p:nvSpPr>
        <p:spPr/>
        <p:txBody>
          <a:bodyPr>
            <a:normAutofit/>
          </a:bodyPr>
          <a:lstStyle/>
          <a:p>
            <a:pPr algn="just"/>
            <a:r>
              <a:rPr lang="en-US" dirty="0"/>
              <a:t>In analysis</a:t>
            </a:r>
            <a:r>
              <a:rPr lang="en-US" dirty="0" smtClean="0"/>
              <a:t>, analysts </a:t>
            </a:r>
            <a:r>
              <a:rPr lang="en-US" dirty="0"/>
              <a:t>draw a </a:t>
            </a:r>
            <a:r>
              <a:rPr lang="en-US" i="1" dirty="0"/>
              <a:t>conceptual model, </a:t>
            </a:r>
            <a:r>
              <a:rPr lang="en-US" dirty="0"/>
              <a:t>which shows the logical organization of the objects </a:t>
            </a:r>
            <a:r>
              <a:rPr lang="en-US" dirty="0" smtClean="0"/>
              <a:t>without </a:t>
            </a:r>
            <a:r>
              <a:rPr lang="en-US" dirty="0"/>
              <a:t>indicating how the objects are stored, created, or manipulated. Because this model is </a:t>
            </a:r>
            <a:r>
              <a:rPr lang="en-US" dirty="0" smtClean="0"/>
              <a:t>free from </a:t>
            </a:r>
            <a:r>
              <a:rPr lang="en-US" dirty="0"/>
              <a:t>any implementation or technical details, the analysts can focus more easily on </a:t>
            </a:r>
            <a:r>
              <a:rPr lang="en-US" dirty="0" smtClean="0"/>
              <a:t>matching the </a:t>
            </a:r>
            <a:r>
              <a:rPr lang="en-US" dirty="0"/>
              <a:t>model to the real business requirements of the system</a:t>
            </a:r>
            <a:r>
              <a:rPr lang="en-US" dirty="0" smtClean="0"/>
              <a:t>.</a:t>
            </a:r>
          </a:p>
          <a:p>
            <a:r>
              <a:rPr lang="en-US" dirty="0" smtClean="0"/>
              <a:t>In </a:t>
            </a:r>
            <a:r>
              <a:rPr lang="en-US" dirty="0"/>
              <a:t>design, analysts evolve the conceptual structural model into a design model </a:t>
            </a:r>
            <a:r>
              <a:rPr lang="en-US" dirty="0" smtClean="0"/>
              <a:t>that reflects </a:t>
            </a:r>
            <a:r>
              <a:rPr lang="en-US" dirty="0"/>
              <a:t>how the objects will be organized in databases and </a:t>
            </a:r>
            <a:r>
              <a:rPr lang="en-US" dirty="0" smtClean="0"/>
              <a:t>software</a:t>
            </a:r>
            <a:r>
              <a:rPr lang="en-US" dirty="0"/>
              <a:t>. At this point, the model </a:t>
            </a:r>
            <a:r>
              <a:rPr lang="en-US" dirty="0" smtClean="0"/>
              <a:t>is checked </a:t>
            </a:r>
            <a:r>
              <a:rPr lang="en-US" dirty="0"/>
              <a:t>for redundancy, and the analysts investigate ways to make the objects easy to retrieve</a:t>
            </a:r>
            <a:r>
              <a:rPr lang="en-US" dirty="0" smtClean="0"/>
              <a:t>.</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737397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3608</TotalTime>
  <Words>1638</Words>
  <Application>Microsoft Office PowerPoint</Application>
  <PresentationFormat>Widescreen</PresentationFormat>
  <Paragraphs>200</Paragraphs>
  <Slides>38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38</vt:i4>
      </vt:variant>
    </vt:vector>
  </HeadingPairs>
  <TitlesOfParts>
    <vt:vector size="46" baseType="lpstr">
      <vt:lpstr>ＭＳ Ｐゴシック</vt:lpstr>
      <vt:lpstr>Arial</vt:lpstr>
      <vt:lpstr>Calibri</vt:lpstr>
      <vt:lpstr>Times New Roman</vt:lpstr>
      <vt:lpstr>Tw Cen MT</vt:lpstr>
      <vt:lpstr>Wingdings</vt:lpstr>
      <vt:lpstr>Droplet</vt:lpstr>
      <vt:lpstr>SE10 slides</vt:lpstr>
      <vt:lpstr>Software Engineering I </vt:lpstr>
      <vt:lpstr>Chapter 5  Structural Modeling</vt:lpstr>
      <vt:lpstr>Steps(I) </vt:lpstr>
      <vt:lpstr>Steps(II) </vt:lpstr>
      <vt:lpstr>System modeling</vt:lpstr>
      <vt:lpstr>System perspectives</vt:lpstr>
      <vt:lpstr>UML diagram types</vt:lpstr>
      <vt:lpstr>Structural modeling  </vt:lpstr>
      <vt:lpstr>Structural modelling </vt:lpstr>
      <vt:lpstr>Structural Models</vt:lpstr>
      <vt:lpstr>Class </vt:lpstr>
      <vt:lpstr>A second classification of classes</vt:lpstr>
      <vt:lpstr>Class </vt:lpstr>
      <vt:lpstr>Object Identification</vt:lpstr>
      <vt:lpstr>CRC Cards</vt:lpstr>
      <vt:lpstr>CRC Cards(Cnt’d)</vt:lpstr>
      <vt:lpstr>Elements of a CRC Card</vt:lpstr>
      <vt:lpstr>PowerPoint Presentation</vt:lpstr>
      <vt:lpstr>Class Diagrams</vt:lpstr>
      <vt:lpstr>Class diagrams</vt:lpstr>
      <vt:lpstr>PowerPoint Presentation</vt:lpstr>
      <vt:lpstr>The Consultation class </vt:lpstr>
      <vt:lpstr>Relationships</vt:lpstr>
      <vt:lpstr>Relationships(Cnt’d)</vt:lpstr>
      <vt:lpstr>Generalization</vt:lpstr>
      <vt:lpstr>Generalization</vt:lpstr>
      <vt:lpstr>A generalization hierarchy </vt:lpstr>
      <vt:lpstr>A generalization hierarchy with added detail </vt:lpstr>
      <vt:lpstr>Object class aggregation models</vt:lpstr>
      <vt:lpstr>Sample Aggregation Associations</vt:lpstr>
      <vt:lpstr>Sample Composition Associations</vt:lpstr>
      <vt:lpstr>PowerPoint Presentation</vt:lpstr>
      <vt:lpstr>Classes and associations in the MHC-PMS </vt:lpstr>
      <vt:lpstr>Verifying And Validating The Structural Model</vt:lpstr>
      <vt:lpstr>Verifying And Validating The Structural Model(Cnt’d)</vt:lpstr>
      <vt:lpstr>Verifying And Validating The Structural Model(Cnt’d)</vt:lpstr>
      <vt:lpstr>What should you do for your project?</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Mahmoudzadeh Pc</cp:lastModifiedBy>
  <cp:revision>269</cp:revision>
  <dcterms:created xsi:type="dcterms:W3CDTF">2017-08-12T07:11:04Z</dcterms:created>
  <dcterms:modified xsi:type="dcterms:W3CDTF">2022-12-13T05:25:59Z</dcterms:modified>
</cp:coreProperties>
</file>