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34"/>
  </p:notesMasterIdLst>
  <p:sldIdLst>
    <p:sldId id="256" r:id="rId3"/>
    <p:sldId id="283" r:id="rId4"/>
    <p:sldId id="351" r:id="rId5"/>
    <p:sldId id="352" r:id="rId6"/>
    <p:sldId id="321" r:id="rId7"/>
    <p:sldId id="322" r:id="rId8"/>
    <p:sldId id="325" r:id="rId9"/>
    <p:sldId id="326" r:id="rId10"/>
    <p:sldId id="327" r:id="rId11"/>
    <p:sldId id="328" r:id="rId12"/>
    <p:sldId id="330" r:id="rId13"/>
    <p:sldId id="331" r:id="rId14"/>
    <p:sldId id="332" r:id="rId15"/>
    <p:sldId id="333" r:id="rId16"/>
    <p:sldId id="350" r:id="rId17"/>
    <p:sldId id="334" r:id="rId18"/>
    <p:sldId id="335" r:id="rId19"/>
    <p:sldId id="336" r:id="rId20"/>
    <p:sldId id="337" r:id="rId21"/>
    <p:sldId id="338" r:id="rId22"/>
    <p:sldId id="340" r:id="rId23"/>
    <p:sldId id="341" r:id="rId24"/>
    <p:sldId id="339" r:id="rId25"/>
    <p:sldId id="342" r:id="rId26"/>
    <p:sldId id="343" r:id="rId27"/>
    <p:sldId id="345" r:id="rId28"/>
    <p:sldId id="346" r:id="rId29"/>
    <p:sldId id="347" r:id="rId30"/>
    <p:sldId id="348" r:id="rId31"/>
    <p:sldId id="349" r:id="rId32"/>
    <p:sldId id="32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9225FBF-66C6-4E9F-BC05-329833168C51}"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9FE8DFF9-44C4-6B4E-B5A3-96ED369AFD93}"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091389760"/>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DEC9DA09-039A-A841-BA90-58CFCFBF8E0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796074850"/>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92F464-B4F2-486B-93A5-D0A529C8A213}"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50F2F7EC-46EB-964D-B691-B03AC1106FC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183237805"/>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31F6D4F7-D30A-2D46-8C56-BBD860B78FB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518607732"/>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457200">
              <a:defRPr/>
            </a:pPr>
            <a:fld id="{D227A3EF-D9D8-3141-91A2-80F03BEF3F9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866390751"/>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457200">
              <a:defRPr/>
            </a:pPr>
            <a:fld id="{964AD586-7C25-0244-A129-E014CC0A164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60150650"/>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457200">
              <a:defRPr/>
            </a:pPr>
            <a:fld id="{9941E2DB-6B26-1148-BBB7-224489DC432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759366722"/>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0C7EC744-B227-4A42-B0B8-DD1F9FC186D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87650472"/>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026C30EE-4725-9040-82E4-7631508820E2}"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39486083"/>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8869BD90-93E8-7D4C-B473-7191F00429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158176767"/>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BA7DC435-2897-F34A-8447-1EC8A691D119}"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102681848"/>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11/11/2021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5AC5F77F-66C9-B04B-B94C-B68F7102428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61672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Engineering I </a:t>
            </a:r>
            <a:endParaRPr lang="en-US" b="1" dirty="0"/>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smtClean="0">
                <a:solidFill>
                  <a:schemeClr val="tx1">
                    <a:lumMod val="75000"/>
                    <a:lumOff val="25000"/>
                  </a:schemeClr>
                </a:solidFill>
              </a:rPr>
              <a:t>Dr.</a:t>
            </a:r>
            <a:r>
              <a:rPr lang="en-GB" dirty="0" smtClean="0">
                <a:solidFill>
                  <a:schemeClr val="tx1">
                    <a:lumMod val="75000"/>
                    <a:lumOff val="25000"/>
                  </a:schemeClr>
                </a:solidFill>
              </a:rPr>
              <a:t> </a:t>
            </a:r>
            <a:r>
              <a:rPr lang="en-GB" dirty="0" err="1" smtClean="0">
                <a:solidFill>
                  <a:schemeClr val="tx1">
                    <a:lumMod val="75000"/>
                    <a:lumOff val="25000"/>
                  </a:schemeClr>
                </a:solidFill>
              </a:rPr>
              <a:t>Elham</a:t>
            </a:r>
            <a:r>
              <a:rPr lang="en-GB" dirty="0" smtClean="0">
                <a:solidFill>
                  <a:schemeClr val="tx1">
                    <a:lumMod val="75000"/>
                    <a:lumOff val="25000"/>
                  </a:schemeClr>
                </a:solidFill>
              </a:rPr>
              <a:t> </a:t>
            </a:r>
            <a:r>
              <a:rPr lang="en-GB" dirty="0" err="1" smtClean="0">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smtClean="0">
                <a:solidFill>
                  <a:schemeClr val="tx1">
                    <a:lumMod val="75000"/>
                    <a:lumOff val="25000"/>
                  </a:schemeClr>
                </a:solidFill>
                <a:hlinkClick r:id="rId3"/>
              </a:rPr>
              <a:t>mahmoudzadeh@iut.ac.ir</a:t>
            </a:r>
            <a:endParaRPr lang="en-GB" dirty="0" smtClean="0">
              <a:solidFill>
                <a:schemeClr val="tx1">
                  <a:lumMod val="75000"/>
                  <a:lumOff val="25000"/>
                </a:schemeClr>
              </a:solidFill>
            </a:endParaRPr>
          </a:p>
          <a:p>
            <a:r>
              <a:rPr lang="en-US" dirty="0" smtClean="0">
                <a:solidFill>
                  <a:schemeClr val="tx1">
                    <a:lumMod val="75000"/>
                    <a:lumOff val="25000"/>
                  </a:schemeClr>
                </a:solidFill>
              </a:rPr>
              <a:t>202</a:t>
            </a:r>
            <a:r>
              <a:rPr lang="fa-IR" smtClean="0">
                <a:solidFill>
                  <a:schemeClr val="tx1">
                    <a:lumMod val="75000"/>
                    <a:lumOff val="25000"/>
                  </a:schemeClr>
                </a:solidFill>
              </a:rPr>
              <a:t>1</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modeling</a:t>
            </a:r>
            <a:endParaRPr lang="en-US" dirty="0"/>
          </a:p>
        </p:txBody>
      </p:sp>
      <p:sp>
        <p:nvSpPr>
          <p:cNvPr id="3" name="Content Placeholder 2"/>
          <p:cNvSpPr>
            <a:spLocks noGrp="1"/>
          </p:cNvSpPr>
          <p:nvPr>
            <p:ph sz="quarter" idx="13"/>
          </p:nvPr>
        </p:nvSpPr>
        <p:spPr/>
        <p:txBody>
          <a:bodyPr/>
          <a:lstStyle/>
          <a:p>
            <a:r>
              <a:rPr lang="en-US" dirty="0" smtClean="0"/>
              <a:t>Is an </a:t>
            </a:r>
            <a:r>
              <a:rPr lang="en-US" dirty="0"/>
              <a:t>iterative process that iterates not only over the individual behavioral models </a:t>
            </a:r>
            <a:r>
              <a:rPr lang="en-US" dirty="0" smtClean="0"/>
              <a:t>but </a:t>
            </a:r>
            <a:r>
              <a:rPr lang="en-US" dirty="0"/>
              <a:t>also over the functional </a:t>
            </a:r>
            <a:r>
              <a:rPr lang="en-US" dirty="0" smtClean="0"/>
              <a:t>and </a:t>
            </a:r>
            <a:r>
              <a:rPr lang="en-US" dirty="0"/>
              <a:t>structural </a:t>
            </a:r>
            <a:r>
              <a:rPr lang="en-US" dirty="0" smtClean="0"/>
              <a:t>models</a:t>
            </a:r>
            <a:r>
              <a:rPr lang="en-US" dirty="0"/>
              <a:t>. </a:t>
            </a:r>
            <a:endParaRPr lang="en-US" dirty="0" smtClean="0"/>
          </a:p>
          <a:p>
            <a:r>
              <a:rPr lang="en-US" dirty="0" smtClean="0"/>
              <a:t>As </a:t>
            </a:r>
            <a:r>
              <a:rPr lang="en-US" dirty="0"/>
              <a:t>the behavioral models are created, it is not unusual to make </a:t>
            </a:r>
            <a:r>
              <a:rPr lang="en-US" dirty="0" smtClean="0"/>
              <a:t>changes to </a:t>
            </a:r>
            <a:r>
              <a:rPr lang="en-US" dirty="0"/>
              <a:t>the functional and structural models. </a:t>
            </a:r>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797094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Operations, and Messages</a:t>
            </a:r>
            <a:endParaRPr lang="en-US" dirty="0"/>
          </a:p>
        </p:txBody>
      </p:sp>
      <p:sp>
        <p:nvSpPr>
          <p:cNvPr id="3" name="Content Placeholder 2"/>
          <p:cNvSpPr>
            <a:spLocks noGrp="1"/>
          </p:cNvSpPr>
          <p:nvPr>
            <p:ph sz="quarter" idx="13"/>
          </p:nvPr>
        </p:nvSpPr>
        <p:spPr/>
        <p:txBody>
          <a:bodyPr>
            <a:normAutofit fontScale="92500"/>
          </a:bodyPr>
          <a:lstStyle/>
          <a:p>
            <a:r>
              <a:rPr lang="en-US" dirty="0" smtClean="0"/>
              <a:t>An </a:t>
            </a:r>
            <a:r>
              <a:rPr lang="en-US" dirty="0"/>
              <a:t>object is an instantiation of a </a:t>
            </a:r>
            <a:r>
              <a:rPr lang="en-US" i="1" dirty="0"/>
              <a:t>class, </a:t>
            </a:r>
            <a:r>
              <a:rPr lang="en-US" dirty="0" smtClean="0"/>
              <a:t>or </a:t>
            </a:r>
            <a:r>
              <a:rPr lang="en-US" dirty="0"/>
              <a:t>thing about </a:t>
            </a:r>
            <a:r>
              <a:rPr lang="en-US" dirty="0" smtClean="0"/>
              <a:t>which we </a:t>
            </a:r>
            <a:r>
              <a:rPr lang="en-US" dirty="0"/>
              <a:t>want to capture information. </a:t>
            </a:r>
            <a:endParaRPr lang="en-US" dirty="0" smtClean="0"/>
          </a:p>
          <a:p>
            <a:pPr lvl="1"/>
            <a:r>
              <a:rPr lang="en-US" dirty="0" smtClean="0"/>
              <a:t>If </a:t>
            </a:r>
            <a:r>
              <a:rPr lang="en-US" dirty="0"/>
              <a:t>we were building an appointment system for a </a:t>
            </a:r>
            <a:r>
              <a:rPr lang="en-US" dirty="0" smtClean="0"/>
              <a:t>doctor’s office</a:t>
            </a:r>
            <a:r>
              <a:rPr lang="en-US" dirty="0"/>
              <a:t>, classes might include doctor, patient, and appointment. The specific </a:t>
            </a:r>
            <a:r>
              <a:rPr lang="en-US" dirty="0" smtClean="0"/>
              <a:t>patients is Jim Maloney is considered </a:t>
            </a:r>
            <a:r>
              <a:rPr lang="en-US" dirty="0"/>
              <a:t>objects—i.e., </a:t>
            </a:r>
            <a:r>
              <a:rPr lang="en-US" i="1" dirty="0"/>
              <a:t>instances </a:t>
            </a:r>
            <a:r>
              <a:rPr lang="en-US" dirty="0"/>
              <a:t>of </a:t>
            </a:r>
            <a:r>
              <a:rPr lang="en-US" dirty="0" smtClean="0"/>
              <a:t>the patient </a:t>
            </a:r>
            <a:r>
              <a:rPr lang="en-US" dirty="0"/>
              <a:t>class</a:t>
            </a:r>
            <a:r>
              <a:rPr lang="en-US" dirty="0" smtClean="0"/>
              <a:t>.</a:t>
            </a:r>
          </a:p>
          <a:p>
            <a:r>
              <a:rPr lang="en-US" dirty="0" smtClean="0"/>
              <a:t>Each </a:t>
            </a:r>
            <a:r>
              <a:rPr lang="en-US" dirty="0"/>
              <a:t>object has </a:t>
            </a:r>
            <a:r>
              <a:rPr lang="en-US" i="1" dirty="0"/>
              <a:t>attributes </a:t>
            </a:r>
            <a:r>
              <a:rPr lang="en-US" dirty="0"/>
              <a:t>that describe information about the </a:t>
            </a:r>
            <a:r>
              <a:rPr lang="en-US" dirty="0" smtClean="0"/>
              <a:t>object, </a:t>
            </a:r>
            <a:r>
              <a:rPr lang="en-US" dirty="0"/>
              <a:t>such as a </a:t>
            </a:r>
            <a:r>
              <a:rPr lang="en-US" dirty="0" smtClean="0"/>
              <a:t>patient’s name. </a:t>
            </a:r>
          </a:p>
          <a:p>
            <a:pPr algn="just"/>
            <a:r>
              <a:rPr lang="en-US" dirty="0" smtClean="0"/>
              <a:t>Each </a:t>
            </a:r>
            <a:r>
              <a:rPr lang="en-US" dirty="0"/>
              <a:t>object also has </a:t>
            </a:r>
            <a:r>
              <a:rPr lang="en-US" i="1" dirty="0"/>
              <a:t>behaviors. </a:t>
            </a:r>
            <a:r>
              <a:rPr lang="en-US" dirty="0"/>
              <a:t>At this </a:t>
            </a:r>
            <a:r>
              <a:rPr lang="en-US" dirty="0" smtClean="0"/>
              <a:t>point in </a:t>
            </a:r>
            <a:r>
              <a:rPr lang="en-US" dirty="0"/>
              <a:t>the development of the evolving system, the behaviors are described by </a:t>
            </a:r>
            <a:r>
              <a:rPr lang="en-US" i="1" dirty="0"/>
              <a:t>operations. </a:t>
            </a:r>
            <a:r>
              <a:rPr lang="en-US" dirty="0" smtClean="0"/>
              <a:t>An operation </a:t>
            </a:r>
            <a:r>
              <a:rPr lang="en-US" dirty="0"/>
              <a:t>is nothing more than an action that an object can </a:t>
            </a:r>
            <a:r>
              <a:rPr lang="en-US" dirty="0" smtClean="0"/>
              <a:t>perform</a:t>
            </a:r>
            <a:r>
              <a:rPr lang="en-US" dirty="0"/>
              <a:t>. </a:t>
            </a:r>
            <a:endParaRPr lang="en-US" dirty="0" smtClean="0"/>
          </a:p>
          <a:p>
            <a:pPr lvl="1"/>
            <a:r>
              <a:rPr lang="en-US" dirty="0" smtClean="0"/>
              <a:t>For </a:t>
            </a:r>
            <a:r>
              <a:rPr lang="en-US" dirty="0"/>
              <a:t>example, </a:t>
            </a:r>
            <a:r>
              <a:rPr lang="en-US" dirty="0" smtClean="0"/>
              <a:t>an appointment </a:t>
            </a:r>
            <a:r>
              <a:rPr lang="en-US" dirty="0"/>
              <a:t>object can probably schedule a new appointment, delete an appointment</a:t>
            </a:r>
            <a:r>
              <a:rPr lang="en-US" dirty="0" smtClean="0"/>
              <a:t>, and </a:t>
            </a:r>
            <a:r>
              <a:rPr lang="en-US" dirty="0"/>
              <a:t>locate the next available appointment.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545150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 Operations, and </a:t>
            </a:r>
            <a:r>
              <a:rPr lang="en-US" b="1" dirty="0" smtClean="0"/>
              <a:t>Messages(</a:t>
            </a:r>
            <a:r>
              <a:rPr lang="en-US" b="1" dirty="0" err="1" smtClean="0"/>
              <a:t>Cnt’d</a:t>
            </a:r>
            <a:r>
              <a:rPr lang="en-US" b="1" dirty="0" smtClean="0"/>
              <a:t>)</a:t>
            </a:r>
            <a:endParaRPr lang="en-US" dirty="0"/>
          </a:p>
        </p:txBody>
      </p:sp>
      <p:sp>
        <p:nvSpPr>
          <p:cNvPr id="3" name="Content Placeholder 2"/>
          <p:cNvSpPr>
            <a:spLocks noGrp="1"/>
          </p:cNvSpPr>
          <p:nvPr>
            <p:ph sz="quarter" idx="13"/>
          </p:nvPr>
        </p:nvSpPr>
        <p:spPr/>
        <p:txBody>
          <a:bodyPr>
            <a:normAutofit/>
          </a:bodyPr>
          <a:lstStyle/>
          <a:p>
            <a:pPr algn="just"/>
            <a:r>
              <a:rPr lang="en-US" dirty="0" smtClean="0"/>
              <a:t>Each </a:t>
            </a:r>
            <a:r>
              <a:rPr lang="en-US" dirty="0"/>
              <a:t>object also can send and receive messages. </a:t>
            </a:r>
            <a:r>
              <a:rPr lang="en-US" i="1" dirty="0"/>
              <a:t>Messages </a:t>
            </a:r>
            <a:r>
              <a:rPr lang="en-US" dirty="0"/>
              <a:t>are information sent to </a:t>
            </a:r>
            <a:r>
              <a:rPr lang="en-US" dirty="0" smtClean="0"/>
              <a:t>objects to </a:t>
            </a:r>
            <a:r>
              <a:rPr lang="en-US" dirty="0"/>
              <a:t>tell an object to execute one of its behaviors. Essentially, a message is a function or procedure call from one object to another object. </a:t>
            </a:r>
            <a:endParaRPr lang="en-US" dirty="0" smtClean="0"/>
          </a:p>
          <a:p>
            <a:pPr lvl="1" algn="just"/>
            <a:r>
              <a:rPr lang="en-US" dirty="0" smtClean="0"/>
              <a:t>For </a:t>
            </a:r>
            <a:r>
              <a:rPr lang="en-US" dirty="0"/>
              <a:t>example, if a patient is new to the </a:t>
            </a:r>
            <a:r>
              <a:rPr lang="en-US" dirty="0" smtClean="0"/>
              <a:t>doctor’s office</a:t>
            </a:r>
            <a:r>
              <a:rPr lang="en-US" dirty="0"/>
              <a:t>, the system sends an insert message to the application. </a:t>
            </a:r>
            <a:r>
              <a:rPr lang="en-US" dirty="0" smtClean="0"/>
              <a:t>The </a:t>
            </a:r>
            <a:r>
              <a:rPr lang="en-US" dirty="0"/>
              <a:t>patient object receives </a:t>
            </a:r>
            <a:r>
              <a:rPr lang="en-US" dirty="0" smtClean="0"/>
              <a:t>the instruction </a:t>
            </a:r>
            <a:r>
              <a:rPr lang="en-US" dirty="0"/>
              <a:t>(the message) and does what it needs to do to insert the new patient into the system (the behavior</a:t>
            </a:r>
            <a:r>
              <a:rPr lang="en-US" dirty="0" smtClean="0"/>
              <a:t>).</a:t>
            </a:r>
          </a:p>
          <a:p>
            <a:pPr marL="457200" lvl="1"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324956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Sequence </a:t>
            </a:r>
            <a:r>
              <a:rPr lang="en-US" b="1" dirty="0" smtClean="0"/>
              <a:t>Diagram</a:t>
            </a:r>
            <a:endParaRPr lang="en-US" dirty="0"/>
          </a:p>
        </p:txBody>
      </p:sp>
      <p:sp>
        <p:nvSpPr>
          <p:cNvPr id="3" name="Content Placeholder 2"/>
          <p:cNvSpPr>
            <a:spLocks noGrp="1"/>
          </p:cNvSpPr>
          <p:nvPr>
            <p:ph sz="quarter" idx="13"/>
          </p:nvPr>
        </p:nvSpPr>
        <p:spPr>
          <a:xfrm>
            <a:off x="913774" y="2367092"/>
            <a:ext cx="10363826" cy="4373342"/>
          </a:xfrm>
        </p:spPr>
        <p:txBody>
          <a:bodyPr>
            <a:normAutofit/>
          </a:bodyPr>
          <a:lstStyle/>
          <a:p>
            <a:pPr algn="just"/>
            <a:r>
              <a:rPr lang="en-US" dirty="0" smtClean="0"/>
              <a:t>Is  </a:t>
            </a:r>
            <a:r>
              <a:rPr lang="en-US" dirty="0"/>
              <a:t>one of two types of interaction diagrams. </a:t>
            </a:r>
            <a:endParaRPr lang="en-US" dirty="0" smtClean="0"/>
          </a:p>
          <a:p>
            <a:pPr algn="just"/>
            <a:r>
              <a:rPr lang="en-US" dirty="0" smtClean="0"/>
              <a:t>They </a:t>
            </a:r>
            <a:r>
              <a:rPr lang="en-US" dirty="0"/>
              <a:t>illustrate the </a:t>
            </a:r>
            <a:r>
              <a:rPr lang="en-US" dirty="0" smtClean="0"/>
              <a:t>objects that </a:t>
            </a:r>
            <a:r>
              <a:rPr lang="en-US" dirty="0"/>
              <a:t>participate in a use case and the messages that pass between them over time for </a:t>
            </a:r>
            <a:r>
              <a:rPr lang="en-US" i="1" dirty="0"/>
              <a:t>one </a:t>
            </a:r>
            <a:r>
              <a:rPr lang="en-US" dirty="0" smtClean="0"/>
              <a:t>use case</a:t>
            </a:r>
            <a:r>
              <a:rPr lang="en-US" dirty="0"/>
              <a:t>. </a:t>
            </a:r>
            <a:endParaRPr lang="en-US" dirty="0" smtClean="0"/>
          </a:p>
          <a:p>
            <a:pPr algn="just"/>
            <a:r>
              <a:rPr lang="en-US" dirty="0" smtClean="0"/>
              <a:t>A </a:t>
            </a:r>
            <a:r>
              <a:rPr lang="en-US" dirty="0"/>
              <a:t>sequence diagram is a </a:t>
            </a:r>
            <a:r>
              <a:rPr lang="en-US" i="1" dirty="0"/>
              <a:t>dynamic model </a:t>
            </a:r>
            <a:r>
              <a:rPr lang="en-US" dirty="0"/>
              <a:t>that shows the explicit sequence of </a:t>
            </a:r>
            <a:r>
              <a:rPr lang="en-US" dirty="0" smtClean="0"/>
              <a:t>messages that </a:t>
            </a:r>
            <a:r>
              <a:rPr lang="en-US" dirty="0"/>
              <a:t>are passed between objects in a </a:t>
            </a:r>
            <a:r>
              <a:rPr lang="en-US" dirty="0" smtClean="0"/>
              <a:t>defined </a:t>
            </a:r>
            <a:r>
              <a:rPr lang="en-US" dirty="0"/>
              <a:t>interaction. </a:t>
            </a:r>
            <a:endParaRPr lang="en-US" dirty="0" smtClean="0"/>
          </a:p>
          <a:p>
            <a:pPr algn="just"/>
            <a:r>
              <a:rPr lang="en-US" dirty="0" smtClean="0"/>
              <a:t>Because </a:t>
            </a:r>
            <a:r>
              <a:rPr lang="en-US" dirty="0"/>
              <a:t>sequence diagrams emphasize the time-based ordering of the activity that takes place among a set of objects, they </a:t>
            </a:r>
            <a:r>
              <a:rPr lang="en-US" dirty="0" smtClean="0"/>
              <a:t>are very </a:t>
            </a:r>
            <a:r>
              <a:rPr lang="en-US" dirty="0"/>
              <a:t>helpful for understanding real-time specifications and complex use cases</a:t>
            </a:r>
            <a:r>
              <a:rPr lang="en-US" dirty="0" smtClean="0"/>
              <a:t>.</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499369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Sequence diagram(</a:t>
            </a:r>
            <a:r>
              <a:rPr lang="en-US" b="1" dirty="0" err="1" smtClean="0"/>
              <a:t>Cnt’d</a:t>
            </a:r>
            <a:r>
              <a:rPr lang="en-US" b="1" dirty="0" smtClean="0"/>
              <a:t>)</a:t>
            </a:r>
            <a:endParaRPr lang="en-US" b="1" dirty="0"/>
          </a:p>
        </p:txBody>
      </p:sp>
      <p:sp>
        <p:nvSpPr>
          <p:cNvPr id="3" name="Content Placeholder 2"/>
          <p:cNvSpPr>
            <a:spLocks noGrp="1"/>
          </p:cNvSpPr>
          <p:nvPr>
            <p:ph sz="quarter" idx="13"/>
          </p:nvPr>
        </p:nvSpPr>
        <p:spPr/>
        <p:txBody>
          <a:bodyPr>
            <a:normAutofit/>
          </a:bodyPr>
          <a:lstStyle/>
          <a:p>
            <a:pPr algn="just"/>
            <a:r>
              <a:rPr lang="en-US" dirty="0"/>
              <a:t>The sequence diagram can be a </a:t>
            </a:r>
            <a:r>
              <a:rPr lang="en-US" i="1" dirty="0"/>
              <a:t>generic sequence diagram </a:t>
            </a:r>
            <a:r>
              <a:rPr lang="en-US" dirty="0"/>
              <a:t>that shows all possible scenarios for a use case, but usually each analyst develops a set of </a:t>
            </a:r>
            <a:r>
              <a:rPr lang="en-US" i="1" dirty="0"/>
              <a:t>instance sequence diagrams, </a:t>
            </a:r>
            <a:r>
              <a:rPr lang="en-US" dirty="0"/>
              <a:t>each of which depicts a single </a:t>
            </a:r>
            <a:r>
              <a:rPr lang="en-US" i="1" u="sng" dirty="0"/>
              <a:t>scenario</a:t>
            </a:r>
            <a:r>
              <a:rPr lang="en-US" i="1" dirty="0"/>
              <a:t> </a:t>
            </a:r>
            <a:r>
              <a:rPr lang="en-US" dirty="0"/>
              <a:t>within the use case. </a:t>
            </a:r>
          </a:p>
          <a:p>
            <a:pPr algn="just"/>
            <a:r>
              <a:rPr lang="en-US" dirty="0"/>
              <a:t>If you are interested in understanding the flow of control of a scenario by time, you should use a sequence diagram to depict this information. </a:t>
            </a:r>
            <a:endParaRPr lang="en-US" dirty="0" smtClean="0"/>
          </a:p>
          <a:p>
            <a:pPr algn="just"/>
            <a:r>
              <a:rPr lang="en-US" dirty="0" smtClean="0"/>
              <a:t>The </a:t>
            </a:r>
            <a:r>
              <a:rPr lang="en-US" dirty="0"/>
              <a:t>diagrams are used throughout the analysis and design phases. </a:t>
            </a:r>
            <a:endParaRPr lang="en-US" dirty="0" smtClean="0"/>
          </a:p>
          <a:p>
            <a:pPr algn="just"/>
            <a:r>
              <a:rPr lang="en-US" dirty="0" smtClean="0"/>
              <a:t>However</a:t>
            </a:r>
            <a:r>
              <a:rPr lang="en-US" dirty="0"/>
              <a:t>, the design diagrams are very implementation specific, often including database objects or </a:t>
            </a:r>
            <a:r>
              <a:rPr lang="en-US" dirty="0" smtClean="0"/>
              <a:t>specific user </a:t>
            </a:r>
            <a:r>
              <a:rPr lang="en-US" dirty="0"/>
              <a:t>interface components as the objects</a:t>
            </a:r>
            <a:r>
              <a:rPr lang="en-US" dirty="0" smtClean="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2054771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diagrams</a:t>
            </a:r>
            <a:endParaRPr lang="en-US" dirty="0"/>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dirty="0" smtClean="0"/>
              <a:t>A sequence diagram shows the sequence of interactions that take place during a particular use case or use case instance.</a:t>
            </a:r>
          </a:p>
          <a:p>
            <a:r>
              <a:rPr lang="en-US" dirty="0" smtClean="0"/>
              <a:t>The objects and actors involved are listed along the top of the diagram, with a dotted line drawn vertically from these. </a:t>
            </a:r>
          </a:p>
          <a:p>
            <a:r>
              <a:rPr lang="en-US" dirty="0" smtClean="0"/>
              <a:t>Interactions between objects are indicated by annotated arrows.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420254550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instance sequence </a:t>
            </a:r>
            <a:r>
              <a:rPr lang="en-US" dirty="0" smtClean="0"/>
              <a:t>diagram </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pic>
        <p:nvPicPr>
          <p:cNvPr id="5" name="Picture 4"/>
          <p:cNvPicPr>
            <a:picLocks noChangeAspect="1"/>
          </p:cNvPicPr>
          <p:nvPr/>
        </p:nvPicPr>
        <p:blipFill>
          <a:blip r:embed="rId2"/>
          <a:stretch>
            <a:fillRect/>
          </a:stretch>
        </p:blipFill>
        <p:spPr>
          <a:xfrm>
            <a:off x="2281332" y="1836689"/>
            <a:ext cx="7939099" cy="5021311"/>
          </a:xfrm>
          <a:prstGeom prst="rect">
            <a:avLst/>
          </a:prstGeom>
        </p:spPr>
      </p:pic>
    </p:spTree>
    <p:extLst>
      <p:ext uri="{BB962C8B-B14F-4D97-AF65-F5344CB8AC3E}">
        <p14:creationId xmlns:p14="http://schemas.microsoft.com/office/powerpoint/2010/main" val="2468429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a:t>
            </a:r>
            <a:r>
              <a:rPr lang="en-US" b="1" dirty="0" smtClean="0"/>
              <a:t>Diagram</a:t>
            </a:r>
            <a:endParaRPr lang="en-US" dirty="0"/>
          </a:p>
        </p:txBody>
      </p:sp>
      <p:pic>
        <p:nvPicPr>
          <p:cNvPr id="5" name="Content Placeholder 4"/>
          <p:cNvPicPr>
            <a:picLocks noGrp="1" noChangeAspect="1"/>
          </p:cNvPicPr>
          <p:nvPr>
            <p:ph sz="quarter" idx="13"/>
          </p:nvPr>
        </p:nvPicPr>
        <p:blipFill rotWithShape="1">
          <a:blip r:embed="rId2"/>
          <a:srcRect b="42537"/>
          <a:stretch/>
        </p:blipFill>
        <p:spPr>
          <a:xfrm>
            <a:off x="2236054" y="1779027"/>
            <a:ext cx="7719891" cy="4943990"/>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3357079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a sequence diagram(</a:t>
            </a:r>
            <a:r>
              <a:rPr lang="en-US" b="1" dirty="0" err="1" smtClean="0"/>
              <a:t>Cnt’d</a:t>
            </a:r>
            <a:r>
              <a:rPr lang="en-US" b="1" dirty="0" smtClean="0"/>
              <a:t>)</a:t>
            </a:r>
            <a:endParaRPr lang="en-US" b="1" dirty="0"/>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pic>
        <p:nvPicPr>
          <p:cNvPr id="5" name="Picture 4"/>
          <p:cNvPicPr>
            <a:picLocks noChangeAspect="1"/>
          </p:cNvPicPr>
          <p:nvPr/>
        </p:nvPicPr>
        <p:blipFill rotWithShape="1">
          <a:blip r:embed="rId2"/>
          <a:srcRect t="56869"/>
          <a:stretch/>
        </p:blipFill>
        <p:spPr>
          <a:xfrm>
            <a:off x="2236919" y="2470958"/>
            <a:ext cx="7717536" cy="3709692"/>
          </a:xfrm>
          <a:prstGeom prst="rect">
            <a:avLst/>
          </a:prstGeom>
        </p:spPr>
      </p:pic>
    </p:spTree>
    <p:extLst>
      <p:ext uri="{BB962C8B-B14F-4D97-AF65-F5344CB8AC3E}">
        <p14:creationId xmlns:p14="http://schemas.microsoft.com/office/powerpoint/2010/main" val="3774123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277548"/>
          </a:xfrm>
        </p:spPr>
        <p:txBody>
          <a:bodyPr>
            <a:normAutofit/>
          </a:bodyPr>
          <a:lstStyle/>
          <a:p>
            <a:pPr algn="just"/>
            <a:r>
              <a:rPr lang="en-US" i="1" dirty="0"/>
              <a:t>Actors </a:t>
            </a:r>
            <a:r>
              <a:rPr lang="en-US" dirty="0"/>
              <a:t>and </a:t>
            </a:r>
            <a:r>
              <a:rPr lang="en-US" i="1" dirty="0"/>
              <a:t>objects </a:t>
            </a:r>
            <a:r>
              <a:rPr lang="en-US" dirty="0"/>
              <a:t>that participate in the sequence are placed across the top of the diagram using actor symbols from the use-case </a:t>
            </a:r>
            <a:r>
              <a:rPr lang="en-US" dirty="0" smtClean="0"/>
              <a:t>diagram. For </a:t>
            </a:r>
            <a:r>
              <a:rPr lang="en-US" dirty="0"/>
              <a:t>each of the objects, the name of </a:t>
            </a:r>
            <a:r>
              <a:rPr lang="en-US" dirty="0" smtClean="0"/>
              <a:t>the class </a:t>
            </a:r>
            <a:r>
              <a:rPr lang="en-US" dirty="0"/>
              <a:t>of which they are an instance is given after the object’s </a:t>
            </a:r>
            <a:r>
              <a:rPr lang="en-US" dirty="0" smtClean="0"/>
              <a:t>name. </a:t>
            </a:r>
          </a:p>
          <a:p>
            <a:pPr algn="just"/>
            <a:r>
              <a:rPr lang="en-US" i="1" dirty="0" smtClean="0"/>
              <a:t>A</a:t>
            </a:r>
            <a:r>
              <a:rPr lang="en-US" dirty="0" smtClean="0"/>
              <a:t> </a:t>
            </a:r>
            <a:r>
              <a:rPr lang="en-US" i="1" dirty="0"/>
              <a:t>dotted line </a:t>
            </a:r>
            <a:r>
              <a:rPr lang="en-US" dirty="0"/>
              <a:t>runs vertically below each actor and object to denote the </a:t>
            </a:r>
            <a:r>
              <a:rPr lang="en-US" i="1" dirty="0"/>
              <a:t>lifeline </a:t>
            </a:r>
            <a:r>
              <a:rPr lang="en-US" dirty="0"/>
              <a:t>of </a:t>
            </a:r>
            <a:r>
              <a:rPr lang="en-US" dirty="0" smtClean="0"/>
              <a:t>the actors </a:t>
            </a:r>
            <a:r>
              <a:rPr lang="en-US" dirty="0"/>
              <a:t>and objects over </a:t>
            </a:r>
            <a:r>
              <a:rPr lang="en-US" dirty="0" smtClean="0"/>
              <a:t>time. Sometimes </a:t>
            </a:r>
            <a:r>
              <a:rPr lang="en-US" dirty="0"/>
              <a:t>an object creates a </a:t>
            </a:r>
            <a:r>
              <a:rPr lang="en-US" i="1" dirty="0" smtClean="0"/>
              <a:t>temporary object</a:t>
            </a:r>
            <a:r>
              <a:rPr lang="en-US" i="1" dirty="0"/>
              <a:t>; </a:t>
            </a:r>
            <a:r>
              <a:rPr lang="en-US" dirty="0"/>
              <a:t>in this case, an X is placed at the end of the lifeline at the point where the object </a:t>
            </a:r>
            <a:r>
              <a:rPr lang="en-US" dirty="0" smtClean="0"/>
              <a:t>is destroyed. When objects </a:t>
            </a:r>
            <a:r>
              <a:rPr lang="en-US" dirty="0"/>
              <a:t>continue to exist in the system </a:t>
            </a:r>
            <a:r>
              <a:rPr lang="en-US" dirty="0" smtClean="0"/>
              <a:t>after </a:t>
            </a:r>
            <a:r>
              <a:rPr lang="en-US" dirty="0"/>
              <a:t>they are used in the sequence diagram, </a:t>
            </a:r>
            <a:r>
              <a:rPr lang="en-US" dirty="0" smtClean="0"/>
              <a:t>then the </a:t>
            </a:r>
            <a:r>
              <a:rPr lang="en-US" dirty="0"/>
              <a:t>lifeline continues to the bottom of the </a:t>
            </a:r>
            <a:r>
              <a:rPr lang="en-US" dirty="0" smtClean="0"/>
              <a:t>diagram.</a:t>
            </a:r>
          </a:p>
          <a:p>
            <a:pPr algn="just"/>
            <a:r>
              <a:rPr lang="en-US" dirty="0"/>
              <a:t>A thin rectangular box, called the </a:t>
            </a:r>
            <a:r>
              <a:rPr lang="en-US" i="1" dirty="0"/>
              <a:t>execution occurrence, </a:t>
            </a:r>
            <a:r>
              <a:rPr lang="en-US" dirty="0"/>
              <a:t>is overlaid onto the lifeline</a:t>
            </a:r>
            <a:br>
              <a:rPr lang="en-US" dirty="0"/>
            </a:br>
            <a:r>
              <a:rPr lang="en-US" dirty="0"/>
              <a:t>to show when the classes are sending and receiving messages. </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1291124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Chapter </a:t>
            </a:r>
            <a:r>
              <a:rPr lang="fa-IR" b="1" dirty="0" smtClean="0"/>
              <a:t>6</a:t>
            </a:r>
            <a:r>
              <a:rPr lang="en-US" b="1" dirty="0" smtClean="0"/>
              <a:t> </a:t>
            </a:r>
            <a:br>
              <a:rPr lang="en-US" b="1" dirty="0" smtClean="0"/>
            </a:br>
            <a:r>
              <a:rPr lang="en-US" b="1" dirty="0"/>
              <a:t>Behavioral </a:t>
            </a:r>
            <a:r>
              <a:rPr lang="en-US" b="1" dirty="0" smtClean="0"/>
              <a:t>modeling(I)</a:t>
            </a:r>
            <a:endParaRPr lang="en-US" b="1" dirty="0"/>
          </a:p>
        </p:txBody>
      </p:sp>
    </p:spTree>
    <p:extLst>
      <p:ext uri="{BB962C8B-B14F-4D97-AF65-F5344CB8AC3E}">
        <p14:creationId xmlns:p14="http://schemas.microsoft.com/office/powerpoint/2010/main" val="385305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347217"/>
          </a:xfrm>
        </p:spPr>
        <p:txBody>
          <a:bodyPr>
            <a:normAutofit/>
          </a:bodyPr>
          <a:lstStyle/>
          <a:p>
            <a:pPr algn="just"/>
            <a:r>
              <a:rPr lang="en-US" dirty="0" smtClean="0"/>
              <a:t>A </a:t>
            </a:r>
            <a:r>
              <a:rPr lang="en-US" i="1" dirty="0" smtClean="0"/>
              <a:t>message</a:t>
            </a:r>
            <a:r>
              <a:rPr lang="en-US" dirty="0" smtClean="0"/>
              <a:t> is </a:t>
            </a:r>
            <a:r>
              <a:rPr lang="en-US" dirty="0"/>
              <a:t>a communication between objects that conveys information with the expectation </a:t>
            </a:r>
            <a:r>
              <a:rPr lang="en-US" dirty="0" smtClean="0"/>
              <a:t>that </a:t>
            </a:r>
            <a:r>
              <a:rPr lang="en-US" dirty="0"/>
              <a:t>activity will </a:t>
            </a:r>
            <a:r>
              <a:rPr lang="en-US" dirty="0" smtClean="0"/>
              <a:t>ensue.</a:t>
            </a:r>
          </a:p>
          <a:p>
            <a:pPr algn="just"/>
            <a:r>
              <a:rPr lang="en-US" dirty="0"/>
              <a:t>T</a:t>
            </a:r>
            <a:r>
              <a:rPr lang="en-US" dirty="0" smtClean="0"/>
              <a:t>wo </a:t>
            </a:r>
            <a:r>
              <a:rPr lang="en-US" dirty="0"/>
              <a:t>types of </a:t>
            </a:r>
            <a:r>
              <a:rPr lang="en-US" dirty="0" smtClean="0"/>
              <a:t>messages: operation </a:t>
            </a:r>
            <a:r>
              <a:rPr lang="en-US" dirty="0"/>
              <a:t>call and return. </a:t>
            </a:r>
            <a:r>
              <a:rPr lang="en-US" i="1" dirty="0"/>
              <a:t>Operation call messages </a:t>
            </a:r>
            <a:r>
              <a:rPr lang="en-US" dirty="0"/>
              <a:t>passed between </a:t>
            </a:r>
            <a:r>
              <a:rPr lang="en-US" dirty="0" smtClean="0"/>
              <a:t>objects are </a:t>
            </a:r>
            <a:r>
              <a:rPr lang="en-US" dirty="0"/>
              <a:t>shown using solid lines connecting two objects with an arrow on the line showing </a:t>
            </a:r>
            <a:r>
              <a:rPr lang="en-US" dirty="0" smtClean="0"/>
              <a:t>which way </a:t>
            </a:r>
            <a:r>
              <a:rPr lang="en-US" dirty="0"/>
              <a:t>the message is being passed. Argument values for the message are placed in </a:t>
            </a:r>
            <a:r>
              <a:rPr lang="en-US" dirty="0" smtClean="0"/>
              <a:t>parentheses next </a:t>
            </a:r>
            <a:r>
              <a:rPr lang="en-US" dirty="0"/>
              <a:t>to the message’s name. The order of messages goes from the top to the bottom of </a:t>
            </a:r>
            <a:r>
              <a:rPr lang="en-US" dirty="0" smtClean="0"/>
              <a:t>the page</a:t>
            </a:r>
            <a:r>
              <a:rPr lang="en-US" dirty="0"/>
              <a:t>, so messages located higher on the diagram represent messages that occur earlier on </a:t>
            </a:r>
            <a:r>
              <a:rPr lang="en-US" dirty="0" smtClean="0"/>
              <a:t>in the </a:t>
            </a:r>
            <a:r>
              <a:rPr lang="en-US" dirty="0"/>
              <a:t>sequence, versus the lower messages that occur later. A </a:t>
            </a:r>
            <a:r>
              <a:rPr lang="en-US" i="1" dirty="0"/>
              <a:t>return message </a:t>
            </a:r>
            <a:r>
              <a:rPr lang="en-US" dirty="0"/>
              <a:t>is depicted as </a:t>
            </a:r>
            <a:r>
              <a:rPr lang="en-US" dirty="0" smtClean="0"/>
              <a:t>a dashed </a:t>
            </a:r>
            <a:r>
              <a:rPr lang="en-US" dirty="0"/>
              <a:t>line with an arrow on the end of the line portraying the direction of the return. </a:t>
            </a:r>
            <a:r>
              <a:rPr lang="en-US" dirty="0" smtClean="0"/>
              <a:t>The information </a:t>
            </a:r>
            <a:r>
              <a:rPr lang="en-US" dirty="0"/>
              <a:t>being returned is used to label the arrow. </a:t>
            </a:r>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557505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sequence diagram(</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pPr algn="just"/>
            <a:r>
              <a:rPr lang="en-US" dirty="0"/>
              <a:t>At times a message is sent only if a </a:t>
            </a:r>
            <a:r>
              <a:rPr lang="en-US" i="1" dirty="0"/>
              <a:t>condition </a:t>
            </a:r>
            <a:r>
              <a:rPr lang="en-US" dirty="0"/>
              <a:t>is met. In those cases, the </a:t>
            </a:r>
            <a:r>
              <a:rPr lang="en-US" dirty="0" smtClean="0"/>
              <a:t>condition is </a:t>
            </a:r>
            <a:r>
              <a:rPr lang="en-US" dirty="0"/>
              <a:t>placed between a set of brackets, </a:t>
            </a:r>
            <a:r>
              <a:rPr lang="en-US" dirty="0" smtClean="0"/>
              <a:t>[]. The </a:t>
            </a:r>
            <a:r>
              <a:rPr lang="en-US" dirty="0"/>
              <a:t>condition is placed in front of the message </a:t>
            </a:r>
            <a:r>
              <a:rPr lang="en-US" dirty="0" smtClean="0"/>
              <a:t>name.</a:t>
            </a:r>
          </a:p>
          <a:p>
            <a:pPr algn="just"/>
            <a:r>
              <a:rPr lang="en-US" dirty="0" smtClean="0"/>
              <a:t>An </a:t>
            </a:r>
            <a:r>
              <a:rPr lang="en-US" dirty="0"/>
              <a:t>object can send a message to </a:t>
            </a:r>
            <a:r>
              <a:rPr lang="en-US" dirty="0" smtClean="0"/>
              <a:t>itself. This </a:t>
            </a:r>
            <a:r>
              <a:rPr lang="en-US" dirty="0"/>
              <a:t>is </a:t>
            </a:r>
            <a:r>
              <a:rPr lang="en-US" dirty="0" smtClean="0"/>
              <a:t>known as </a:t>
            </a:r>
            <a:r>
              <a:rPr lang="en-US" i="1" dirty="0"/>
              <a:t>self-delegation. </a:t>
            </a:r>
            <a:endParaRPr lang="en-US" i="1" dirty="0" smtClean="0"/>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574712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Campus </a:t>
            </a:r>
            <a:r>
              <a:rPr lang="en-US" b="1" dirty="0" smtClean="0"/>
              <a:t>Housing Service Functional Models</a:t>
            </a:r>
            <a:r>
              <a:rPr lang="en-US" b="1" dirty="0"/>
              <a:t/>
            </a:r>
            <a:br>
              <a:rPr lang="en-US" b="1" dirty="0"/>
            </a:br>
            <a:endParaRPr lang="en-US" b="1" dirty="0"/>
          </a:p>
        </p:txBody>
      </p:sp>
      <p:pic>
        <p:nvPicPr>
          <p:cNvPr id="5" name="Content Placeholder 4"/>
          <p:cNvPicPr>
            <a:picLocks noGrp="1" noChangeAspect="1"/>
          </p:cNvPicPr>
          <p:nvPr>
            <p:ph sz="quarter" idx="13"/>
          </p:nvPr>
        </p:nvPicPr>
        <p:blipFill>
          <a:blip r:embed="rId2"/>
          <a:stretch>
            <a:fillRect/>
          </a:stretch>
        </p:blipFill>
        <p:spPr>
          <a:xfrm>
            <a:off x="539952" y="2828829"/>
            <a:ext cx="6132502" cy="2765288"/>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pic>
        <p:nvPicPr>
          <p:cNvPr id="6" name="Picture 5"/>
          <p:cNvPicPr>
            <a:picLocks noChangeAspect="1"/>
          </p:cNvPicPr>
          <p:nvPr/>
        </p:nvPicPr>
        <p:blipFill>
          <a:blip r:embed="rId3"/>
          <a:stretch>
            <a:fillRect/>
          </a:stretch>
        </p:blipFill>
        <p:spPr>
          <a:xfrm>
            <a:off x="7209881" y="2214694"/>
            <a:ext cx="4572000" cy="4328556"/>
          </a:xfrm>
          <a:prstGeom prst="rect">
            <a:avLst/>
          </a:prstGeom>
        </p:spPr>
      </p:pic>
    </p:spTree>
    <p:extLst>
      <p:ext uri="{BB962C8B-B14F-4D97-AF65-F5344CB8AC3E}">
        <p14:creationId xmlns:p14="http://schemas.microsoft.com/office/powerpoint/2010/main" val="2032664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Campus Housing Service Functional </a:t>
            </a:r>
            <a:r>
              <a:rPr lang="en-US" b="1" dirty="0" smtClean="0"/>
              <a:t>Models(</a:t>
            </a:r>
            <a:r>
              <a:rPr lang="en-US" b="1" dirty="0" err="1" smtClean="0"/>
              <a:t>Cnt’d</a:t>
            </a:r>
            <a:r>
              <a:rPr lang="en-US" b="1" dirty="0" smtClean="0"/>
              <a:t>)</a:t>
            </a:r>
            <a:endParaRPr lang="en-US" dirty="0"/>
          </a:p>
        </p:txBody>
      </p:sp>
      <p:pic>
        <p:nvPicPr>
          <p:cNvPr id="5" name="Content Placeholder 4"/>
          <p:cNvPicPr>
            <a:picLocks noGrp="1" noChangeAspect="1"/>
          </p:cNvPicPr>
          <p:nvPr>
            <p:ph sz="quarter" idx="13"/>
          </p:nvPr>
        </p:nvPicPr>
        <p:blipFill>
          <a:blip r:embed="rId2"/>
          <a:stretch>
            <a:fillRect/>
          </a:stretch>
        </p:blipFill>
        <p:spPr>
          <a:xfrm>
            <a:off x="171535" y="1670462"/>
            <a:ext cx="6400800" cy="4395375"/>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pic>
        <p:nvPicPr>
          <p:cNvPr id="6" name="Picture 5"/>
          <p:cNvPicPr>
            <a:picLocks noChangeAspect="1"/>
          </p:cNvPicPr>
          <p:nvPr/>
        </p:nvPicPr>
        <p:blipFill>
          <a:blip r:embed="rId3"/>
          <a:stretch>
            <a:fillRect/>
          </a:stretch>
        </p:blipFill>
        <p:spPr>
          <a:xfrm>
            <a:off x="5660572" y="2639242"/>
            <a:ext cx="6400800" cy="4097482"/>
          </a:xfrm>
          <a:prstGeom prst="rect">
            <a:avLst/>
          </a:prstGeom>
        </p:spPr>
      </p:pic>
    </p:spTree>
    <p:extLst>
      <p:ext uri="{BB962C8B-B14F-4D97-AF65-F5344CB8AC3E}">
        <p14:creationId xmlns:p14="http://schemas.microsoft.com/office/powerpoint/2010/main" val="3492334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5652488" cy="1596177"/>
          </a:xfrm>
        </p:spPr>
        <p:txBody>
          <a:bodyPr/>
          <a:lstStyle/>
          <a:p>
            <a:r>
              <a:rPr lang="en-US" b="1" dirty="0"/>
              <a:t>Campus Housing Service </a:t>
            </a:r>
            <a:r>
              <a:rPr lang="en-US" b="1" dirty="0" smtClean="0"/>
              <a:t>structural Models</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pic>
        <p:nvPicPr>
          <p:cNvPr id="5" name="Picture 4"/>
          <p:cNvPicPr>
            <a:picLocks noChangeAspect="1"/>
          </p:cNvPicPr>
          <p:nvPr/>
        </p:nvPicPr>
        <p:blipFill>
          <a:blip r:embed="rId2"/>
          <a:stretch>
            <a:fillRect/>
          </a:stretch>
        </p:blipFill>
        <p:spPr>
          <a:xfrm>
            <a:off x="6705600" y="628398"/>
            <a:ext cx="5486400" cy="6229602"/>
          </a:xfrm>
          <a:prstGeom prst="rect">
            <a:avLst/>
          </a:prstGeom>
        </p:spPr>
      </p:pic>
      <p:pic>
        <p:nvPicPr>
          <p:cNvPr id="6" name="Picture 5"/>
          <p:cNvPicPr>
            <a:picLocks noChangeAspect="1"/>
          </p:cNvPicPr>
          <p:nvPr/>
        </p:nvPicPr>
        <p:blipFill>
          <a:blip r:embed="rId3"/>
          <a:stretch>
            <a:fillRect/>
          </a:stretch>
        </p:blipFill>
        <p:spPr>
          <a:xfrm>
            <a:off x="913774" y="3211965"/>
            <a:ext cx="5591175" cy="1304925"/>
          </a:xfrm>
          <a:prstGeom prst="rect">
            <a:avLst/>
          </a:prstGeom>
        </p:spPr>
      </p:pic>
    </p:spTree>
    <p:extLst>
      <p:ext uri="{BB962C8B-B14F-4D97-AF65-F5344CB8AC3E}">
        <p14:creationId xmlns:p14="http://schemas.microsoft.com/office/powerpoint/2010/main" val="366539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a:t>
            </a:r>
            <a:r>
              <a:rPr lang="en-US" dirty="0" smtClean="0"/>
              <a:t>Diagram for </a:t>
            </a:r>
            <a:r>
              <a:rPr lang="en-US" dirty="0"/>
              <a:t>the </a:t>
            </a:r>
            <a:r>
              <a:rPr lang="en-US" dirty="0" smtClean="0"/>
              <a:t>Add Apartment </a:t>
            </a:r>
            <a:r>
              <a:rPr lang="en-US" dirty="0"/>
              <a:t>Use Case</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2886284" y="2459038"/>
            <a:ext cx="6419432" cy="3424237"/>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3711171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pic>
        <p:nvPicPr>
          <p:cNvPr id="5" name="Content Placeholder 4"/>
          <p:cNvPicPr>
            <a:picLocks noChangeAspect="1"/>
          </p:cNvPicPr>
          <p:nvPr/>
        </p:nvPicPr>
        <p:blipFill>
          <a:blip r:embed="rId2"/>
          <a:stretch>
            <a:fillRect/>
          </a:stretch>
        </p:blipFill>
        <p:spPr>
          <a:xfrm>
            <a:off x="4157036" y="238055"/>
            <a:ext cx="6824472" cy="6545923"/>
          </a:xfrm>
          <a:prstGeom prst="rect">
            <a:avLst/>
          </a:prstGeom>
        </p:spPr>
      </p:pic>
      <p:sp>
        <p:nvSpPr>
          <p:cNvPr id="6" name="Oval 5"/>
          <p:cNvSpPr/>
          <p:nvPr/>
        </p:nvSpPr>
        <p:spPr>
          <a:xfrm>
            <a:off x="6418218" y="3605348"/>
            <a:ext cx="1306285" cy="635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999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stretch>
            <a:fillRect/>
          </a:stretch>
        </p:blipFill>
        <p:spPr>
          <a:xfrm>
            <a:off x="3370217" y="618517"/>
            <a:ext cx="4959787" cy="5751816"/>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1744577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Description for the Borrow Books Use </a:t>
            </a:r>
            <a:r>
              <a:rPr lang="en-US" dirty="0" smtClean="0"/>
              <a:t>Case</a:t>
            </a:r>
            <a:endParaRPr lang="en-US" dirty="0"/>
          </a:p>
        </p:txBody>
      </p:sp>
      <p:pic>
        <p:nvPicPr>
          <p:cNvPr id="5" name="Content Placeholder 4"/>
          <p:cNvPicPr>
            <a:picLocks noGrp="1" noChangeAspect="1"/>
          </p:cNvPicPr>
          <p:nvPr>
            <p:ph sz="quarter" idx="13"/>
          </p:nvPr>
        </p:nvPicPr>
        <p:blipFill>
          <a:blip r:embed="rId2"/>
          <a:stretch>
            <a:fillRect/>
          </a:stretch>
        </p:blipFill>
        <p:spPr>
          <a:xfrm>
            <a:off x="1560463" y="1751057"/>
            <a:ext cx="9071073" cy="5106943"/>
          </a:xfrm>
          <a:prstGeom prst="rect">
            <a:avLst/>
          </a:prstGeom>
        </p:spPr>
      </p:pic>
    </p:spTree>
    <p:extLst>
      <p:ext uri="{BB962C8B-B14F-4D97-AF65-F5344CB8AC3E}">
        <p14:creationId xmlns:p14="http://schemas.microsoft.com/office/powerpoint/2010/main" val="41816087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Descriptions for the Borrow Books Use </a:t>
            </a:r>
            <a:r>
              <a:rPr lang="en-US" dirty="0" smtClean="0"/>
              <a:t>Case</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pic>
        <p:nvPicPr>
          <p:cNvPr id="5" name="Picture 4"/>
          <p:cNvPicPr>
            <a:picLocks noChangeAspect="1"/>
          </p:cNvPicPr>
          <p:nvPr/>
        </p:nvPicPr>
        <p:blipFill>
          <a:blip r:embed="rId2"/>
          <a:stretch>
            <a:fillRect/>
          </a:stretch>
        </p:blipFill>
        <p:spPr>
          <a:xfrm>
            <a:off x="-12424" y="2169772"/>
            <a:ext cx="12204424" cy="4688228"/>
          </a:xfrm>
          <a:prstGeom prst="rect">
            <a:avLst/>
          </a:prstGeom>
        </p:spPr>
      </p:pic>
    </p:spTree>
    <p:extLst>
      <p:ext uri="{BB962C8B-B14F-4D97-AF65-F5344CB8AC3E}">
        <p14:creationId xmlns:p14="http://schemas.microsoft.com/office/powerpoint/2010/main" val="1492282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 </a:t>
            </a:r>
            <a:endParaRPr lang="en-US" dirty="0"/>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smtClean="0">
                <a:solidFill>
                  <a:srgbClr val="FF0000"/>
                </a:solidFill>
              </a:rPr>
              <a:t>Preparing proposal</a:t>
            </a:r>
          </a:p>
          <a:p>
            <a:pPr marL="457200" indent="-457200">
              <a:buFont typeface="+mj-lt"/>
              <a:buAutoNum type="arabicPeriod"/>
            </a:pPr>
            <a:r>
              <a:rPr lang="en-US" dirty="0" smtClean="0">
                <a:solidFill>
                  <a:srgbClr val="FF0000"/>
                </a:solidFill>
              </a:rPr>
              <a:t>Requirements determination</a:t>
            </a:r>
          </a:p>
          <a:p>
            <a:pPr lvl="1">
              <a:buFont typeface="Wingdings" panose="05000000000000000000" pitchFamily="2" charset="2"/>
              <a:buChar char="Ø"/>
            </a:pPr>
            <a:r>
              <a:rPr lang="en-US" dirty="0" smtClean="0">
                <a:solidFill>
                  <a:srgbClr val="FF0000"/>
                </a:solidFill>
              </a:rPr>
              <a:t>User story</a:t>
            </a:r>
          </a:p>
          <a:p>
            <a:pPr marL="457200" indent="-457200">
              <a:buFont typeface="+mj-lt"/>
              <a:buAutoNum type="arabicPeriod"/>
            </a:pPr>
            <a:r>
              <a:rPr lang="en-US" dirty="0" smtClean="0">
                <a:solidFill>
                  <a:srgbClr val="FF0000"/>
                </a:solidFill>
              </a:rPr>
              <a:t>Abstract Business Process Modelling</a:t>
            </a:r>
          </a:p>
          <a:p>
            <a:pPr marL="457200" indent="-457200">
              <a:buFont typeface="+mj-lt"/>
              <a:buAutoNum type="arabicPeriod"/>
            </a:pPr>
            <a:r>
              <a:rPr lang="en-US" dirty="0" smtClean="0">
                <a:solidFill>
                  <a:srgbClr val="00B050"/>
                </a:solidFill>
              </a:rPr>
              <a:t>Analysis</a:t>
            </a:r>
            <a:r>
              <a:rPr lang="en-US" dirty="0" smtClean="0">
                <a:solidFill>
                  <a:srgbClr val="0070C0"/>
                </a:solidFill>
              </a:rPr>
              <a:t> </a:t>
            </a:r>
          </a:p>
          <a:p>
            <a:pPr lvl="1">
              <a:buFont typeface="Wingdings" panose="05000000000000000000" pitchFamily="2" charset="2"/>
              <a:buChar char="Ø"/>
            </a:pPr>
            <a:r>
              <a:rPr lang="en-US" dirty="0" smtClean="0">
                <a:solidFill>
                  <a:srgbClr val="0070C0"/>
                </a:solidFill>
              </a:rPr>
              <a:t>Functional Modelling</a:t>
            </a:r>
          </a:p>
          <a:p>
            <a:pPr lvl="1">
              <a:buFont typeface="Wingdings" panose="05000000000000000000" pitchFamily="2" charset="2"/>
              <a:buChar char="Ø"/>
            </a:pPr>
            <a:r>
              <a:rPr lang="en-US" dirty="0" smtClean="0">
                <a:solidFill>
                  <a:srgbClr val="0070C0"/>
                </a:solidFill>
              </a:rPr>
              <a:t>Structural Modelling</a:t>
            </a:r>
          </a:p>
          <a:p>
            <a:pPr lvl="1">
              <a:buFont typeface="Wingdings" panose="05000000000000000000" pitchFamily="2" charset="2"/>
              <a:buChar char="Ø"/>
            </a:pPr>
            <a:r>
              <a:rPr lang="en-US" dirty="0" smtClean="0">
                <a:solidFill>
                  <a:srgbClr val="00B05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563415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9715"/>
            <a:ext cx="3854638" cy="1480249"/>
          </a:xfrm>
        </p:spPr>
        <p:txBody>
          <a:bodyPr>
            <a:normAutofit/>
          </a:bodyPr>
          <a:lstStyle/>
          <a:p>
            <a:r>
              <a:rPr lang="en-US" sz="2000" dirty="0"/>
              <a:t>Sequence </a:t>
            </a:r>
            <a:r>
              <a:rPr lang="en-US" sz="2000" dirty="0" smtClean="0"/>
              <a:t>Diagram of </a:t>
            </a:r>
            <a:r>
              <a:rPr lang="en-US" sz="2000" dirty="0"/>
              <a:t>the </a:t>
            </a:r>
            <a:r>
              <a:rPr lang="en-US" sz="2000" dirty="0" smtClean="0"/>
              <a:t/>
            </a:r>
            <a:br>
              <a:rPr lang="en-US" sz="2000" dirty="0" smtClean="0"/>
            </a:br>
            <a:r>
              <a:rPr lang="en-US" sz="2000" b="1" dirty="0" smtClean="0"/>
              <a:t>Borrow Books </a:t>
            </a:r>
            <a:r>
              <a:rPr lang="en-US" sz="2000" b="1" dirty="0"/>
              <a:t>Use Case</a:t>
            </a:r>
            <a:r>
              <a:rPr lang="en-US" sz="2000" dirty="0"/>
              <a:t/>
            </a:r>
            <a:br>
              <a:rPr lang="en-US" sz="2000" dirty="0"/>
            </a:br>
            <a:r>
              <a:rPr lang="en-US" sz="2000" dirty="0"/>
              <a:t>for Students </a:t>
            </a:r>
            <a:r>
              <a:rPr lang="en-US" sz="2000" dirty="0" smtClean="0"/>
              <a:t>with a </a:t>
            </a:r>
            <a:r>
              <a:rPr lang="en-US" sz="2000" u="sng" dirty="0" smtClean="0"/>
              <a:t>Valid </a:t>
            </a:r>
            <a:r>
              <a:rPr lang="en-US" sz="2000" u="sng" dirty="0"/>
              <a:t>ID </a:t>
            </a:r>
            <a:r>
              <a:rPr lang="en-US" sz="2000" dirty="0"/>
              <a:t>and </a:t>
            </a:r>
            <a:r>
              <a:rPr lang="en-US" sz="2000" dirty="0" smtClean="0"/>
              <a:t/>
            </a:r>
            <a:br>
              <a:rPr lang="en-US" sz="2000" dirty="0" smtClean="0"/>
            </a:br>
            <a:r>
              <a:rPr lang="en-US" sz="2000" u="sng" dirty="0" smtClean="0"/>
              <a:t>No Overdue Books or </a:t>
            </a:r>
            <a:r>
              <a:rPr lang="en-US" sz="2000" u="sng" dirty="0"/>
              <a:t>Fines</a:t>
            </a:r>
            <a:r>
              <a:rPr lang="en-US" sz="2000" dirty="0"/>
              <a:t/>
            </a:r>
            <a:br>
              <a:rPr lang="en-US" sz="2000" dirty="0"/>
            </a:br>
            <a:endParaRPr lang="en-US" sz="2000" dirty="0"/>
          </a:p>
        </p:txBody>
      </p:sp>
      <p:pic>
        <p:nvPicPr>
          <p:cNvPr id="5" name="Content Placeholder 4"/>
          <p:cNvPicPr>
            <a:picLocks noGrp="1" noChangeAspect="1"/>
          </p:cNvPicPr>
          <p:nvPr>
            <p:ph sz="quarter" idx="13"/>
          </p:nvPr>
        </p:nvPicPr>
        <p:blipFill>
          <a:blip r:embed="rId2"/>
          <a:stretch>
            <a:fillRect/>
          </a:stretch>
        </p:blipFill>
        <p:spPr>
          <a:xfrm>
            <a:off x="4028185" y="979715"/>
            <a:ext cx="8163815" cy="5878285"/>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31227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Tree>
    <p:extLst>
      <p:ext uri="{BB962C8B-B14F-4D97-AF65-F5344CB8AC3E}">
        <p14:creationId xmlns:p14="http://schemas.microsoft.com/office/powerpoint/2010/main" val="98583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Steps(II) </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smtClean="0">
                <a:solidFill>
                  <a:srgbClr val="0070C0"/>
                </a:solidFill>
              </a:rPr>
              <a:t>Design </a:t>
            </a:r>
          </a:p>
          <a:p>
            <a:pPr lvl="1">
              <a:buFont typeface="Wingdings" panose="05000000000000000000" pitchFamily="2" charset="2"/>
              <a:buChar char="Ø"/>
            </a:pPr>
            <a:r>
              <a:rPr lang="en-US" dirty="0" smtClean="0">
                <a:solidFill>
                  <a:srgbClr val="0070C0"/>
                </a:solidFill>
              </a:rPr>
              <a:t>Optimization </a:t>
            </a:r>
          </a:p>
          <a:p>
            <a:pPr lvl="1">
              <a:buFont typeface="Wingdings" panose="05000000000000000000" pitchFamily="2" charset="2"/>
              <a:buChar char="Ø"/>
            </a:pPr>
            <a:r>
              <a:rPr lang="en-US" dirty="0" smtClean="0">
                <a:solidFill>
                  <a:srgbClr val="0070C0"/>
                </a:solidFill>
              </a:rPr>
              <a:t>Database Management </a:t>
            </a:r>
          </a:p>
          <a:p>
            <a:pPr lvl="1">
              <a:buFont typeface="Wingdings" panose="05000000000000000000" pitchFamily="2" charset="2"/>
              <a:buChar char="Ø"/>
            </a:pPr>
            <a:r>
              <a:rPr lang="en-US" dirty="0" smtClean="0">
                <a:solidFill>
                  <a:srgbClr val="0070C0"/>
                </a:solidFill>
              </a:rPr>
              <a:t>User Interface </a:t>
            </a:r>
          </a:p>
          <a:p>
            <a:pPr lvl="1">
              <a:buFont typeface="Wingdings" panose="05000000000000000000" pitchFamily="2" charset="2"/>
              <a:buChar char="Ø"/>
            </a:pPr>
            <a:r>
              <a:rPr lang="en-US" dirty="0" smtClean="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781429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model</a:t>
            </a:r>
            <a:endParaRPr lang="en-US" dirty="0"/>
          </a:p>
        </p:txBody>
      </p:sp>
      <p:sp>
        <p:nvSpPr>
          <p:cNvPr id="3" name="Content Placeholder 2"/>
          <p:cNvSpPr>
            <a:spLocks noGrp="1"/>
          </p:cNvSpPr>
          <p:nvPr>
            <p:ph sz="quarter" idx="13"/>
          </p:nvPr>
        </p:nvSpPr>
        <p:spPr/>
        <p:txBody>
          <a:bodyPr>
            <a:normAutofit/>
          </a:bodyPr>
          <a:lstStyle/>
          <a:p>
            <a:pPr algn="just"/>
            <a:r>
              <a:rPr lang="en-US" dirty="0" smtClean="0"/>
              <a:t>Describe the </a:t>
            </a:r>
            <a:r>
              <a:rPr lang="en-US" dirty="0"/>
              <a:t>internal dynamic aspects of an information system </a:t>
            </a:r>
            <a:r>
              <a:rPr lang="en-US" dirty="0" smtClean="0"/>
              <a:t>that supports </a:t>
            </a:r>
            <a:r>
              <a:rPr lang="en-US" dirty="0"/>
              <a:t>the business processes in an organization. </a:t>
            </a:r>
            <a:endParaRPr lang="en-US" dirty="0" smtClean="0"/>
          </a:p>
          <a:p>
            <a:pPr algn="just"/>
            <a:r>
              <a:rPr lang="en-US" dirty="0" smtClean="0"/>
              <a:t>During </a:t>
            </a:r>
            <a:r>
              <a:rPr lang="en-US" dirty="0"/>
              <a:t>analysis, behavioral </a:t>
            </a:r>
            <a:r>
              <a:rPr lang="en-US" dirty="0" smtClean="0"/>
              <a:t>models describe </a:t>
            </a:r>
            <a:r>
              <a:rPr lang="en-US" dirty="0"/>
              <a:t>what the internal logic of the processes is without specifying how the </a:t>
            </a:r>
            <a:r>
              <a:rPr lang="en-US" dirty="0" smtClean="0"/>
              <a:t>processes are </a:t>
            </a:r>
            <a:r>
              <a:rPr lang="en-US" dirty="0"/>
              <a:t>to be implemented. </a:t>
            </a:r>
            <a:endParaRPr lang="en-US" dirty="0" smtClean="0"/>
          </a:p>
          <a:p>
            <a:pPr algn="just"/>
            <a:r>
              <a:rPr lang="en-US" dirty="0" smtClean="0"/>
              <a:t>Later</a:t>
            </a:r>
            <a:r>
              <a:rPr lang="en-US" dirty="0"/>
              <a:t>, in the design and implementation phases, the detailed </a:t>
            </a:r>
            <a:r>
              <a:rPr lang="en-US" dirty="0" smtClean="0"/>
              <a:t>design of </a:t>
            </a:r>
            <a:r>
              <a:rPr lang="en-US" dirty="0"/>
              <a:t>the operations contained in the object is fully specified. </a:t>
            </a:r>
            <a:endParaRPr lang="en-US" dirty="0" smtClean="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574694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t>
            </a:r>
            <a:endParaRPr lang="en-US" dirty="0"/>
          </a:p>
        </p:txBody>
      </p:sp>
      <p:sp>
        <p:nvSpPr>
          <p:cNvPr id="3" name="Content Placeholder 2"/>
          <p:cNvSpPr>
            <a:spLocks noGrp="1"/>
          </p:cNvSpPr>
          <p:nvPr>
            <p:ph sz="quarter" idx="13"/>
          </p:nvPr>
        </p:nvSpPr>
        <p:spPr/>
        <p:txBody>
          <a:bodyPr/>
          <a:lstStyle/>
          <a:p>
            <a:r>
              <a:rPr lang="en-US" dirty="0" smtClean="0"/>
              <a:t>Use business </a:t>
            </a:r>
            <a:r>
              <a:rPr lang="en-US" dirty="0"/>
              <a:t>process and functional models </a:t>
            </a:r>
            <a:r>
              <a:rPr lang="en-US" dirty="0" smtClean="0"/>
              <a:t>to describe </a:t>
            </a:r>
            <a:r>
              <a:rPr lang="en-US" dirty="0"/>
              <a:t>the functional or external behavioral view of an information system. </a:t>
            </a:r>
            <a:endParaRPr lang="en-US" dirty="0" smtClean="0"/>
          </a:p>
          <a:p>
            <a:r>
              <a:rPr lang="en-US" dirty="0" smtClean="0"/>
              <a:t>Use structural </a:t>
            </a:r>
            <a:r>
              <a:rPr lang="en-US" dirty="0"/>
              <a:t>models to depict the internal structural or static view of an information system.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847193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a:t>of behavioral </a:t>
            </a:r>
            <a:r>
              <a:rPr lang="en-US" dirty="0" smtClean="0"/>
              <a:t>models </a:t>
            </a:r>
            <a:endParaRPr lang="en-US" dirty="0"/>
          </a:p>
        </p:txBody>
      </p:sp>
      <p:sp>
        <p:nvSpPr>
          <p:cNvPr id="3" name="Content Placeholder 2"/>
          <p:cNvSpPr>
            <a:spLocks noGrp="1"/>
          </p:cNvSpPr>
          <p:nvPr>
            <p:ph sz="quarter" idx="13"/>
          </p:nvPr>
        </p:nvSpPr>
        <p:spPr/>
        <p:txBody>
          <a:bodyPr>
            <a:normAutofit lnSpcReduction="10000"/>
          </a:bodyPr>
          <a:lstStyle/>
          <a:p>
            <a:r>
              <a:rPr lang="en-US" dirty="0"/>
              <a:t>B</a:t>
            </a:r>
            <a:r>
              <a:rPr lang="en-US" dirty="0" smtClean="0"/>
              <a:t>ehavioral </a:t>
            </a:r>
            <a:r>
              <a:rPr lang="en-US" dirty="0"/>
              <a:t>models used to represent the underlying details of a business process portrayed by a use-case </a:t>
            </a:r>
            <a:r>
              <a:rPr lang="en-US" dirty="0" smtClean="0"/>
              <a:t>model, for example in </a:t>
            </a:r>
            <a:r>
              <a:rPr lang="en-US" dirty="0"/>
              <a:t>UML</a:t>
            </a:r>
            <a:r>
              <a:rPr lang="en-US" dirty="0" smtClean="0"/>
              <a:t>, </a:t>
            </a:r>
            <a:r>
              <a:rPr lang="en-US" dirty="0">
                <a:solidFill>
                  <a:srgbClr val="00B050"/>
                </a:solidFill>
              </a:rPr>
              <a:t>interaction</a:t>
            </a:r>
            <a:r>
              <a:rPr lang="en-US" dirty="0"/>
              <a:t> diagrams (sequence and communication</a:t>
            </a:r>
            <a:r>
              <a:rPr lang="en-US" dirty="0" smtClean="0"/>
              <a:t>). </a:t>
            </a:r>
          </a:p>
          <a:p>
            <a:pPr lvl="1"/>
            <a:r>
              <a:rPr lang="en-US" dirty="0" smtClean="0"/>
              <a:t>Interaction </a:t>
            </a:r>
            <a:r>
              <a:rPr lang="en-US" dirty="0"/>
              <a:t>diagrams allow the analyst to model the </a:t>
            </a:r>
            <a:r>
              <a:rPr lang="en-US" dirty="0" smtClean="0"/>
              <a:t>distribution of </a:t>
            </a:r>
            <a:r>
              <a:rPr lang="en-US" dirty="0"/>
              <a:t>the behavior of the system over the actors and objects in the system</a:t>
            </a:r>
            <a:r>
              <a:rPr lang="en-US" dirty="0" smtClean="0"/>
              <a:t>.</a:t>
            </a:r>
          </a:p>
          <a:p>
            <a:r>
              <a:rPr lang="en-US" dirty="0" smtClean="0"/>
              <a:t>Behavioral </a:t>
            </a:r>
            <a:r>
              <a:rPr lang="en-US" dirty="0"/>
              <a:t>model is used to represent the </a:t>
            </a:r>
            <a:r>
              <a:rPr lang="en-US" dirty="0">
                <a:solidFill>
                  <a:srgbClr val="00B050"/>
                </a:solidFill>
              </a:rPr>
              <a:t>changes</a:t>
            </a:r>
            <a:r>
              <a:rPr lang="en-US" dirty="0"/>
              <a:t> that occur in the underlying </a:t>
            </a:r>
            <a:r>
              <a:rPr lang="en-US" dirty="0" smtClean="0"/>
              <a:t>data, for example in UML, behavioral </a:t>
            </a:r>
            <a:r>
              <a:rPr lang="en-US" dirty="0"/>
              <a:t>state </a:t>
            </a:r>
            <a:r>
              <a:rPr lang="en-US" dirty="0" smtClean="0"/>
              <a:t>machines.</a:t>
            </a: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4055316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2500" dirty="0" smtClean="0"/>
              <a:t>Focus on </a:t>
            </a:r>
            <a:r>
              <a:rPr lang="en-US" sz="2500" i="1" dirty="0"/>
              <a:t>what </a:t>
            </a:r>
            <a:r>
              <a:rPr lang="en-US" sz="2500" dirty="0"/>
              <a:t>the </a:t>
            </a:r>
            <a:r>
              <a:rPr lang="en-US" sz="2500" dirty="0" smtClean="0"/>
              <a:t>dynamic view </a:t>
            </a:r>
            <a:r>
              <a:rPr lang="en-US" sz="2500" dirty="0"/>
              <a:t>of the evolving system is </a:t>
            </a:r>
            <a:endParaRPr lang="en-US" sz="2500" dirty="0" smtClean="0"/>
          </a:p>
          <a:p>
            <a:pPr marL="0" indent="0" algn="ctr">
              <a:buNone/>
            </a:pPr>
            <a:r>
              <a:rPr lang="en-US" sz="2500" dirty="0" smtClean="0"/>
              <a:t>and </a:t>
            </a:r>
          </a:p>
          <a:p>
            <a:pPr marL="0" indent="0" algn="ctr">
              <a:buNone/>
            </a:pPr>
            <a:r>
              <a:rPr lang="en-US" sz="2500" dirty="0" smtClean="0"/>
              <a:t>not </a:t>
            </a:r>
            <a:r>
              <a:rPr lang="en-US" sz="2500" dirty="0"/>
              <a:t>on </a:t>
            </a:r>
            <a:r>
              <a:rPr lang="en-US" sz="2500" i="1" dirty="0"/>
              <a:t>how </a:t>
            </a:r>
            <a:r>
              <a:rPr lang="en-US" sz="2500" dirty="0"/>
              <a:t>the dynamic aspect of the system will </a:t>
            </a:r>
            <a:r>
              <a:rPr lang="en-US" sz="2500" dirty="0" smtClean="0"/>
              <a:t>be implemented</a:t>
            </a:r>
            <a:r>
              <a:rPr lang="en-US" sz="2500" dirty="0"/>
              <a:t/>
            </a:r>
            <a:br>
              <a:rPr lang="en-US" sz="2500" dirty="0"/>
            </a:br>
            <a:endParaRPr lang="en-US" sz="2500"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51680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purposes of behavioral models</a:t>
            </a:r>
            <a:endParaRPr lang="en-US" dirty="0"/>
          </a:p>
        </p:txBody>
      </p:sp>
      <p:sp>
        <p:nvSpPr>
          <p:cNvPr id="3" name="Content Placeholder 2"/>
          <p:cNvSpPr>
            <a:spLocks noGrp="1"/>
          </p:cNvSpPr>
          <p:nvPr>
            <p:ph sz="quarter" idx="13"/>
          </p:nvPr>
        </p:nvSpPr>
        <p:spPr/>
        <p:txBody>
          <a:bodyPr>
            <a:normAutofit/>
          </a:bodyPr>
          <a:lstStyle/>
          <a:p>
            <a:pPr algn="just"/>
            <a:r>
              <a:rPr lang="en-US" dirty="0" smtClean="0"/>
              <a:t>Is to show how the underlying</a:t>
            </a:r>
            <a:r>
              <a:rPr lang="fa-IR" dirty="0" smtClean="0"/>
              <a:t> </a:t>
            </a:r>
            <a:r>
              <a:rPr lang="en-US" dirty="0" smtClean="0"/>
              <a:t>objects in a problem domain will work together to form a </a:t>
            </a:r>
            <a:r>
              <a:rPr lang="en-US" i="1" dirty="0" smtClean="0"/>
              <a:t>collaboration </a:t>
            </a:r>
            <a:r>
              <a:rPr lang="en-US" dirty="0" smtClean="0"/>
              <a:t>to support each of the </a:t>
            </a:r>
            <a:r>
              <a:rPr lang="en-US" i="1" dirty="0" smtClean="0"/>
              <a:t>use cases</a:t>
            </a:r>
            <a:r>
              <a:rPr lang="en-US" dirty="0" smtClean="0"/>
              <a:t>. </a:t>
            </a:r>
          </a:p>
          <a:p>
            <a:pPr algn="just"/>
            <a:r>
              <a:rPr lang="en-US" dirty="0" smtClean="0"/>
              <a:t>Whereas structural models represent the objects and the relationships between them, behavioral models depict the internal view of the business process that a use case describes. </a:t>
            </a:r>
          </a:p>
          <a:p>
            <a:pPr algn="just"/>
            <a:r>
              <a:rPr lang="en-US" dirty="0" smtClean="0"/>
              <a:t>The process can be shown by the interaction that takes place between the objects that collaborate to support a use case through the use of interaction (sequence and communication) diagrams. </a:t>
            </a:r>
          </a:p>
          <a:p>
            <a:pPr algn="just"/>
            <a:r>
              <a:rPr lang="en-US" dirty="0" smtClean="0"/>
              <a:t>It is also possible to show the effect that the set of use cases that make up the system has on the objects in the system through the use of behavioral state machines.</a:t>
            </a: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418326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3567</TotalTime>
  <Words>1429</Words>
  <Application>Microsoft Office PowerPoint</Application>
  <PresentationFormat>Widescreen</PresentationFormat>
  <Paragraphs>120</Paragraphs>
  <Slides>31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ＭＳ Ｐゴシック</vt:lpstr>
      <vt:lpstr>Arial</vt:lpstr>
      <vt:lpstr>Calibri</vt:lpstr>
      <vt:lpstr>Times New Roman</vt:lpstr>
      <vt:lpstr>Tw Cen MT</vt:lpstr>
      <vt:lpstr>Wingdings</vt:lpstr>
      <vt:lpstr>Droplet</vt:lpstr>
      <vt:lpstr>SE10 slides</vt:lpstr>
      <vt:lpstr>Software Engineering I </vt:lpstr>
      <vt:lpstr>Chapter 6  Behavioral modeling(I)</vt:lpstr>
      <vt:lpstr>Steps(I) </vt:lpstr>
      <vt:lpstr>Steps(II) </vt:lpstr>
      <vt:lpstr>Behavioral model</vt:lpstr>
      <vt:lpstr>Inputs </vt:lpstr>
      <vt:lpstr>Types of behavioral models </vt:lpstr>
      <vt:lpstr>PowerPoint Presentation</vt:lpstr>
      <vt:lpstr>Primary purposes of behavioral models</vt:lpstr>
      <vt:lpstr>Behavioral modeling</vt:lpstr>
      <vt:lpstr>Objects, Operations, and Messages</vt:lpstr>
      <vt:lpstr>Objects, Operations, and Messages(Cnt’d)</vt:lpstr>
      <vt:lpstr>Sequence Diagram</vt:lpstr>
      <vt:lpstr>Sequence diagram(Cnt’d)</vt:lpstr>
      <vt:lpstr>Sequence diagrams</vt:lpstr>
      <vt:lpstr>An instance sequence diagram </vt:lpstr>
      <vt:lpstr>Elements of a Sequence Diagram</vt:lpstr>
      <vt:lpstr>Elements of a sequence diagram(Cnt’d)</vt:lpstr>
      <vt:lpstr>Elements of a sequence diagram(Cnt’d)</vt:lpstr>
      <vt:lpstr>Elements of a sequence diagram(Cnt’d)</vt:lpstr>
      <vt:lpstr>Elements of a sequence diagram(Cnt’d)</vt:lpstr>
      <vt:lpstr>Campus Housing Service Functional Models </vt:lpstr>
      <vt:lpstr>Campus Housing Service Functional Models(Cnt’d)</vt:lpstr>
      <vt:lpstr>Campus Housing Service structural Models</vt:lpstr>
      <vt:lpstr>Sequence Diagram for the Add Apartment Use Case </vt:lpstr>
      <vt:lpstr>PowerPoint Presentation</vt:lpstr>
      <vt:lpstr>PowerPoint Presentation</vt:lpstr>
      <vt:lpstr>Overview Description for the Borrow Books Use Case</vt:lpstr>
      <vt:lpstr>Flow Descriptions for the Borrow Books Use Case</vt:lpstr>
      <vt:lpstr>Sequence Diagram of the  Borrow Books Use Case for Students with a Valid ID and  No Overdue Books or Fines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233</cp:revision>
  <dcterms:created xsi:type="dcterms:W3CDTF">2017-08-12T07:11:04Z</dcterms:created>
  <dcterms:modified xsi:type="dcterms:W3CDTF">2021-11-11T08:39:54Z</dcterms:modified>
</cp:coreProperties>
</file>