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30"/>
  </p:notesMasterIdLst>
  <p:sldIdLst>
    <p:sldId id="256" r:id="rId2"/>
    <p:sldId id="283" r:id="rId3"/>
    <p:sldId id="380" r:id="rId4"/>
    <p:sldId id="381" r:id="rId5"/>
    <p:sldId id="321" r:id="rId6"/>
    <p:sldId id="322" r:id="rId7"/>
    <p:sldId id="325" r:id="rId8"/>
    <p:sldId id="326" r:id="rId9"/>
    <p:sldId id="350" r:id="rId10"/>
    <p:sldId id="351" r:id="rId11"/>
    <p:sldId id="354" r:id="rId12"/>
    <p:sldId id="353" r:id="rId13"/>
    <p:sldId id="352" r:id="rId14"/>
    <p:sldId id="356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9" r:id="rId26"/>
    <p:sldId id="375" r:id="rId27"/>
    <p:sldId id="306" r:id="rId28"/>
    <p:sldId id="3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</a:t>
            </a:r>
            <a:r>
              <a:rPr lang="fa-I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Dia. vs. Sequence Dia.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diagrams </a:t>
            </a:r>
            <a:r>
              <a:rPr lang="en-US" dirty="0" smtClean="0"/>
              <a:t>emphasize </a:t>
            </a:r>
            <a:r>
              <a:rPr lang="en-US" dirty="0"/>
              <a:t>the flow of messages through a set of objects, whereas the sequence diagrams focus on the time ordering of the messages being passed.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understand the </a:t>
            </a:r>
            <a:r>
              <a:rPr lang="en-US" dirty="0" smtClean="0"/>
              <a:t>flow </a:t>
            </a:r>
            <a:r>
              <a:rPr lang="en-US" dirty="0"/>
              <a:t>of control over </a:t>
            </a:r>
            <a:r>
              <a:rPr lang="en-US" dirty="0" smtClean="0"/>
              <a:t>a set </a:t>
            </a:r>
            <a:r>
              <a:rPr lang="en-US" dirty="0"/>
              <a:t>of collaborating objects or to understand which objects collaborate to support </a:t>
            </a:r>
            <a:r>
              <a:rPr lang="en-US" dirty="0" smtClean="0"/>
              <a:t>business processes</a:t>
            </a:r>
            <a:r>
              <a:rPr lang="en-US" dirty="0"/>
              <a:t>, a communication diagram can be used.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time ordering of the messages, </a:t>
            </a:r>
            <a:r>
              <a:rPr lang="en-US" dirty="0" smtClean="0"/>
              <a:t>a sequence </a:t>
            </a:r>
            <a:r>
              <a:rPr lang="en-US" dirty="0"/>
              <a:t>diagram should be used.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some cases, both can be used to more fully </a:t>
            </a:r>
            <a:r>
              <a:rPr lang="en-US" dirty="0" smtClean="0"/>
              <a:t>understand the </a:t>
            </a:r>
            <a:r>
              <a:rPr lang="en-US" dirty="0"/>
              <a:t>dynamic activity of the system.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693534"/>
            <a:ext cx="10079397" cy="41644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0700"/>
            <a:ext cx="4326051" cy="2647197"/>
          </a:xfrm>
        </p:spPr>
        <p:txBody>
          <a:bodyPr/>
          <a:lstStyle/>
          <a:p>
            <a:r>
              <a:rPr lang="en-US" b="1" dirty="0"/>
              <a:t>Elements of a Communication </a:t>
            </a:r>
            <a:r>
              <a:rPr lang="en-US" b="1" dirty="0" smtClean="0"/>
              <a:t>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26051" y="0"/>
            <a:ext cx="786594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Communication Dia. And Sequence Dia.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Unlike the sequence diagram, the communication diagram does not have a means to explicitly show an object being deleted or created</a:t>
            </a:r>
            <a:r>
              <a:rPr lang="en-US" dirty="0" smtClean="0"/>
              <a:t>. It </a:t>
            </a:r>
            <a:r>
              <a:rPr lang="en-US" dirty="0"/>
              <a:t>is assumed that when a delete, destroy, or remove message is sent to an object, it </a:t>
            </a:r>
            <a:r>
              <a:rPr lang="en-US" dirty="0" smtClean="0"/>
              <a:t>will go </a:t>
            </a:r>
            <a:r>
              <a:rPr lang="en-US" dirty="0"/>
              <a:t>out of existence, and a create or new message will cause a new object to come </a:t>
            </a:r>
            <a:r>
              <a:rPr lang="en-US" dirty="0" smtClean="0"/>
              <a:t>into existence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difference between the two interaction diagrams is that the communication diagram never shows returns from message sends, whereas the sequence </a:t>
            </a:r>
            <a:r>
              <a:rPr lang="en-US" dirty="0" smtClean="0"/>
              <a:t>diagram can </a:t>
            </a:r>
            <a:r>
              <a:rPr lang="en-US" dirty="0"/>
              <a:t>optionally show them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4" y="775272"/>
            <a:ext cx="10487146" cy="2603654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Diagram </a:t>
            </a:r>
            <a:r>
              <a:rPr lang="en-US" dirty="0"/>
              <a:t>for </a:t>
            </a:r>
            <a:r>
              <a:rPr lang="en-US" dirty="0" smtClean="0"/>
              <a:t>the Add </a:t>
            </a:r>
            <a:r>
              <a:rPr lang="en-US" dirty="0"/>
              <a:t>Apartment</a:t>
            </a:r>
            <a:br>
              <a:rPr lang="en-US" dirty="0"/>
            </a:br>
            <a:r>
              <a:rPr lang="en-US" dirty="0"/>
              <a:t>Use Case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3102295"/>
            <a:ext cx="10363200" cy="27030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Behavioral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075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Some of the classes in the </a:t>
            </a:r>
            <a:r>
              <a:rPr lang="en-US" i="1" dirty="0"/>
              <a:t>class diagrams </a:t>
            </a:r>
            <a:r>
              <a:rPr lang="en-US" dirty="0"/>
              <a:t>represent a set of objects that are quite dynamic </a:t>
            </a:r>
            <a:r>
              <a:rPr lang="en-US" dirty="0" smtClean="0"/>
              <a:t>in that </a:t>
            </a:r>
            <a:r>
              <a:rPr lang="en-US" dirty="0"/>
              <a:t>they pass through a variety of states over the course of their existence.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behavioral state machine is a dynamic model that shows the different states through which a single object passes during its life in response to events, along </a:t>
            </a:r>
            <a:r>
              <a:rPr lang="en-US" dirty="0" smtClean="0"/>
              <a:t>with its </a:t>
            </a:r>
            <a:r>
              <a:rPr lang="en-US" dirty="0"/>
              <a:t>responses and actions. </a:t>
            </a:r>
            <a:endParaRPr lang="en-US" dirty="0" smtClean="0"/>
          </a:p>
          <a:p>
            <a:pPr algn="just"/>
            <a:r>
              <a:rPr lang="en-US" dirty="0" smtClean="0"/>
              <a:t>Typically</a:t>
            </a:r>
            <a:r>
              <a:rPr lang="en-US" dirty="0"/>
              <a:t>, behavioral state machines are not used for all objects</a:t>
            </a:r>
            <a:r>
              <a:rPr lang="en-US" dirty="0" smtClean="0"/>
              <a:t>; rather</a:t>
            </a:r>
            <a:r>
              <a:rPr lang="en-US" dirty="0"/>
              <a:t>, behavioral state machines are used with complex objects to further </a:t>
            </a:r>
            <a:r>
              <a:rPr lang="en-US" dirty="0" smtClean="0"/>
              <a:t>define </a:t>
            </a:r>
            <a:r>
              <a:rPr lang="en-US" dirty="0"/>
              <a:t>them and </a:t>
            </a:r>
            <a:r>
              <a:rPr lang="en-US" dirty="0" smtClean="0"/>
              <a:t>to help </a:t>
            </a:r>
            <a:r>
              <a:rPr lang="en-US" dirty="0"/>
              <a:t>simplify the design of algorithms for their methods.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behavioral state machine </a:t>
            </a:r>
            <a:r>
              <a:rPr lang="en-US" dirty="0" smtClean="0"/>
              <a:t>shows the different </a:t>
            </a:r>
            <a:r>
              <a:rPr lang="en-US" dirty="0"/>
              <a:t>states of the object and what events cause the object to change from one state </a:t>
            </a:r>
            <a:r>
              <a:rPr lang="en-US" dirty="0" smtClean="0"/>
              <a:t>to another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Behavioral </a:t>
            </a:r>
            <a:r>
              <a:rPr lang="en-US" dirty="0"/>
              <a:t>state machines should be used to help understand the dynamic aspects </a:t>
            </a:r>
            <a:r>
              <a:rPr lang="en-US" dirty="0" smtClean="0"/>
              <a:t>of a </a:t>
            </a:r>
            <a:r>
              <a:rPr lang="en-US" dirty="0"/>
              <a:t>single class and how its instances evolve over </a:t>
            </a:r>
            <a:r>
              <a:rPr lang="en-US" dirty="0" smtClean="0"/>
              <a:t>time, Unlike </a:t>
            </a:r>
            <a:r>
              <a:rPr lang="en-US" dirty="0"/>
              <a:t>interaction diagrams that </a:t>
            </a:r>
            <a:r>
              <a:rPr lang="en-US" dirty="0" smtClean="0"/>
              <a:t>show how </a:t>
            </a:r>
            <a:r>
              <a:rPr lang="en-US" dirty="0"/>
              <a:t>a particular use case or use-case scenario is executed over a set of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8514" y="6283869"/>
            <a:ext cx="764215" cy="365125"/>
          </a:xfrm>
        </p:spPr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813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state </a:t>
            </a:r>
            <a:r>
              <a:rPr lang="en-US" dirty="0"/>
              <a:t>of an object is </a:t>
            </a:r>
            <a:r>
              <a:rPr lang="en-US" dirty="0" smtClean="0"/>
              <a:t>defined </a:t>
            </a:r>
            <a:r>
              <a:rPr lang="en-US" dirty="0"/>
              <a:t>by the value of its attributes and its relationships with other</a:t>
            </a:r>
            <a:br>
              <a:rPr lang="en-US" dirty="0"/>
            </a:br>
            <a:r>
              <a:rPr lang="en-US" dirty="0"/>
              <a:t>objects at a particular point in time.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attributes or properties of an object affect the state that it is in; </a:t>
            </a:r>
            <a:endParaRPr lang="en-US" dirty="0" smtClean="0"/>
          </a:p>
          <a:p>
            <a:pPr algn="just"/>
            <a:r>
              <a:rPr lang="en-US" dirty="0" smtClean="0"/>
              <a:t>Not </a:t>
            </a:r>
            <a:r>
              <a:rPr lang="en-US" dirty="0"/>
              <a:t>all attributes or attribute changes will make a </a:t>
            </a:r>
            <a:r>
              <a:rPr lang="en-US" dirty="0" smtClean="0"/>
              <a:t>difference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Is </a:t>
            </a:r>
            <a:r>
              <a:rPr lang="en-US" dirty="0"/>
              <a:t>a set of values that describes an object at a specific point in time and </a:t>
            </a:r>
            <a:r>
              <a:rPr lang="en-US" dirty="0" smtClean="0"/>
              <a:t>represents a </a:t>
            </a:r>
            <a:r>
              <a:rPr lang="en-US" dirty="0"/>
              <a:t>point in an object’s life in which it </a:t>
            </a:r>
            <a:r>
              <a:rPr lang="en-US" dirty="0" smtClean="0"/>
              <a:t>satisfies </a:t>
            </a:r>
            <a:r>
              <a:rPr lang="en-US" dirty="0"/>
              <a:t>some condition, performs some action, or </a:t>
            </a:r>
            <a:r>
              <a:rPr lang="en-US" dirty="0" smtClean="0"/>
              <a:t>waits for </a:t>
            </a:r>
            <a:r>
              <a:rPr lang="en-US" dirty="0"/>
              <a:t>something to </a:t>
            </a:r>
            <a:r>
              <a:rPr lang="en-US" dirty="0" smtClean="0"/>
              <a:t>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/>
              <a:t>event </a:t>
            </a:r>
            <a:r>
              <a:rPr lang="en-US" dirty="0"/>
              <a:t>is something that takes place at a certain point in time and changes a value or</a:t>
            </a:r>
            <a:br>
              <a:rPr lang="en-US" dirty="0"/>
            </a:br>
            <a:r>
              <a:rPr lang="en-US" dirty="0"/>
              <a:t>values that describe an object, which, in turn, changes the object’s state.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a designated condition becoming true, the receipt of the call for a method by an object, or </a:t>
            </a:r>
            <a:r>
              <a:rPr lang="en-US" dirty="0" smtClean="0"/>
              <a:t>the passage </a:t>
            </a:r>
            <a:r>
              <a:rPr lang="en-US" dirty="0"/>
              <a:t>of a designated period of time.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Transition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transition </a:t>
            </a:r>
            <a:r>
              <a:rPr lang="en-US" dirty="0"/>
              <a:t>is a relationship that represents the movement of an object from one </a:t>
            </a:r>
            <a:r>
              <a:rPr lang="en-US" dirty="0" smtClean="0"/>
              <a:t>state to </a:t>
            </a:r>
            <a:r>
              <a:rPr lang="en-US" dirty="0"/>
              <a:t>another state.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transitions have a guard condition. A </a:t>
            </a:r>
            <a:r>
              <a:rPr lang="en-US" i="1" dirty="0"/>
              <a:t>guard condition </a:t>
            </a:r>
            <a:r>
              <a:rPr lang="en-US" dirty="0"/>
              <a:t>is a </a:t>
            </a:r>
            <a:r>
              <a:rPr lang="en-US" dirty="0" smtClean="0"/>
              <a:t>Boolean expression </a:t>
            </a:r>
            <a:r>
              <a:rPr lang="en-US" dirty="0"/>
              <a:t>that includes attribute values, which allows a transition to occur only if the condition is true.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typically moves from one state to another based on the outcome of </a:t>
            </a:r>
            <a:r>
              <a:rPr lang="en-US" dirty="0" smtClean="0"/>
              <a:t>an action </a:t>
            </a:r>
            <a:r>
              <a:rPr lang="en-US" dirty="0"/>
              <a:t>triggered by an event.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 and Activity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action </a:t>
            </a:r>
            <a:r>
              <a:rPr lang="en-US" dirty="0"/>
              <a:t>is an atomic, </a:t>
            </a:r>
            <a:r>
              <a:rPr lang="en-US" dirty="0" smtClean="0"/>
              <a:t>non-decomposable </a:t>
            </a:r>
            <a:r>
              <a:rPr lang="en-US" dirty="0"/>
              <a:t>process that </a:t>
            </a:r>
            <a:r>
              <a:rPr lang="en-US" dirty="0" smtClean="0"/>
              <a:t>cannot be </a:t>
            </a:r>
            <a:r>
              <a:rPr lang="en-US" dirty="0"/>
              <a:t>interrupted. From a practical perspective, actions take zero time, and they are </a:t>
            </a:r>
            <a:r>
              <a:rPr lang="en-US" dirty="0" smtClean="0"/>
              <a:t>associated with </a:t>
            </a:r>
            <a:r>
              <a:rPr lang="en-US" dirty="0"/>
              <a:t>a transition.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an </a:t>
            </a:r>
            <a:r>
              <a:rPr lang="en-US" i="1" dirty="0"/>
              <a:t>activity </a:t>
            </a:r>
            <a:r>
              <a:rPr lang="en-US" dirty="0"/>
              <a:t>is a </a:t>
            </a:r>
            <a:r>
              <a:rPr lang="en-US" dirty="0" smtClean="0"/>
              <a:t>non-atomic</a:t>
            </a:r>
            <a:r>
              <a:rPr lang="en-US" dirty="0"/>
              <a:t>, decomposable process that can </a:t>
            </a:r>
            <a:r>
              <a:rPr lang="en-US" dirty="0" smtClean="0"/>
              <a:t>be interrupted</a:t>
            </a:r>
            <a:r>
              <a:rPr lang="en-US" dirty="0"/>
              <a:t>. Activities take a long period of time to complete, and they can be started </a:t>
            </a:r>
            <a:r>
              <a:rPr lang="en-US" dirty="0" smtClean="0"/>
              <a:t>and stopped </a:t>
            </a:r>
            <a:r>
              <a:rPr lang="en-US" dirty="0"/>
              <a:t>by an action.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</a:t>
            </a:r>
            <a:r>
              <a:rPr lang="fa-IR" b="1" dirty="0" smtClean="0"/>
              <a:t>6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/>
              <a:t>Behavioral </a:t>
            </a:r>
            <a:r>
              <a:rPr lang="en-US" b="1" dirty="0" smtClean="0"/>
              <a:t>modeling(I</a:t>
            </a:r>
            <a:r>
              <a:rPr lang="en-US" b="1" dirty="0"/>
              <a:t>I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925" y="2336866"/>
            <a:ext cx="9638149" cy="34242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2392"/>
            <a:ext cx="3788229" cy="1596177"/>
          </a:xfrm>
        </p:spPr>
        <p:txBody>
          <a:bodyPr/>
          <a:lstStyle/>
          <a:p>
            <a:r>
              <a:rPr lang="en-US" smtClean="0"/>
              <a:t>Elements of a Behavioral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15" y="0"/>
            <a:ext cx="862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Behavioral State Machine for an Instance of the Book Class in the Library </a:t>
            </a:r>
            <a:r>
              <a:rPr lang="en-US" dirty="0" smtClean="0"/>
              <a:t>Book Collection </a:t>
            </a:r>
            <a:r>
              <a:rPr lang="en-US" dirty="0"/>
              <a:t>Management System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6163" y="2037805"/>
            <a:ext cx="11479673" cy="48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52757"/>
            <a:ext cx="10364451" cy="1596177"/>
          </a:xfrm>
        </p:spPr>
        <p:txBody>
          <a:bodyPr/>
          <a:lstStyle/>
          <a:p>
            <a:r>
              <a:rPr lang="en-US" dirty="0"/>
              <a:t>Class Diagram for the Library Book </a:t>
            </a:r>
            <a:r>
              <a:rPr lang="en-US" dirty="0" smtClean="0"/>
              <a:t>Collection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4" y="1725699"/>
            <a:ext cx="8229600" cy="51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Verifying and Validating The Behavioral Model</a:t>
            </a:r>
            <a:r>
              <a:rPr lang="en-US" b="1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First, every actor and object included on a sequence diagram must be included as an </a:t>
            </a:r>
            <a:r>
              <a:rPr lang="en-US" dirty="0" smtClean="0"/>
              <a:t>actor and </a:t>
            </a:r>
            <a:r>
              <a:rPr lang="en-US" dirty="0"/>
              <a:t>an object on a </a:t>
            </a:r>
            <a:r>
              <a:rPr lang="en-US" dirty="0" smtClean="0"/>
              <a:t>communication </a:t>
            </a:r>
            <a:r>
              <a:rPr lang="en-US" dirty="0"/>
              <a:t>diagram, and vice versa. </a:t>
            </a:r>
            <a:endParaRPr lang="en-US" dirty="0" smtClean="0"/>
          </a:p>
          <a:p>
            <a:pPr algn="just"/>
            <a:r>
              <a:rPr lang="en-US" dirty="0" smtClean="0"/>
              <a:t>Second, </a:t>
            </a:r>
            <a:r>
              <a:rPr lang="en-US" dirty="0"/>
              <a:t>every message that is included on a sequence diagram must appear as a message </a:t>
            </a:r>
            <a:r>
              <a:rPr lang="en-US" dirty="0" smtClean="0"/>
              <a:t>on an </a:t>
            </a:r>
            <a:r>
              <a:rPr lang="en-US" dirty="0"/>
              <a:t>association in the corresponding communication diagram, and vice versa.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999551" cy="1596177"/>
          </a:xfrm>
        </p:spPr>
        <p:txBody>
          <a:bodyPr/>
          <a:lstStyle/>
          <a:p>
            <a:r>
              <a:rPr lang="en-US" b="1" dirty="0" smtClean="0"/>
              <a:t>Verifying and Validating The Behavioral Model(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77548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Third, </a:t>
            </a:r>
            <a:r>
              <a:rPr lang="en-US" dirty="0"/>
              <a:t>if a guard condition appears on a message in the sequence diagram, there must be an equivalent guard condition on the corresponding communication diagram, and vice versa.</a:t>
            </a:r>
          </a:p>
          <a:p>
            <a:pPr algn="just"/>
            <a:r>
              <a:rPr lang="en-US" dirty="0" smtClean="0"/>
              <a:t>Fourth</a:t>
            </a:r>
            <a:r>
              <a:rPr lang="en-US" dirty="0"/>
              <a:t>, the sequence number included as part of a message label in a communications diagram implies the sequential order in which the message will be sent. Therefore, it must correspond to the top-down ordering of the messages being sent on the sequence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Fifth, all transitions contained in a behavior state machine must be associated with a</a:t>
            </a:r>
            <a:br>
              <a:rPr lang="en-US" dirty="0" smtClean="0"/>
            </a:br>
            <a:r>
              <a:rPr lang="en-US" dirty="0" smtClean="0"/>
              <a:t>message being sent on a sequence and communication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/>
              <a:t>Because object-oriented development is </a:t>
            </a:r>
            <a:r>
              <a:rPr lang="en-US" sz="2500" i="1" dirty="0"/>
              <a:t>iterative</a:t>
            </a:r>
            <a:r>
              <a:rPr lang="en-US" sz="2500" dirty="0"/>
              <a:t> and </a:t>
            </a:r>
            <a:r>
              <a:rPr lang="en-US" sz="2500" i="1" dirty="0"/>
              <a:t>incremental</a:t>
            </a:r>
            <a:r>
              <a:rPr lang="en-US" sz="2500" dirty="0"/>
              <a:t>, </a:t>
            </a:r>
            <a:endParaRPr lang="en-US" sz="2500" dirty="0" smtClean="0"/>
          </a:p>
          <a:p>
            <a:pPr marL="0" indent="0" algn="ctr">
              <a:buNone/>
            </a:pPr>
            <a:r>
              <a:rPr lang="en-US" sz="2500" dirty="0" smtClean="0"/>
              <a:t>continuous modification of </a:t>
            </a:r>
            <a:r>
              <a:rPr lang="en-US" sz="2500" dirty="0"/>
              <a:t>the evolving models </a:t>
            </a:r>
            <a:r>
              <a:rPr lang="en-US" dirty="0"/>
              <a:t>(functional, structural, </a:t>
            </a:r>
            <a:r>
              <a:rPr lang="en-US" dirty="0" smtClean="0"/>
              <a:t>and behavioral</a:t>
            </a:r>
            <a:r>
              <a:rPr lang="en-US" dirty="0"/>
              <a:t>) </a:t>
            </a:r>
            <a:r>
              <a:rPr lang="en-US" sz="2500" dirty="0"/>
              <a:t>of the system </a:t>
            </a:r>
            <a:r>
              <a:rPr lang="en-US" sz="2500" dirty="0" smtClean="0"/>
              <a:t>is to </a:t>
            </a:r>
            <a:r>
              <a:rPr lang="en-US" sz="2500" dirty="0"/>
              <a:t>be expected.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should you do </a:t>
            </a:r>
            <a:r>
              <a:rPr lang="en-US" dirty="0" smtClean="0"/>
              <a:t>for </a:t>
            </a:r>
            <a:r>
              <a:rPr lang="en-US" smtClean="0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behavioral models.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We will work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2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4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Describe the </a:t>
            </a:r>
            <a:r>
              <a:rPr lang="en-US" dirty="0"/>
              <a:t>internal dynamic aspects of an information system </a:t>
            </a:r>
            <a:r>
              <a:rPr lang="en-US" dirty="0" smtClean="0"/>
              <a:t>that supports </a:t>
            </a:r>
            <a:r>
              <a:rPr lang="en-US" dirty="0"/>
              <a:t>the business processes in an organization. </a:t>
            </a:r>
            <a:endParaRPr lang="en-US" dirty="0" smtClean="0"/>
          </a:p>
          <a:p>
            <a:pPr algn="just"/>
            <a:r>
              <a:rPr lang="en-US" dirty="0" smtClean="0"/>
              <a:t>During </a:t>
            </a:r>
            <a:r>
              <a:rPr lang="en-US" dirty="0"/>
              <a:t>analysis, behavioral </a:t>
            </a:r>
            <a:r>
              <a:rPr lang="en-US" dirty="0" smtClean="0"/>
              <a:t>models describe </a:t>
            </a:r>
            <a:r>
              <a:rPr lang="en-US" dirty="0"/>
              <a:t>what the internal logic of the processes is without specifying how the </a:t>
            </a:r>
            <a:r>
              <a:rPr lang="en-US" dirty="0" smtClean="0"/>
              <a:t>processes are </a:t>
            </a:r>
            <a:r>
              <a:rPr lang="en-US" dirty="0"/>
              <a:t>to be implemented. </a:t>
            </a:r>
            <a:endParaRPr lang="en-US" dirty="0" smtClean="0"/>
          </a:p>
          <a:p>
            <a:pPr algn="just"/>
            <a:r>
              <a:rPr lang="en-US" dirty="0" smtClean="0"/>
              <a:t>Later</a:t>
            </a:r>
            <a:r>
              <a:rPr lang="en-US" dirty="0"/>
              <a:t>, in the design and implementation phases, the detailed </a:t>
            </a:r>
            <a:r>
              <a:rPr lang="en-US" dirty="0" smtClean="0"/>
              <a:t>design of </a:t>
            </a:r>
            <a:r>
              <a:rPr lang="en-US" dirty="0"/>
              <a:t>the operations contained in the object is fully specified.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business </a:t>
            </a:r>
            <a:r>
              <a:rPr lang="en-US" dirty="0"/>
              <a:t>process and functional models </a:t>
            </a:r>
            <a:r>
              <a:rPr lang="en-US" dirty="0" smtClean="0"/>
              <a:t>to describe </a:t>
            </a:r>
            <a:r>
              <a:rPr lang="en-US" dirty="0"/>
              <a:t>the functional or external behavioral view of an information system. </a:t>
            </a:r>
            <a:endParaRPr lang="en-US" dirty="0" smtClean="0"/>
          </a:p>
          <a:p>
            <a:r>
              <a:rPr lang="en-US" dirty="0" smtClean="0"/>
              <a:t>Use structural </a:t>
            </a:r>
            <a:r>
              <a:rPr lang="en-US" dirty="0"/>
              <a:t>models to depict the internal structural or static view of an information system.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behavioral </a:t>
            </a:r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ehavioral </a:t>
            </a:r>
            <a:r>
              <a:rPr lang="en-US" dirty="0"/>
              <a:t>models used to represent the underlying details of a business process portrayed by a use-case </a:t>
            </a:r>
            <a:r>
              <a:rPr lang="en-US" dirty="0" smtClean="0"/>
              <a:t>model, for example in </a:t>
            </a:r>
            <a:r>
              <a:rPr lang="en-US" dirty="0"/>
              <a:t>UML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50"/>
                </a:solidFill>
              </a:rPr>
              <a:t>interaction</a:t>
            </a:r>
            <a:r>
              <a:rPr lang="en-US" dirty="0"/>
              <a:t> diagrams (sequence and communication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Interaction </a:t>
            </a:r>
            <a:r>
              <a:rPr lang="en-US" dirty="0"/>
              <a:t>diagrams allow the analyst to model the </a:t>
            </a:r>
            <a:r>
              <a:rPr lang="en-US" dirty="0" smtClean="0"/>
              <a:t>distribution of </a:t>
            </a:r>
            <a:r>
              <a:rPr lang="en-US" dirty="0"/>
              <a:t>the behavior of the system over the actors and objects in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Behavioral </a:t>
            </a:r>
            <a:r>
              <a:rPr lang="en-US" dirty="0"/>
              <a:t>model is used to represent the </a:t>
            </a:r>
            <a:r>
              <a:rPr lang="en-US" dirty="0">
                <a:solidFill>
                  <a:srgbClr val="00B050"/>
                </a:solidFill>
              </a:rPr>
              <a:t>changes</a:t>
            </a:r>
            <a:r>
              <a:rPr lang="en-US" dirty="0"/>
              <a:t> that occur in the underlying </a:t>
            </a:r>
            <a:r>
              <a:rPr lang="en-US" dirty="0" smtClean="0"/>
              <a:t>data, for example in UML, behavioral </a:t>
            </a:r>
            <a:r>
              <a:rPr lang="en-US" dirty="0"/>
              <a:t>state </a:t>
            </a:r>
            <a:r>
              <a:rPr lang="en-US" dirty="0" smtClean="0"/>
              <a:t>machines.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500" dirty="0" smtClean="0"/>
              <a:t>Focus on </a:t>
            </a:r>
            <a:r>
              <a:rPr lang="en-US" sz="2500" i="1" dirty="0"/>
              <a:t>what </a:t>
            </a:r>
            <a:r>
              <a:rPr lang="en-US" sz="2500" dirty="0"/>
              <a:t>the </a:t>
            </a:r>
            <a:r>
              <a:rPr lang="en-US" sz="2500" dirty="0" smtClean="0"/>
              <a:t>dynamic view </a:t>
            </a:r>
            <a:r>
              <a:rPr lang="en-US" sz="2500" dirty="0"/>
              <a:t>of the evolving system is </a:t>
            </a:r>
            <a:endParaRPr lang="en-US" sz="2500" dirty="0" smtClean="0"/>
          </a:p>
          <a:p>
            <a:pPr marL="0" indent="0" algn="ctr">
              <a:buNone/>
            </a:pPr>
            <a:r>
              <a:rPr lang="en-US" sz="2500" dirty="0" smtClean="0"/>
              <a:t>and </a:t>
            </a:r>
          </a:p>
          <a:p>
            <a:pPr marL="0" indent="0" algn="ctr">
              <a:buNone/>
            </a:pPr>
            <a:r>
              <a:rPr lang="en-US" sz="2500" dirty="0" smtClean="0"/>
              <a:t>not </a:t>
            </a:r>
            <a:r>
              <a:rPr lang="en-US" sz="2500" dirty="0"/>
              <a:t>on </a:t>
            </a:r>
            <a:r>
              <a:rPr lang="en-US" sz="2500" i="1" dirty="0"/>
              <a:t>how </a:t>
            </a:r>
            <a:r>
              <a:rPr lang="en-US" sz="2500" dirty="0"/>
              <a:t>the dynamic aspect of the system will </a:t>
            </a:r>
            <a:r>
              <a:rPr lang="en-US" sz="2500" dirty="0" smtClean="0"/>
              <a:t>be implemented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</a:t>
            </a:r>
            <a:r>
              <a:rPr lang="en-US" b="1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diagrams, like sequence diagrams, essentially provide a view of </a:t>
            </a:r>
            <a:r>
              <a:rPr lang="en-US" dirty="0" smtClean="0"/>
              <a:t>the dynamic </a:t>
            </a:r>
            <a:r>
              <a:rPr lang="en-US" dirty="0"/>
              <a:t>aspects of an object-oriented system. </a:t>
            </a:r>
            <a:endParaRPr lang="en-US" dirty="0" smtClean="0"/>
          </a:p>
          <a:p>
            <a:r>
              <a:rPr lang="en-US" dirty="0" smtClean="0"/>
              <a:t>Show </a:t>
            </a:r>
            <a:r>
              <a:rPr lang="en-US" dirty="0"/>
              <a:t>how the members of a set </a:t>
            </a:r>
            <a:r>
              <a:rPr lang="en-US" dirty="0" smtClean="0"/>
              <a:t>of objects collaborate </a:t>
            </a:r>
            <a:r>
              <a:rPr lang="en-US" dirty="0"/>
              <a:t>to implement a use case or a use-case scenario. </a:t>
            </a:r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sed to model </a:t>
            </a:r>
            <a:r>
              <a:rPr lang="en-US" dirty="0"/>
              <a:t>all the interactions among a set of collaborating </a:t>
            </a:r>
            <a:r>
              <a:rPr lang="en-US" dirty="0" smtClean="0"/>
              <a:t>objects. </a:t>
            </a:r>
          </a:p>
          <a:p>
            <a:r>
              <a:rPr lang="en-US" dirty="0" smtClean="0"/>
              <a:t>A </a:t>
            </a:r>
            <a:r>
              <a:rPr lang="en-US" dirty="0"/>
              <a:t>communication diagram can portray </a:t>
            </a:r>
            <a:r>
              <a:rPr lang="en-US" dirty="0" smtClean="0"/>
              <a:t>how dependent </a:t>
            </a:r>
            <a:r>
              <a:rPr lang="en-US" dirty="0"/>
              <a:t>the </a:t>
            </a:r>
            <a:r>
              <a:rPr lang="en-US" dirty="0" smtClean="0"/>
              <a:t>different </a:t>
            </a:r>
            <a:r>
              <a:rPr lang="en-US" dirty="0"/>
              <a:t>objects are on one another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communication diagram is essentially an object diagram that shows message-passing relationships instead of </a:t>
            </a:r>
            <a:r>
              <a:rPr lang="en-US" dirty="0" smtClean="0"/>
              <a:t>aggregation or </a:t>
            </a:r>
            <a:r>
              <a:rPr lang="en-US" dirty="0"/>
              <a:t>generalization associations.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2900</TotalTime>
  <Words>1217</Words>
  <Application>Microsoft Office PowerPoint</Application>
  <PresentationFormat>Widescreen</PresentationFormat>
  <Paragraphs>119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6  Behavioral modeling(II)</vt:lpstr>
      <vt:lpstr>Steps(I) </vt:lpstr>
      <vt:lpstr>Steps(II) </vt:lpstr>
      <vt:lpstr>Behavioral model</vt:lpstr>
      <vt:lpstr>Inputs </vt:lpstr>
      <vt:lpstr>Types of behavioral models </vt:lpstr>
      <vt:lpstr>PowerPoint Presentation</vt:lpstr>
      <vt:lpstr>Communication Diagrams</vt:lpstr>
      <vt:lpstr>Communication Dia. vs. Sequence Dia.</vt:lpstr>
      <vt:lpstr>An example </vt:lpstr>
      <vt:lpstr>Elements of a Communication Diagram</vt:lpstr>
      <vt:lpstr>Difference between Communication Dia. And Sequence Dia.</vt:lpstr>
      <vt:lpstr>Communication Diagram for the Add Apartment Use Case </vt:lpstr>
      <vt:lpstr>Behavioral State Machines</vt:lpstr>
      <vt:lpstr>State</vt:lpstr>
      <vt:lpstr>Event </vt:lpstr>
      <vt:lpstr>Transition </vt:lpstr>
      <vt:lpstr>Action and Activity</vt:lpstr>
      <vt:lpstr>An example</vt:lpstr>
      <vt:lpstr>Elements of a Behavioral State Machine</vt:lpstr>
      <vt:lpstr>Behavioral State Machine for an Instance of the Book Class in the Library Book Collection Management System </vt:lpstr>
      <vt:lpstr>Class Diagram for the Library Book Collection Management System</vt:lpstr>
      <vt:lpstr>Verifying and Validating The Behavioral Models</vt:lpstr>
      <vt:lpstr>Verifying and Validating The Behavioral Model(Cnt’d)</vt:lpstr>
      <vt:lpstr>PowerPoint Presentation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239</cp:revision>
  <dcterms:created xsi:type="dcterms:W3CDTF">2017-08-12T07:11:04Z</dcterms:created>
  <dcterms:modified xsi:type="dcterms:W3CDTF">2021-05-11T11:02:03Z</dcterms:modified>
</cp:coreProperties>
</file>