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8"/>
  </p:notesMasterIdLst>
  <p:sldIdLst>
    <p:sldId id="256" r:id="rId2"/>
    <p:sldId id="283" r:id="rId3"/>
    <p:sldId id="336" r:id="rId4"/>
    <p:sldId id="337" r:id="rId5"/>
    <p:sldId id="338" r:id="rId6"/>
    <p:sldId id="339" r:id="rId7"/>
    <p:sldId id="340" r:id="rId8"/>
    <p:sldId id="341" r:id="rId9"/>
    <p:sldId id="329" r:id="rId10"/>
    <p:sldId id="330" r:id="rId11"/>
    <p:sldId id="331" r:id="rId12"/>
    <p:sldId id="332" r:id="rId13"/>
    <p:sldId id="333" r:id="rId14"/>
    <p:sldId id="334" r:id="rId15"/>
    <p:sldId id="342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Balancing Functional and Structural </a:t>
            </a:r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0367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First, </a:t>
            </a:r>
            <a:r>
              <a:rPr lang="en-US" dirty="0">
                <a:solidFill>
                  <a:srgbClr val="00B050"/>
                </a:solidFill>
              </a:rPr>
              <a:t>every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 on a class diagram and every CRC card must be associated with </a:t>
            </a:r>
            <a:r>
              <a:rPr lang="en-US" dirty="0">
                <a:solidFill>
                  <a:srgbClr val="00B050"/>
                </a:solidFill>
              </a:rPr>
              <a:t>at </a:t>
            </a:r>
            <a:r>
              <a:rPr lang="en-US" dirty="0" smtClean="0">
                <a:solidFill>
                  <a:srgbClr val="00B050"/>
                </a:solidFill>
              </a:rPr>
              <a:t>least one use-case</a:t>
            </a:r>
            <a:r>
              <a:rPr lang="en-US" dirty="0"/>
              <a:t>, and vice versa. </a:t>
            </a:r>
            <a:endParaRPr lang="en-US" dirty="0" smtClean="0"/>
          </a:p>
          <a:p>
            <a:pPr algn="just"/>
            <a:r>
              <a:rPr lang="en-US" dirty="0"/>
              <a:t>Second, </a:t>
            </a:r>
            <a:r>
              <a:rPr lang="en-US" dirty="0">
                <a:solidFill>
                  <a:srgbClr val="00B050"/>
                </a:solidFill>
              </a:rPr>
              <a:t>every activity or action </a:t>
            </a:r>
            <a:r>
              <a:rPr lang="en-US" dirty="0"/>
              <a:t>contained in an activity diagram </a:t>
            </a:r>
            <a:r>
              <a:rPr lang="en-US" dirty="0" smtClean="0"/>
              <a:t>and every </a:t>
            </a:r>
            <a:r>
              <a:rPr lang="en-US" dirty="0">
                <a:solidFill>
                  <a:srgbClr val="00B050"/>
                </a:solidFill>
              </a:rPr>
              <a:t>event</a:t>
            </a:r>
            <a:r>
              <a:rPr lang="en-US" dirty="0"/>
              <a:t> contained in a use-case </a:t>
            </a:r>
            <a:r>
              <a:rPr lang="en-US" dirty="0" smtClean="0"/>
              <a:t>description </a:t>
            </a:r>
            <a:r>
              <a:rPr lang="en-US" dirty="0"/>
              <a:t>should be related to </a:t>
            </a:r>
            <a:r>
              <a:rPr lang="en-US" dirty="0" smtClean="0"/>
              <a:t>one or </a:t>
            </a:r>
            <a:r>
              <a:rPr lang="en-US" dirty="0"/>
              <a:t>more </a:t>
            </a:r>
            <a:r>
              <a:rPr lang="en-US" dirty="0">
                <a:solidFill>
                  <a:srgbClr val="00B050"/>
                </a:solidFill>
              </a:rPr>
              <a:t>responsibilities</a:t>
            </a:r>
            <a:r>
              <a:rPr lang="en-US" dirty="0"/>
              <a:t> on a CRC card and one or more </a:t>
            </a:r>
            <a:r>
              <a:rPr lang="en-US" dirty="0">
                <a:solidFill>
                  <a:srgbClr val="00B050"/>
                </a:solidFill>
              </a:rPr>
              <a:t>operations</a:t>
            </a:r>
            <a:r>
              <a:rPr lang="en-US" dirty="0"/>
              <a:t> in a class on a </a:t>
            </a:r>
            <a:r>
              <a:rPr lang="en-US" dirty="0" smtClean="0"/>
              <a:t>class diagram </a:t>
            </a:r>
            <a:r>
              <a:rPr lang="en-US" dirty="0"/>
              <a:t>and vice versa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Third, every </a:t>
            </a:r>
            <a:r>
              <a:rPr lang="en-US" dirty="0">
                <a:solidFill>
                  <a:srgbClr val="00B050"/>
                </a:solidFill>
              </a:rPr>
              <a:t>object</a:t>
            </a:r>
            <a:r>
              <a:rPr lang="en-US" dirty="0"/>
              <a:t> node on an activity diagram must be associated with an instance </a:t>
            </a:r>
            <a:r>
              <a:rPr lang="en-US" dirty="0" smtClean="0"/>
              <a:t>of  a class on a class diagram  and </a:t>
            </a:r>
            <a:r>
              <a:rPr lang="en-US" dirty="0"/>
              <a:t>a CRC card or an </a:t>
            </a:r>
            <a:r>
              <a:rPr lang="en-US" dirty="0">
                <a:solidFill>
                  <a:srgbClr val="00B050"/>
                </a:solidFill>
              </a:rPr>
              <a:t>attribute</a:t>
            </a:r>
            <a:r>
              <a:rPr lang="en-US" dirty="0"/>
              <a:t> contained in a </a:t>
            </a:r>
            <a:r>
              <a:rPr lang="en-US" dirty="0" smtClean="0"/>
              <a:t>class and </a:t>
            </a:r>
            <a:r>
              <a:rPr lang="en-US" dirty="0"/>
              <a:t>on a CRC card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Fourth, every </a:t>
            </a:r>
            <a:r>
              <a:rPr lang="en-US" dirty="0">
                <a:solidFill>
                  <a:srgbClr val="00B050"/>
                </a:solidFill>
              </a:rPr>
              <a:t>attribute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association/aggregation</a:t>
            </a:r>
            <a:r>
              <a:rPr lang="en-US" dirty="0"/>
              <a:t> relationships contained on a </a:t>
            </a:r>
            <a:r>
              <a:rPr lang="en-US" dirty="0" smtClean="0">
                <a:solidFill>
                  <a:srgbClr val="00B050"/>
                </a:solidFill>
              </a:rPr>
              <a:t>CRC</a:t>
            </a:r>
            <a:r>
              <a:rPr lang="en-US" dirty="0" smtClean="0"/>
              <a:t> card </a:t>
            </a:r>
            <a:r>
              <a:rPr lang="en-US" dirty="0"/>
              <a:t>(and connected to a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 on a class diagram) should be related to the subject or </a:t>
            </a:r>
            <a:r>
              <a:rPr lang="en-US" dirty="0" smtClean="0"/>
              <a:t>object of </a:t>
            </a:r>
            <a:r>
              <a:rPr lang="en-US" dirty="0"/>
              <a:t>an </a:t>
            </a:r>
            <a:r>
              <a:rPr lang="en-US" dirty="0">
                <a:solidFill>
                  <a:srgbClr val="00B050"/>
                </a:solidFill>
              </a:rPr>
              <a:t>event</a:t>
            </a:r>
            <a:r>
              <a:rPr lang="en-US" dirty="0"/>
              <a:t> in a use-case description.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5492" y="6305641"/>
            <a:ext cx="764215" cy="365125"/>
          </a:xfrm>
        </p:spPr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Balancing Functional and Behavioral </a:t>
            </a:r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First, the </a:t>
            </a:r>
            <a:r>
              <a:rPr lang="en-US" dirty="0">
                <a:solidFill>
                  <a:srgbClr val="00B050"/>
                </a:solidFill>
              </a:rPr>
              <a:t>sequence and communication </a:t>
            </a:r>
            <a:r>
              <a:rPr lang="en-US" dirty="0"/>
              <a:t>diagrams must be associated with a </a:t>
            </a:r>
            <a:r>
              <a:rPr lang="en-US" dirty="0">
                <a:solidFill>
                  <a:srgbClr val="00B050"/>
                </a:solidFill>
              </a:rPr>
              <a:t>use </a:t>
            </a:r>
            <a:r>
              <a:rPr lang="en-US" dirty="0" smtClean="0">
                <a:solidFill>
                  <a:srgbClr val="00B050"/>
                </a:solidFill>
              </a:rPr>
              <a:t>case </a:t>
            </a:r>
            <a:r>
              <a:rPr lang="en-US" dirty="0" smtClean="0"/>
              <a:t>on </a:t>
            </a:r>
            <a:r>
              <a:rPr lang="en-US" dirty="0"/>
              <a:t>the use-case diagram and a </a:t>
            </a:r>
            <a:r>
              <a:rPr lang="en-US" dirty="0">
                <a:solidFill>
                  <a:srgbClr val="00B050"/>
                </a:solidFill>
              </a:rPr>
              <a:t>use-case description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Second, </a:t>
            </a:r>
            <a:r>
              <a:rPr lang="en-US" dirty="0">
                <a:solidFill>
                  <a:srgbClr val="00B050"/>
                </a:solidFill>
              </a:rPr>
              <a:t>actors</a:t>
            </a:r>
            <a:r>
              <a:rPr lang="en-US" dirty="0"/>
              <a:t> on sequence diagrams, communication </a:t>
            </a:r>
            <a:r>
              <a:rPr lang="en-US" dirty="0" smtClean="0"/>
              <a:t>diagrams must </a:t>
            </a:r>
            <a:r>
              <a:rPr lang="en-US" dirty="0"/>
              <a:t>be associated with </a:t>
            </a:r>
            <a:r>
              <a:rPr lang="en-US" dirty="0">
                <a:solidFill>
                  <a:srgbClr val="00B050"/>
                </a:solidFill>
              </a:rPr>
              <a:t>actors</a:t>
            </a:r>
            <a:r>
              <a:rPr lang="en-US" dirty="0"/>
              <a:t> on the use-case diagram or </a:t>
            </a:r>
            <a:r>
              <a:rPr lang="en-US" dirty="0">
                <a:solidFill>
                  <a:srgbClr val="00B050"/>
                </a:solidFill>
              </a:rPr>
              <a:t>referenced</a:t>
            </a:r>
            <a:r>
              <a:rPr lang="en-US" dirty="0"/>
              <a:t> in the </a:t>
            </a:r>
            <a:r>
              <a:rPr lang="en-US" dirty="0" smtClean="0"/>
              <a:t>use-case </a:t>
            </a:r>
            <a:r>
              <a:rPr lang="en-US" dirty="0"/>
              <a:t>description, and vice versa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Third, </a:t>
            </a:r>
            <a:r>
              <a:rPr lang="en-US" dirty="0">
                <a:solidFill>
                  <a:srgbClr val="00B050"/>
                </a:solidFill>
              </a:rPr>
              <a:t>messages</a:t>
            </a:r>
            <a:r>
              <a:rPr lang="en-US" dirty="0"/>
              <a:t> on sequence and communication diagrams, </a:t>
            </a:r>
            <a:r>
              <a:rPr lang="en-US" dirty="0">
                <a:solidFill>
                  <a:srgbClr val="00B050"/>
                </a:solidFill>
              </a:rPr>
              <a:t>transitions</a:t>
            </a:r>
            <a:r>
              <a:rPr lang="en-US" dirty="0"/>
              <a:t> on </a:t>
            </a:r>
            <a:r>
              <a:rPr lang="en-US" dirty="0" smtClean="0"/>
              <a:t>behavioral state machines must </a:t>
            </a:r>
            <a:r>
              <a:rPr lang="en-US" dirty="0"/>
              <a:t>be related to </a:t>
            </a:r>
            <a:r>
              <a:rPr lang="en-US" dirty="0">
                <a:solidFill>
                  <a:srgbClr val="00B050"/>
                </a:solidFill>
              </a:rPr>
              <a:t>activities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actions</a:t>
            </a:r>
            <a:r>
              <a:rPr lang="en-US" dirty="0" smtClean="0"/>
              <a:t> on </a:t>
            </a:r>
            <a:r>
              <a:rPr lang="en-US" dirty="0"/>
              <a:t>an activity diagram and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 listed in a use-case description, and vice versa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Balancing Structural and Behavioral </a:t>
            </a:r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First, </a:t>
            </a:r>
            <a:r>
              <a:rPr lang="en-US" dirty="0"/>
              <a:t>because </a:t>
            </a:r>
            <a:r>
              <a:rPr lang="en-US" dirty="0">
                <a:solidFill>
                  <a:srgbClr val="00B050"/>
                </a:solidFill>
              </a:rPr>
              <a:t>behavioral state machines </a:t>
            </a:r>
            <a:r>
              <a:rPr lang="en-US" dirty="0"/>
              <a:t>represent the life cycle of complex objects, </a:t>
            </a:r>
            <a:r>
              <a:rPr lang="en-US" dirty="0" smtClean="0"/>
              <a:t>they must </a:t>
            </a:r>
            <a:r>
              <a:rPr lang="en-US" dirty="0"/>
              <a:t>be associated with </a:t>
            </a:r>
            <a:r>
              <a:rPr lang="en-US" dirty="0">
                <a:solidFill>
                  <a:srgbClr val="00B050"/>
                </a:solidFill>
              </a:rPr>
              <a:t>instances (objects) of classes </a:t>
            </a:r>
            <a:r>
              <a:rPr lang="en-US" dirty="0"/>
              <a:t>on a class diagram and with a </a:t>
            </a:r>
            <a:r>
              <a:rPr lang="en-US" dirty="0">
                <a:solidFill>
                  <a:srgbClr val="00B050"/>
                </a:solidFill>
              </a:rPr>
              <a:t>CRC</a:t>
            </a:r>
            <a:r>
              <a:rPr lang="en-US" dirty="0"/>
              <a:t> </a:t>
            </a:r>
            <a:r>
              <a:rPr lang="en-US" dirty="0" smtClean="0"/>
              <a:t>card that </a:t>
            </a:r>
            <a:r>
              <a:rPr lang="en-US" dirty="0"/>
              <a:t>represents the class of the instance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Second, </a:t>
            </a:r>
            <a:r>
              <a:rPr lang="en-US" dirty="0">
                <a:solidFill>
                  <a:srgbClr val="00B050"/>
                </a:solidFill>
              </a:rPr>
              <a:t>communication and sequence </a:t>
            </a:r>
            <a:r>
              <a:rPr lang="en-US" dirty="0"/>
              <a:t>diagrams contain objects that must be an </a:t>
            </a:r>
            <a:r>
              <a:rPr lang="en-US" dirty="0">
                <a:solidFill>
                  <a:srgbClr val="00B050"/>
                </a:solidFill>
              </a:rPr>
              <a:t>instantiation</a:t>
            </a:r>
            <a:r>
              <a:rPr lang="en-US" dirty="0"/>
              <a:t> of a class that is </a:t>
            </a:r>
            <a:r>
              <a:rPr lang="en-US" dirty="0" smtClean="0"/>
              <a:t>located </a:t>
            </a:r>
            <a:r>
              <a:rPr lang="en-US" dirty="0"/>
              <a:t>on a class diagram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Third, </a:t>
            </a:r>
            <a:r>
              <a:rPr lang="en-US" dirty="0">
                <a:solidFill>
                  <a:srgbClr val="00B050"/>
                </a:solidFill>
              </a:rPr>
              <a:t>messages</a:t>
            </a:r>
            <a:r>
              <a:rPr lang="en-US" dirty="0"/>
              <a:t> contained on the sequence and communication diagrams, </a:t>
            </a:r>
            <a:r>
              <a:rPr lang="en-US" dirty="0" smtClean="0">
                <a:solidFill>
                  <a:srgbClr val="00B050"/>
                </a:solidFill>
              </a:rPr>
              <a:t>transitions</a:t>
            </a:r>
            <a:r>
              <a:rPr lang="en-US" dirty="0" smtClean="0"/>
              <a:t> on </a:t>
            </a:r>
            <a:r>
              <a:rPr lang="en-US" dirty="0"/>
              <a:t>behavioral state </a:t>
            </a:r>
            <a:r>
              <a:rPr lang="en-US" dirty="0" smtClean="0"/>
              <a:t>machines must </a:t>
            </a:r>
            <a:r>
              <a:rPr lang="en-US" dirty="0"/>
              <a:t>be associated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responsibilities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associations</a:t>
            </a:r>
            <a:r>
              <a:rPr lang="en-US" dirty="0"/>
              <a:t> on CRC cards and </a:t>
            </a:r>
            <a:r>
              <a:rPr lang="en-US" dirty="0">
                <a:solidFill>
                  <a:srgbClr val="00B050"/>
                </a:solidFill>
              </a:rPr>
              <a:t>operations</a:t>
            </a:r>
            <a:r>
              <a:rPr lang="en-US" dirty="0"/>
              <a:t> in classes and </a:t>
            </a:r>
            <a:r>
              <a:rPr lang="en-US" dirty="0" smtClean="0">
                <a:solidFill>
                  <a:srgbClr val="00B050"/>
                </a:solidFill>
              </a:rPr>
              <a:t>associations</a:t>
            </a:r>
            <a:r>
              <a:rPr lang="en-US" dirty="0" smtClean="0"/>
              <a:t> connected </a:t>
            </a:r>
            <a:r>
              <a:rPr lang="en-US" dirty="0"/>
              <a:t>to the classes on class diagrams. </a:t>
            </a:r>
            <a:endParaRPr lang="en-US" dirty="0" smtClean="0"/>
          </a:p>
          <a:p>
            <a:pPr algn="just"/>
            <a:r>
              <a:rPr lang="en-US" dirty="0" smtClean="0"/>
              <a:t>Forth, the </a:t>
            </a:r>
            <a:r>
              <a:rPr lang="en-US" dirty="0">
                <a:solidFill>
                  <a:srgbClr val="00B050"/>
                </a:solidFill>
              </a:rPr>
              <a:t>states</a:t>
            </a:r>
            <a:r>
              <a:rPr lang="en-US" dirty="0"/>
              <a:t> in a behavioral state machine must be associated with </a:t>
            </a:r>
            <a:r>
              <a:rPr lang="en-US" dirty="0">
                <a:solidFill>
                  <a:srgbClr val="00B050"/>
                </a:solidFill>
              </a:rPr>
              <a:t>different </a:t>
            </a:r>
            <a:r>
              <a:rPr lang="en-US" dirty="0" smtClean="0">
                <a:solidFill>
                  <a:srgbClr val="00B050"/>
                </a:solidFill>
              </a:rPr>
              <a:t>values of </a:t>
            </a:r>
            <a:r>
              <a:rPr lang="en-US" dirty="0">
                <a:solidFill>
                  <a:srgbClr val="00B050"/>
                </a:solidFill>
              </a:rPr>
              <a:t>an attribute </a:t>
            </a:r>
            <a:r>
              <a:rPr lang="en-US" dirty="0"/>
              <a:t>or set of attributes that describe an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Evolving the Analysis Models into Design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analysis </a:t>
            </a:r>
            <a:r>
              <a:rPr lang="en-US" dirty="0"/>
              <a:t>activities defined the functional </a:t>
            </a:r>
            <a:r>
              <a:rPr lang="en-US" dirty="0" smtClean="0"/>
              <a:t>requirements and ignored </a:t>
            </a:r>
            <a:r>
              <a:rPr lang="en-US" dirty="0"/>
              <a:t>nonfunctional </a:t>
            </a:r>
            <a:r>
              <a:rPr lang="en-US" dirty="0" smtClean="0"/>
              <a:t>requirements.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contrast, the primary purpose of the </a:t>
            </a:r>
            <a:r>
              <a:rPr lang="en-US" dirty="0">
                <a:solidFill>
                  <a:srgbClr val="00B050"/>
                </a:solidFill>
              </a:rPr>
              <a:t>design</a:t>
            </a:r>
            <a:r>
              <a:rPr lang="en-US" dirty="0"/>
              <a:t> models is to increase </a:t>
            </a:r>
            <a:r>
              <a:rPr lang="en-US" dirty="0" smtClean="0"/>
              <a:t>the likelihood </a:t>
            </a:r>
            <a:r>
              <a:rPr lang="en-US" dirty="0"/>
              <a:t>of successfully delivering a system that implements the functional requirements </a:t>
            </a:r>
            <a:r>
              <a:rPr lang="en-US" dirty="0" smtClean="0"/>
              <a:t>in a </a:t>
            </a:r>
            <a:r>
              <a:rPr lang="en-US" dirty="0"/>
              <a:t>manner that is </a:t>
            </a:r>
            <a:r>
              <a:rPr lang="en-US" dirty="0" smtClean="0"/>
              <a:t>affordable </a:t>
            </a:r>
            <a:r>
              <a:rPr lang="en-US" dirty="0"/>
              <a:t>and easily maintainable. </a:t>
            </a:r>
            <a:r>
              <a:rPr lang="en-US" dirty="0" smtClean="0"/>
              <a:t>Therefore</a:t>
            </a:r>
            <a:r>
              <a:rPr lang="en-US" dirty="0"/>
              <a:t>, in systems design, we </a:t>
            </a:r>
            <a:r>
              <a:rPr lang="en-US" dirty="0" smtClean="0"/>
              <a:t>address both </a:t>
            </a:r>
            <a:r>
              <a:rPr lang="en-US" dirty="0"/>
              <a:t>the functional and nonfunctional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Evolving the Analysis Models into Design </a:t>
            </a:r>
            <a:r>
              <a:rPr lang="en-US" b="1" dirty="0" smtClean="0"/>
              <a:t>Models(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51422"/>
          </a:xfrm>
        </p:spPr>
        <p:txBody>
          <a:bodyPr/>
          <a:lstStyle/>
          <a:p>
            <a:pPr algn="just"/>
            <a:r>
              <a:rPr lang="en-US" dirty="0"/>
              <a:t>From an object-oriented perspective, system design models simply refine the </a:t>
            </a:r>
            <a:r>
              <a:rPr lang="en-US" dirty="0" smtClean="0"/>
              <a:t>system </a:t>
            </a:r>
            <a:br>
              <a:rPr lang="en-US" dirty="0" smtClean="0"/>
            </a:br>
            <a:r>
              <a:rPr lang="en-US" dirty="0" smtClean="0"/>
              <a:t>analysis </a:t>
            </a:r>
            <a:r>
              <a:rPr lang="en-US" dirty="0"/>
              <a:t>models by </a:t>
            </a:r>
            <a:r>
              <a:rPr lang="en-US" u="sng" dirty="0"/>
              <a:t>adding system environment (or solution domain) details </a:t>
            </a:r>
            <a:r>
              <a:rPr lang="en-US" dirty="0"/>
              <a:t>to them and</a:t>
            </a:r>
            <a:br>
              <a:rPr lang="en-US" dirty="0"/>
            </a:br>
            <a:r>
              <a:rPr lang="en-US" u="sng" dirty="0"/>
              <a:t>refining the problem domain information already contained in the analysis models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Is the current representation of the evolving system optimal</a:t>
            </a:r>
            <a:r>
              <a:rPr lang="en-US" sz="3000" dirty="0" smtClean="0"/>
              <a:t>?</a:t>
            </a:r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A good design is one that balances trade-offs to minimize the total cost of the system over entire life time.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7 </a:t>
            </a:r>
            <a:br>
              <a:rPr lang="en-US" b="1" dirty="0" smtClean="0"/>
            </a:br>
            <a:r>
              <a:rPr lang="en-US" b="1" dirty="0"/>
              <a:t>M</a:t>
            </a:r>
            <a:r>
              <a:rPr lang="en-US" b="1" dirty="0" smtClean="0"/>
              <a:t>oving To Design(I)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9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B050"/>
                </a:solidFill>
              </a:rPr>
              <a:t>Design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purpose of </a:t>
            </a:r>
            <a:r>
              <a:rPr lang="en-US" sz="2800" b="1" dirty="0"/>
              <a:t>analysis</a:t>
            </a:r>
            <a:r>
              <a:rPr lang="en-US" sz="2800" dirty="0"/>
              <a:t> is to figure out </a:t>
            </a:r>
            <a:r>
              <a:rPr lang="en-US" sz="2800" u="sng" dirty="0"/>
              <a:t>what</a:t>
            </a:r>
            <a:r>
              <a:rPr lang="en-US" sz="2800" dirty="0"/>
              <a:t> the business needs are</a:t>
            </a:r>
            <a:r>
              <a:rPr lang="en-US" sz="3000" dirty="0"/>
              <a:t>. </a:t>
            </a:r>
            <a:r>
              <a:rPr lang="en-US" sz="3000" dirty="0" smtClean="0"/>
              <a:t>The </a:t>
            </a:r>
            <a:r>
              <a:rPr lang="en-US" sz="3000" dirty="0"/>
              <a:t>purpose of </a:t>
            </a:r>
            <a:r>
              <a:rPr lang="en-US" sz="3000" b="1" dirty="0"/>
              <a:t>design</a:t>
            </a:r>
            <a:r>
              <a:rPr lang="en-US" sz="3000" dirty="0"/>
              <a:t> </a:t>
            </a:r>
            <a:r>
              <a:rPr lang="en-US" sz="3000" dirty="0" smtClean="0"/>
              <a:t>is to </a:t>
            </a:r>
            <a:r>
              <a:rPr lang="en-US" sz="3000" dirty="0"/>
              <a:t>decide </a:t>
            </a:r>
            <a:r>
              <a:rPr lang="en-US" sz="3000" u="sng" dirty="0"/>
              <a:t>how</a:t>
            </a:r>
            <a:r>
              <a:rPr lang="en-US" sz="3000" dirty="0"/>
              <a:t> to build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175" y="2519494"/>
            <a:ext cx="10363826" cy="42644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major activity that takes place during </a:t>
            </a:r>
            <a:r>
              <a:rPr lang="en-US" i="1" dirty="0"/>
              <a:t>design </a:t>
            </a:r>
            <a:r>
              <a:rPr lang="en-US" dirty="0"/>
              <a:t>is </a:t>
            </a:r>
            <a:r>
              <a:rPr lang="en-US" dirty="0" smtClean="0"/>
              <a:t>evolving the </a:t>
            </a:r>
            <a:r>
              <a:rPr lang="en-US" dirty="0"/>
              <a:t>set of analysis representations into design representations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Throughout </a:t>
            </a:r>
            <a:r>
              <a:rPr lang="en-US" dirty="0"/>
              <a:t>design, the project team carefully considers the new system with </a:t>
            </a:r>
            <a:r>
              <a:rPr lang="en-US" dirty="0" smtClean="0"/>
              <a:t>respect to </a:t>
            </a:r>
            <a:r>
              <a:rPr lang="en-US" dirty="0"/>
              <a:t>the current environment and systems that exist within the organization as a whole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Major </a:t>
            </a:r>
            <a:r>
              <a:rPr lang="en-US" dirty="0"/>
              <a:t>considerations in determining how the system will work include environmental factors, such as integrating with existing systems, converting data from legacy systems, </a:t>
            </a:r>
            <a:r>
              <a:rPr lang="en-US" dirty="0" smtClean="0"/>
              <a:t>and leveraging </a:t>
            </a:r>
            <a:r>
              <a:rPr lang="en-US" dirty="0"/>
              <a:t>skills that exist in-house.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the planning and analysis are </a:t>
            </a:r>
            <a:r>
              <a:rPr lang="en-US" dirty="0" smtClean="0"/>
              <a:t>undertaken to </a:t>
            </a:r>
            <a:r>
              <a:rPr lang="en-US" dirty="0"/>
              <a:t>develop a possible system, the goal of design is to create a blueprint for a system </a:t>
            </a:r>
            <a:r>
              <a:rPr lang="en-US" dirty="0" smtClean="0"/>
              <a:t>that can </a:t>
            </a:r>
            <a:r>
              <a:rPr lang="en-US" dirty="0"/>
              <a:t>be implemented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175" y="7709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175" y="2519494"/>
            <a:ext cx="10363826" cy="42644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important initial part of design is to examine several design strategies and </a:t>
            </a:r>
            <a:r>
              <a:rPr lang="en-US" dirty="0" smtClean="0"/>
              <a:t>decide which </a:t>
            </a:r>
            <a:r>
              <a:rPr lang="en-US" dirty="0"/>
              <a:t>will be used to build the system. </a:t>
            </a:r>
            <a:endParaRPr lang="en-US" dirty="0" smtClean="0"/>
          </a:p>
          <a:p>
            <a:pPr algn="just"/>
            <a:r>
              <a:rPr lang="en-US" dirty="0" smtClean="0"/>
              <a:t>Systems </a:t>
            </a:r>
            <a:r>
              <a:rPr lang="en-US" dirty="0"/>
              <a:t>can be built from </a:t>
            </a:r>
            <a:r>
              <a:rPr lang="en-US" u="sng" dirty="0"/>
              <a:t>scratch</a:t>
            </a:r>
            <a:r>
              <a:rPr lang="en-US" dirty="0"/>
              <a:t>, </a:t>
            </a:r>
            <a:r>
              <a:rPr lang="en-US" u="sng" dirty="0"/>
              <a:t>purchased</a:t>
            </a:r>
            <a:r>
              <a:rPr lang="en-US" dirty="0"/>
              <a:t> </a:t>
            </a:r>
            <a:r>
              <a:rPr lang="en-US" dirty="0" smtClean="0"/>
              <a:t>and customized</a:t>
            </a:r>
            <a:r>
              <a:rPr lang="en-US" dirty="0"/>
              <a:t>, or </a:t>
            </a:r>
            <a:r>
              <a:rPr lang="en-US" u="sng" dirty="0"/>
              <a:t>outsourced</a:t>
            </a:r>
            <a:r>
              <a:rPr lang="en-US" dirty="0"/>
              <a:t> to others, and the project team needs to investigate the viability of each alternative.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same time, detailed design of the individual classes and methods that are used </a:t>
            </a:r>
            <a:r>
              <a:rPr lang="en-US" dirty="0" smtClean="0"/>
              <a:t>to map </a:t>
            </a:r>
            <a:r>
              <a:rPr lang="en-US" dirty="0"/>
              <a:t>out the nuts and bolts of the system and how they are to be stored must still be completed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Techniques </a:t>
            </a:r>
            <a:r>
              <a:rPr lang="en-US" dirty="0"/>
              <a:t>such as CRC cards, class diagrams, contract specification, method specification,</a:t>
            </a:r>
            <a:br>
              <a:rPr lang="en-US" dirty="0"/>
            </a:br>
            <a:r>
              <a:rPr lang="en-US" dirty="0"/>
              <a:t>and database design provide the final design details in preparation for the </a:t>
            </a:r>
            <a:r>
              <a:rPr lang="en-US" dirty="0" smtClean="0"/>
              <a:t>implementation </a:t>
            </a:r>
            <a:r>
              <a:rPr lang="en-US" dirty="0"/>
              <a:t>phase, and they ensure that programmers have sufficient information to build the right system efficiently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8226" y="6344829"/>
            <a:ext cx="764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175" y="7709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Introduction(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Cnt’d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175" y="2519494"/>
            <a:ext cx="10363826" cy="342410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Design </a:t>
            </a:r>
            <a:r>
              <a:rPr lang="en-US" dirty="0"/>
              <a:t>also includes activities such as designing the user interface, system inputs, </a:t>
            </a:r>
            <a:r>
              <a:rPr lang="en-US" dirty="0" smtClean="0"/>
              <a:t>and system </a:t>
            </a:r>
            <a:r>
              <a:rPr lang="en-US" dirty="0"/>
              <a:t>outputs, which involve the ways that the user interacts with the system. </a:t>
            </a:r>
            <a:endParaRPr lang="en-US" dirty="0" smtClean="0"/>
          </a:p>
          <a:p>
            <a:pPr algn="just"/>
            <a:r>
              <a:rPr lang="en-US" dirty="0" smtClean="0"/>
              <a:t>Physical </a:t>
            </a:r>
            <a:r>
              <a:rPr lang="en-US" dirty="0"/>
              <a:t>architecture decisions are made regarding the hardware and </a:t>
            </a:r>
            <a:r>
              <a:rPr lang="en-US" dirty="0" smtClean="0"/>
              <a:t>software that </a:t>
            </a:r>
            <a:r>
              <a:rPr lang="en-US" dirty="0"/>
              <a:t>will be purchased to support the new system and the way that the processing of </a:t>
            </a:r>
            <a:r>
              <a:rPr lang="en-US" dirty="0" smtClean="0"/>
              <a:t>the system </a:t>
            </a:r>
            <a:r>
              <a:rPr lang="en-US" dirty="0"/>
              <a:t>will be organized.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175" y="7709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Introduction(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Cnt’d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Verifying and Validating the Analysis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Balancing Functional and Structural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Balancing </a:t>
            </a:r>
            <a:r>
              <a:rPr lang="en-US" dirty="0"/>
              <a:t>Functional and Behavioral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 smtClean="0"/>
              <a:t>Balancing </a:t>
            </a:r>
            <a:r>
              <a:rPr lang="en-US" dirty="0"/>
              <a:t>Structural and Behavioral Models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2982</TotalTime>
  <Words>924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7  Moving To Design(I)</vt:lpstr>
      <vt:lpstr>Steps(I) </vt:lpstr>
      <vt:lpstr>Steps(II) </vt:lpstr>
      <vt:lpstr>PowerPoint Presentation</vt:lpstr>
      <vt:lpstr> </vt:lpstr>
      <vt:lpstr> </vt:lpstr>
      <vt:lpstr> </vt:lpstr>
      <vt:lpstr>Verifying and Validating the Analysis Models</vt:lpstr>
      <vt:lpstr>Balancing Functional and Structural Models</vt:lpstr>
      <vt:lpstr>Balancing Functional and Behavioral Models</vt:lpstr>
      <vt:lpstr>Balancing Structural and Behavioral Models</vt:lpstr>
      <vt:lpstr>Evolving the Analysis Models into Design Models</vt:lpstr>
      <vt:lpstr>Evolving the Analysis Models into Design Models(Cnt’d)</vt:lpstr>
      <vt:lpstr>PowerPoint Presentation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280</cp:revision>
  <dcterms:created xsi:type="dcterms:W3CDTF">2017-08-12T07:11:04Z</dcterms:created>
  <dcterms:modified xsi:type="dcterms:W3CDTF">2021-11-16T08:40:30Z</dcterms:modified>
</cp:coreProperties>
</file>