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67"/>
  </p:notesMasterIdLst>
  <p:sldIdLst>
    <p:sldId id="256" r:id="rId2"/>
    <p:sldId id="283" r:id="rId3"/>
    <p:sldId id="420" r:id="rId4"/>
    <p:sldId id="421" r:id="rId5"/>
    <p:sldId id="335" r:id="rId6"/>
    <p:sldId id="351" r:id="rId7"/>
    <p:sldId id="352" r:id="rId8"/>
    <p:sldId id="353" r:id="rId9"/>
    <p:sldId id="354" r:id="rId10"/>
    <p:sldId id="355" r:id="rId11"/>
    <p:sldId id="397" r:id="rId12"/>
    <p:sldId id="356" r:id="rId13"/>
    <p:sldId id="357" r:id="rId14"/>
    <p:sldId id="358" r:id="rId15"/>
    <p:sldId id="359" r:id="rId16"/>
    <p:sldId id="360" r:id="rId17"/>
    <p:sldId id="361" r:id="rId18"/>
    <p:sldId id="363" r:id="rId19"/>
    <p:sldId id="362" r:id="rId20"/>
    <p:sldId id="398" r:id="rId21"/>
    <p:sldId id="364" r:id="rId22"/>
    <p:sldId id="369" r:id="rId23"/>
    <p:sldId id="422" r:id="rId24"/>
    <p:sldId id="423" r:id="rId25"/>
    <p:sldId id="370" r:id="rId26"/>
    <p:sldId id="371" r:id="rId27"/>
    <p:sldId id="401" r:id="rId28"/>
    <p:sldId id="374" r:id="rId29"/>
    <p:sldId id="375" r:id="rId30"/>
    <p:sldId id="376" r:id="rId31"/>
    <p:sldId id="402" r:id="rId32"/>
    <p:sldId id="377" r:id="rId33"/>
    <p:sldId id="404" r:id="rId34"/>
    <p:sldId id="378" r:id="rId35"/>
    <p:sldId id="379" r:id="rId36"/>
    <p:sldId id="380" r:id="rId37"/>
    <p:sldId id="406" r:id="rId38"/>
    <p:sldId id="405" r:id="rId39"/>
    <p:sldId id="381" r:id="rId40"/>
    <p:sldId id="407" r:id="rId41"/>
    <p:sldId id="382" r:id="rId42"/>
    <p:sldId id="383" r:id="rId43"/>
    <p:sldId id="384" r:id="rId44"/>
    <p:sldId id="385" r:id="rId45"/>
    <p:sldId id="386" r:id="rId46"/>
    <p:sldId id="408" r:id="rId47"/>
    <p:sldId id="387" r:id="rId48"/>
    <p:sldId id="388" r:id="rId49"/>
    <p:sldId id="389" r:id="rId50"/>
    <p:sldId id="390" r:id="rId51"/>
    <p:sldId id="391" r:id="rId52"/>
    <p:sldId id="392" r:id="rId53"/>
    <p:sldId id="417" r:id="rId54"/>
    <p:sldId id="418" r:id="rId55"/>
    <p:sldId id="419" r:id="rId56"/>
    <p:sldId id="415" r:id="rId57"/>
    <p:sldId id="416" r:id="rId58"/>
    <p:sldId id="394" r:id="rId59"/>
    <p:sldId id="337" r:id="rId60"/>
    <p:sldId id="338" r:id="rId61"/>
    <p:sldId id="336" r:id="rId62"/>
    <p:sldId id="339" r:id="rId63"/>
    <p:sldId id="340" r:id="rId64"/>
    <p:sldId id="341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75206"/>
            <a:ext cx="10363826" cy="4730393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Diversification</a:t>
            </a:r>
            <a:r>
              <a:rPr lang="en-US" dirty="0" smtClean="0"/>
              <a:t>: is </a:t>
            </a:r>
            <a:r>
              <a:rPr lang="en-US" dirty="0"/>
              <a:t>the acquisition </a:t>
            </a:r>
            <a:r>
              <a:rPr lang="en-US" dirty="0" smtClean="0"/>
              <a:t>of a </a:t>
            </a:r>
            <a:r>
              <a:rPr lang="en-US" dirty="0"/>
              <a:t>repertoire of alternatives, the raw material of design: components, </a:t>
            </a:r>
            <a:r>
              <a:rPr lang="en-US" dirty="0" smtClean="0"/>
              <a:t>component solutions</a:t>
            </a:r>
            <a:r>
              <a:rPr lang="en-US" dirty="0"/>
              <a:t>, and knowledge, all contained in catalogs, textbooks, and the mind</a:t>
            </a:r>
            <a:r>
              <a:rPr lang="en-US" dirty="0" smtClean="0"/>
              <a:t>.” Once </a:t>
            </a:r>
            <a:r>
              <a:rPr lang="en-US" dirty="0"/>
              <a:t>this diverse set of information is assembled, you must pick and choose elements from the repertoire that meet the requirements defined by </a:t>
            </a:r>
            <a:r>
              <a:rPr lang="en-US" dirty="0" smtClean="0"/>
              <a:t>requirements engineering </a:t>
            </a:r>
            <a:r>
              <a:rPr lang="en-US" dirty="0"/>
              <a:t>and the analysis </a:t>
            </a:r>
            <a:r>
              <a:rPr lang="en-US" dirty="0" smtClean="0"/>
              <a:t>model.</a:t>
            </a:r>
          </a:p>
          <a:p>
            <a:pPr algn="just"/>
            <a:r>
              <a:rPr lang="en-US" i="1" dirty="0" smtClean="0"/>
              <a:t>Convergence</a:t>
            </a:r>
            <a:r>
              <a:rPr lang="en-US" dirty="0" smtClean="0"/>
              <a:t>. As this occurs, alternatives </a:t>
            </a:r>
            <a:r>
              <a:rPr lang="en-US" dirty="0"/>
              <a:t>are considered and rejected, and you converge on “one particular configuration of components, and thus the creation of the final </a:t>
            </a:r>
            <a:r>
              <a:rPr lang="en-US" dirty="0" smtClean="0"/>
              <a:t>product”.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Software </a:t>
            </a:r>
            <a:r>
              <a:rPr lang="en-US" sz="3000" dirty="0"/>
              <a:t>design sits at the technical kernel of </a:t>
            </a:r>
            <a:r>
              <a:rPr lang="en-US" sz="3000" dirty="0" smtClean="0"/>
              <a:t>SE</a:t>
            </a:r>
          </a:p>
          <a:p>
            <a:pPr marL="0" indent="0" algn="ctr">
              <a:buNone/>
            </a:pPr>
            <a:r>
              <a:rPr lang="en-US" sz="3000" dirty="0" smtClean="0"/>
              <a:t>and </a:t>
            </a:r>
          </a:p>
          <a:p>
            <a:pPr marL="0" indent="0" algn="ctr">
              <a:buNone/>
            </a:pPr>
            <a:r>
              <a:rPr lang="en-US" sz="3000" dirty="0" smtClean="0"/>
              <a:t>is </a:t>
            </a:r>
            <a:r>
              <a:rPr lang="en-US" sz="3000" dirty="0"/>
              <a:t>applied regardless of the software process model that is </a:t>
            </a:r>
            <a:r>
              <a:rPr lang="en-US" sz="3000" dirty="0" smtClean="0"/>
              <a:t>used.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from Analysis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1599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Once </a:t>
            </a:r>
            <a:r>
              <a:rPr lang="en-US" dirty="0"/>
              <a:t>software requirements have been analyzed and modeled, software design is the </a:t>
            </a:r>
            <a:r>
              <a:rPr lang="en-US" dirty="0" smtClean="0"/>
              <a:t>last </a:t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engineering action within the modeling activity and sets the stage </a:t>
            </a:r>
            <a:r>
              <a:rPr lang="en-US" dirty="0" smtClean="0"/>
              <a:t>for </a:t>
            </a:r>
            <a:r>
              <a:rPr lang="en-US" b="1" dirty="0" smtClean="0"/>
              <a:t>construction </a:t>
            </a:r>
            <a:r>
              <a:rPr lang="en-US" dirty="0"/>
              <a:t>(code generation and testing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Each of the elements of the requirements model </a:t>
            </a:r>
            <a:r>
              <a:rPr lang="en-US" dirty="0" smtClean="0"/>
              <a:t>provides information </a:t>
            </a:r>
            <a:r>
              <a:rPr lang="en-US" dirty="0"/>
              <a:t>that is necessary to create </a:t>
            </a:r>
            <a:r>
              <a:rPr lang="en-US" dirty="0" smtClean="0"/>
              <a:t>design </a:t>
            </a:r>
            <a:r>
              <a:rPr lang="en-US" dirty="0"/>
              <a:t>models required </a:t>
            </a:r>
            <a:r>
              <a:rPr lang="en-US" dirty="0" smtClean="0"/>
              <a:t>for a </a:t>
            </a:r>
            <a:r>
              <a:rPr lang="en-US" dirty="0"/>
              <a:t>complete specification of design.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requirements </a:t>
            </a:r>
            <a:r>
              <a:rPr lang="en-US" dirty="0" smtClean="0"/>
              <a:t>model feed </a:t>
            </a:r>
            <a:r>
              <a:rPr lang="en-US" dirty="0"/>
              <a:t>the design task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Using </a:t>
            </a:r>
            <a:r>
              <a:rPr lang="en-US" dirty="0"/>
              <a:t>design </a:t>
            </a:r>
            <a:r>
              <a:rPr lang="en-US" dirty="0" smtClean="0"/>
              <a:t>notation and design methods, design produces </a:t>
            </a:r>
            <a:r>
              <a:rPr lang="en-US" dirty="0"/>
              <a:t>a data/class design, an architectural design, an interface design, </a:t>
            </a:r>
            <a:r>
              <a:rPr lang="en-US" dirty="0" smtClean="0"/>
              <a:t>and a </a:t>
            </a:r>
            <a:r>
              <a:rPr lang="en-US" dirty="0"/>
              <a:t>component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the requirements model into the design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3208" y="1859271"/>
            <a:ext cx="9582910" cy="4563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figure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data/class design transforms class models </a:t>
            </a:r>
            <a:r>
              <a:rPr lang="en-US" dirty="0" smtClean="0"/>
              <a:t>into </a:t>
            </a:r>
            <a:r>
              <a:rPr lang="en-US" dirty="0"/>
              <a:t>design </a:t>
            </a:r>
            <a:r>
              <a:rPr lang="en-US" dirty="0" smtClean="0"/>
              <a:t>class realizations </a:t>
            </a:r>
            <a:r>
              <a:rPr lang="en-US" dirty="0"/>
              <a:t>and the requisite data structures required to implement the software.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objects and relationships defined in the CRC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detailed data </a:t>
            </a:r>
            <a:r>
              <a:rPr lang="en-US" dirty="0"/>
              <a:t>content depicted by class attributes and other notation provide the basis </a:t>
            </a:r>
            <a:r>
              <a:rPr lang="en-US" dirty="0" smtClean="0"/>
              <a:t>for the </a:t>
            </a:r>
            <a:r>
              <a:rPr lang="en-US" dirty="0"/>
              <a:t>data design activity.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detailed class design occurs as each software component is designed.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The architectural design defines the relationship between major structural elements of the software, the architectural styles and patterns </a:t>
            </a:r>
            <a:r>
              <a:rPr lang="en-US" dirty="0" smtClean="0"/>
              <a:t>that can be </a:t>
            </a:r>
            <a:r>
              <a:rPr lang="en-US" dirty="0"/>
              <a:t>used to achieve the requirements defined for the system, and the </a:t>
            </a:r>
            <a:r>
              <a:rPr lang="en-US" dirty="0" smtClean="0"/>
              <a:t>constraints that </a:t>
            </a:r>
            <a:r>
              <a:rPr lang="en-US" dirty="0"/>
              <a:t>affect the way in which architecture can be </a:t>
            </a:r>
            <a:r>
              <a:rPr lang="en-US" dirty="0" smtClean="0"/>
              <a:t>implemented.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9049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The interface design describes how the software communicates with </a:t>
            </a:r>
            <a:r>
              <a:rPr lang="en-US" dirty="0" smtClean="0"/>
              <a:t>systems that </a:t>
            </a:r>
            <a:r>
              <a:rPr lang="en-US" dirty="0"/>
              <a:t>interoperate with it, and with humans who use it.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interface implies a </a:t>
            </a:r>
            <a:r>
              <a:rPr lang="en-US" dirty="0" smtClean="0"/>
              <a:t>flow of </a:t>
            </a:r>
            <a:r>
              <a:rPr lang="en-US" dirty="0"/>
              <a:t>information (e.g., data and/or control) and a specific type of behavior.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usage scenarios and behavioral models provide much of the </a:t>
            </a:r>
            <a:r>
              <a:rPr lang="en-US" dirty="0" smtClean="0"/>
              <a:t>information required </a:t>
            </a:r>
            <a:r>
              <a:rPr lang="en-US" dirty="0"/>
              <a:t>for interface </a:t>
            </a:r>
            <a:r>
              <a:rPr lang="en-US" dirty="0" smtClean="0"/>
              <a:t>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Component-level </a:t>
            </a: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The component-level design transforms structural elements of the </a:t>
            </a:r>
            <a:r>
              <a:rPr lang="en-US" dirty="0" smtClean="0"/>
              <a:t>software architecture </a:t>
            </a:r>
            <a:r>
              <a:rPr lang="en-US" dirty="0"/>
              <a:t>into a procedural description of software components. </a:t>
            </a:r>
            <a:endParaRPr lang="en-US" dirty="0" smtClean="0"/>
          </a:p>
          <a:p>
            <a:pPr algn="just"/>
            <a:r>
              <a:rPr lang="en-US" dirty="0" smtClean="0"/>
              <a:t>Information obtained </a:t>
            </a:r>
            <a:r>
              <a:rPr lang="en-US" dirty="0"/>
              <a:t>from the class-based models and behavioral models serve as the </a:t>
            </a:r>
            <a:r>
              <a:rPr lang="en-US" dirty="0" smtClean="0"/>
              <a:t>basis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component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Software design is an iterative process through which requirements are translated into a </a:t>
            </a:r>
            <a:r>
              <a:rPr lang="en-US" dirty="0" smtClean="0"/>
              <a:t>“blueprint</a:t>
            </a:r>
            <a:r>
              <a:rPr lang="en-US" dirty="0"/>
              <a:t>” for constructing the software. </a:t>
            </a:r>
            <a:endParaRPr lang="en-US" dirty="0" smtClean="0"/>
          </a:p>
          <a:p>
            <a:pPr algn="just"/>
            <a:r>
              <a:rPr lang="en-US" dirty="0" smtClean="0"/>
              <a:t>Initially</a:t>
            </a:r>
            <a:r>
              <a:rPr lang="en-US" dirty="0"/>
              <a:t>, the blueprint depicts a holistic view of software. That is, the design is represented at a high </a:t>
            </a:r>
            <a:r>
              <a:rPr lang="en-US" dirty="0" smtClean="0"/>
              <a:t>level of </a:t>
            </a:r>
            <a:r>
              <a:rPr lang="en-US" dirty="0"/>
              <a:t>abstraction—a level that can be directly traced to the specific system </a:t>
            </a:r>
            <a:r>
              <a:rPr lang="en-US" dirty="0" smtClean="0"/>
              <a:t>objective and </a:t>
            </a:r>
            <a:r>
              <a:rPr lang="en-US" dirty="0"/>
              <a:t>more detailed data, functional, and behavioral requirements.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design iterations occur, subsequent refinement leads to design representations at </a:t>
            </a:r>
            <a:r>
              <a:rPr lang="en-US" dirty="0" smtClean="0"/>
              <a:t>much lower </a:t>
            </a:r>
            <a:r>
              <a:rPr lang="en-US" dirty="0"/>
              <a:t>levels of abstraction. These can still be traced to requirements, but </a:t>
            </a:r>
            <a:r>
              <a:rPr lang="en-US" dirty="0" smtClean="0"/>
              <a:t>the connection </a:t>
            </a:r>
            <a:r>
              <a:rPr lang="en-US" dirty="0"/>
              <a:t>is more subtle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Design in terms of </a:t>
            </a:r>
            <a:r>
              <a:rPr lang="en-US" i="1" dirty="0" smtClean="0"/>
              <a:t>quality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design you make decisions that will ultimately affect the success </a:t>
            </a:r>
            <a:r>
              <a:rPr lang="en-US" dirty="0" smtClean="0"/>
              <a:t>of software construction.</a:t>
            </a:r>
          </a:p>
          <a:p>
            <a:r>
              <a:rPr lang="en-US" dirty="0"/>
              <a:t>The importance of software design can be stated </a:t>
            </a:r>
            <a:r>
              <a:rPr lang="en-US" dirty="0" smtClean="0"/>
              <a:t>with </a:t>
            </a:r>
            <a:r>
              <a:rPr lang="en-US" i="1" dirty="0" smtClean="0"/>
              <a:t>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</a:t>
            </a:r>
            <a:r>
              <a:rPr lang="en-US" dirty="0"/>
              <a:t>is the place where quality is fostered in software engineering. </a:t>
            </a:r>
            <a:endParaRPr lang="en-US" dirty="0" smtClean="0"/>
          </a:p>
          <a:p>
            <a:r>
              <a:rPr lang="en-US" dirty="0" smtClean="0"/>
              <a:t>Design provides </a:t>
            </a:r>
            <a:r>
              <a:rPr lang="en-US" dirty="0"/>
              <a:t>you with representations of software that can be assessed for quality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Design </a:t>
            </a:r>
            <a:r>
              <a:rPr lang="en-US" dirty="0"/>
              <a:t>is the only way that you can accurately translate stakeholder’s requirements into a finished software product or system.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7 </a:t>
            </a:r>
            <a:br>
              <a:rPr lang="en-US" b="1" dirty="0" smtClean="0"/>
            </a:br>
            <a:r>
              <a:rPr lang="en-US" b="1" dirty="0"/>
              <a:t>M</a:t>
            </a:r>
            <a:r>
              <a:rPr lang="en-US" b="1" dirty="0" smtClean="0"/>
              <a:t>oving To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Design in terms of </a:t>
            </a:r>
            <a:r>
              <a:rPr lang="en-US" i="1" dirty="0" smtClean="0"/>
              <a:t>quality</a:t>
            </a:r>
            <a:r>
              <a:rPr lang="en-US" dirty="0" smtClean="0"/>
              <a:t>( 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Software design serves as the foundation for all the software engineering and software support activities </a:t>
            </a:r>
            <a:r>
              <a:rPr lang="en-US" dirty="0" smtClean="0"/>
              <a:t>that follow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Without </a:t>
            </a:r>
            <a:r>
              <a:rPr lang="en-US" dirty="0"/>
              <a:t>design, you risk building an unstable system—one that will </a:t>
            </a:r>
            <a:r>
              <a:rPr lang="en-US" dirty="0" smtClean="0"/>
              <a:t>fail when </a:t>
            </a:r>
            <a:r>
              <a:rPr lang="en-US" dirty="0"/>
              <a:t>small changes are made; one that may be difficult to test; one whose quality cannot be assessed until late in the software process, when time is short </a:t>
            </a:r>
            <a:r>
              <a:rPr lang="en-US" dirty="0" smtClean="0"/>
              <a:t>and many dollars </a:t>
            </a:r>
            <a:r>
              <a:rPr lang="en-US" dirty="0"/>
              <a:t>have already been </a:t>
            </a:r>
            <a:r>
              <a:rPr lang="en-US" dirty="0" smtClean="0"/>
              <a:t>spent.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Guidelines and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6324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Throughout </a:t>
            </a:r>
            <a:r>
              <a:rPr lang="en-US" dirty="0"/>
              <a:t>the design process, the quality of the evolving design is </a:t>
            </a:r>
            <a:r>
              <a:rPr lang="en-US" dirty="0" smtClean="0"/>
              <a:t>assessed with </a:t>
            </a:r>
            <a:r>
              <a:rPr lang="en-US" dirty="0"/>
              <a:t>a series of technical </a:t>
            </a:r>
            <a:r>
              <a:rPr lang="en-US" dirty="0" smtClean="0"/>
              <a:t>reviews.</a:t>
            </a:r>
          </a:p>
          <a:p>
            <a:pPr algn="just"/>
            <a:r>
              <a:rPr lang="en-US" dirty="0" smtClean="0"/>
              <a:t>Three </a:t>
            </a:r>
            <a:r>
              <a:rPr lang="en-US" dirty="0"/>
              <a:t>characteristics that serve as a guide for the evaluation of a </a:t>
            </a:r>
            <a:r>
              <a:rPr lang="en-US" dirty="0" smtClean="0"/>
              <a:t>good design as follows.</a:t>
            </a:r>
          </a:p>
          <a:p>
            <a:pPr lvl="1" algn="just"/>
            <a:r>
              <a:rPr lang="en-US" dirty="0"/>
              <a:t>The design should implement all of the explicit requirements </a:t>
            </a:r>
            <a:r>
              <a:rPr lang="en-US" dirty="0" smtClean="0"/>
              <a:t>contained in </a:t>
            </a:r>
            <a:r>
              <a:rPr lang="en-US" dirty="0"/>
              <a:t>the requirements model, and it must </a:t>
            </a:r>
            <a:r>
              <a:rPr lang="en-US" dirty="0" smtClean="0"/>
              <a:t>accommodate </a:t>
            </a:r>
            <a:r>
              <a:rPr lang="en-US" dirty="0"/>
              <a:t>all of the </a:t>
            </a:r>
            <a:r>
              <a:rPr lang="en-US" dirty="0" smtClean="0"/>
              <a:t>implicit requirements </a:t>
            </a:r>
            <a:r>
              <a:rPr lang="en-US" dirty="0"/>
              <a:t>desired by stakeholders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design should be a readable, understandable guide for those </a:t>
            </a:r>
            <a:r>
              <a:rPr lang="en-US" dirty="0" smtClean="0"/>
              <a:t>who generate </a:t>
            </a:r>
            <a:r>
              <a:rPr lang="en-US" dirty="0"/>
              <a:t>code and for those who test and subsequently support </a:t>
            </a:r>
            <a:r>
              <a:rPr lang="en-US" dirty="0" smtClean="0"/>
              <a:t>the software.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design should provide a complete picture of the software, </a:t>
            </a:r>
            <a:r>
              <a:rPr lang="en-US" dirty="0" smtClean="0"/>
              <a:t>addressing the </a:t>
            </a:r>
            <a:r>
              <a:rPr lang="en-US" dirty="0"/>
              <a:t>data, functional, and behavioral domains from an </a:t>
            </a:r>
            <a:r>
              <a:rPr lang="en-US" dirty="0" smtClean="0"/>
              <a:t>implementation perspective.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Assessing Design Quality—The Technical </a:t>
            </a:r>
            <a:r>
              <a:rPr lang="en-US" i="1" dirty="0" smtClean="0"/>
              <a:t>Review(TR)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technical review is </a:t>
            </a:r>
            <a:r>
              <a:rPr lang="en-US" dirty="0" smtClean="0"/>
              <a:t>a meeting </a:t>
            </a:r>
            <a:r>
              <a:rPr lang="en-US" dirty="0"/>
              <a:t>conducted by members of the software team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Usually </a:t>
            </a:r>
            <a:r>
              <a:rPr lang="en-US" dirty="0"/>
              <a:t>two, three, or four people participate </a:t>
            </a:r>
            <a:r>
              <a:rPr lang="en-US" dirty="0" smtClean="0"/>
              <a:t>depending on </a:t>
            </a:r>
            <a:r>
              <a:rPr lang="en-US" dirty="0"/>
              <a:t>the scope of the design information to be reviewed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</a:t>
            </a:r>
            <a:r>
              <a:rPr lang="en-US" dirty="0"/>
              <a:t>the meeting commences, the intent is to note </a:t>
            </a:r>
            <a:r>
              <a:rPr lang="en-US" dirty="0" smtClean="0"/>
              <a:t>all problems </a:t>
            </a:r>
            <a:r>
              <a:rPr lang="en-US" dirty="0"/>
              <a:t>with the work product so that they can </a:t>
            </a:r>
            <a:r>
              <a:rPr lang="en-US" dirty="0" smtClean="0"/>
              <a:t>be corrected </a:t>
            </a:r>
            <a:r>
              <a:rPr lang="en-US" dirty="0"/>
              <a:t>before implementation begins.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conclusion of </a:t>
            </a:r>
            <a:r>
              <a:rPr lang="en-US" dirty="0" smtClean="0"/>
              <a:t>the TR</a:t>
            </a:r>
            <a:r>
              <a:rPr lang="en-US" dirty="0"/>
              <a:t>, the review team determines whether further </a:t>
            </a:r>
            <a:r>
              <a:rPr lang="en-US" dirty="0" smtClean="0"/>
              <a:t>actions are </a:t>
            </a:r>
            <a:r>
              <a:rPr lang="en-US" dirty="0"/>
              <a:t>required on the part of the producer before </a:t>
            </a:r>
            <a:r>
              <a:rPr lang="en-US" dirty="0" smtClean="0"/>
              <a:t>the design </a:t>
            </a:r>
            <a:r>
              <a:rPr lang="en-US" dirty="0"/>
              <a:t>work product can be approved as part of </a:t>
            </a:r>
            <a:r>
              <a:rPr lang="en-US" dirty="0" smtClean="0"/>
              <a:t>the final </a:t>
            </a:r>
            <a:r>
              <a:rPr lang="en-US" dirty="0"/>
              <a:t>design model.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</a:t>
            </a:r>
            <a:r>
              <a:rPr lang="en-US" b="1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94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design should exhibit an architecture that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has </a:t>
            </a:r>
            <a:r>
              <a:rPr lang="en-US" dirty="0"/>
              <a:t>been created </a:t>
            </a:r>
            <a:r>
              <a:rPr lang="en-US" dirty="0" smtClean="0"/>
              <a:t>using recognizable </a:t>
            </a:r>
            <a:r>
              <a:rPr lang="en-US" dirty="0"/>
              <a:t>architectural styles or patterns,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composed of components that exhibit good design </a:t>
            </a:r>
            <a:r>
              <a:rPr lang="en-US" dirty="0" smtClean="0"/>
              <a:t>characteristics,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be implemented in an evolutionary fashion</a:t>
            </a:r>
            <a:r>
              <a:rPr lang="en-US" dirty="0" smtClean="0"/>
              <a:t>, thereby </a:t>
            </a:r>
            <a:r>
              <a:rPr lang="en-US" dirty="0"/>
              <a:t>facilitating implementation and testing</a:t>
            </a:r>
            <a:r>
              <a:rPr lang="en-US" dirty="0" smtClean="0"/>
              <a:t>.</a:t>
            </a:r>
          </a:p>
          <a:p>
            <a:r>
              <a:rPr lang="en-US" dirty="0"/>
              <a:t>A design should be modular; that is, the software should be logically partitioned into elements or subsystems</a:t>
            </a:r>
            <a:r>
              <a:rPr lang="en-US" dirty="0" smtClean="0"/>
              <a:t>.</a:t>
            </a:r>
          </a:p>
          <a:p>
            <a:r>
              <a:rPr lang="en-US" dirty="0"/>
              <a:t>A design should contain distinct representations of data, architecture, interfaces, and components</a:t>
            </a:r>
            <a:r>
              <a:rPr lang="en-US" dirty="0" smtClean="0"/>
              <a:t>.</a:t>
            </a:r>
          </a:p>
          <a:p>
            <a:r>
              <a:rPr lang="en-US" dirty="0"/>
              <a:t>A design should lead to data structures that are appropriate for </a:t>
            </a:r>
            <a:r>
              <a:rPr lang="en-US" dirty="0" smtClean="0"/>
              <a:t>the classes </a:t>
            </a:r>
            <a:r>
              <a:rPr lang="en-US" dirty="0"/>
              <a:t>to be implemented and are drawn from recognizable </a:t>
            </a:r>
            <a:r>
              <a:rPr lang="en-US" dirty="0" smtClean="0"/>
              <a:t>data patterns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4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</a:t>
            </a:r>
            <a:r>
              <a:rPr lang="en-US" b="1" dirty="0" smtClean="0"/>
              <a:t>Guidelines(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9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design should lead to components that exhibit independent </a:t>
            </a:r>
            <a:r>
              <a:rPr lang="en-US" dirty="0" smtClean="0"/>
              <a:t>functional characteristics.</a:t>
            </a:r>
          </a:p>
          <a:p>
            <a:r>
              <a:rPr lang="en-US" dirty="0" smtClean="0"/>
              <a:t>A </a:t>
            </a:r>
            <a:r>
              <a:rPr lang="en-US" dirty="0"/>
              <a:t>design should lead to interfaces that reduce the complexity of connections between components and with the external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design should be derived using a repeatable method that is driven </a:t>
            </a:r>
            <a:r>
              <a:rPr lang="en-US" dirty="0" smtClean="0"/>
              <a:t>by information </a:t>
            </a:r>
            <a:r>
              <a:rPr lang="en-US" dirty="0"/>
              <a:t>obtained during software requirements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design should be represented using a notation that effectively communicates its meaning.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</a:t>
            </a:r>
            <a:r>
              <a:rPr lang="en-US" b="1" dirty="0" smtClean="0"/>
              <a:t>Attributes: FURPS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772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i="1" dirty="0" smtClean="0"/>
              <a:t>Functionality </a:t>
            </a:r>
            <a:r>
              <a:rPr lang="en-US" dirty="0"/>
              <a:t>is assessed by evaluating the feature set and capabilities </a:t>
            </a:r>
            <a:r>
              <a:rPr lang="en-US" dirty="0" smtClean="0"/>
              <a:t>of the </a:t>
            </a:r>
            <a:r>
              <a:rPr lang="en-US" dirty="0"/>
              <a:t>program, the generality of the functions that are delivered, and </a:t>
            </a:r>
            <a:r>
              <a:rPr lang="en-US" dirty="0" smtClean="0"/>
              <a:t>the security </a:t>
            </a:r>
            <a:r>
              <a:rPr lang="en-US" dirty="0"/>
              <a:t>of the overall system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Usability </a:t>
            </a:r>
            <a:r>
              <a:rPr lang="en-US" dirty="0"/>
              <a:t>is assessed by considering human </a:t>
            </a:r>
            <a:r>
              <a:rPr lang="en-US" dirty="0" smtClean="0"/>
              <a:t>factors, overall </a:t>
            </a:r>
            <a:r>
              <a:rPr lang="en-US" dirty="0"/>
              <a:t>aesthetics, consistency, and documentation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Reliability </a:t>
            </a:r>
            <a:r>
              <a:rPr lang="en-US" dirty="0"/>
              <a:t>is evaluated by measuring the frequency and severity of failure</a:t>
            </a:r>
            <a:r>
              <a:rPr lang="en-US" dirty="0" smtClean="0"/>
              <a:t>, the </a:t>
            </a:r>
            <a:r>
              <a:rPr lang="en-US" dirty="0"/>
              <a:t>accuracy of output results, the mean-time-to-failure (MTTF), the </a:t>
            </a:r>
            <a:r>
              <a:rPr lang="en-US" dirty="0" smtClean="0"/>
              <a:t>ability to </a:t>
            </a:r>
            <a:r>
              <a:rPr lang="en-US" dirty="0"/>
              <a:t>recover from failure, and the predictability of the program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Performance </a:t>
            </a:r>
            <a:r>
              <a:rPr lang="en-US" dirty="0"/>
              <a:t>is measured using processing speed, response time, resource consumption, throughput, and efficiency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Supportability </a:t>
            </a:r>
            <a:r>
              <a:rPr lang="en-US" dirty="0"/>
              <a:t>combines extensibility, adaptability, and serviceability</a:t>
            </a:r>
            <a:r>
              <a:rPr lang="en-US" dirty="0" smtClean="0"/>
              <a:t>. These </a:t>
            </a:r>
            <a:r>
              <a:rPr lang="en-US" dirty="0"/>
              <a:t>three attributes represent a more common term, </a:t>
            </a:r>
            <a:r>
              <a:rPr lang="en-US" i="1" dirty="0" smtClean="0"/>
              <a:t>maintainability</a:t>
            </a:r>
            <a:r>
              <a:rPr lang="en-US" dirty="0" smtClean="0"/>
              <a:t>—and </a:t>
            </a:r>
            <a:r>
              <a:rPr lang="en-US" dirty="0"/>
              <a:t>in addition, testability, compatibility, configurability (the ability </a:t>
            </a:r>
            <a:r>
              <a:rPr lang="en-US" dirty="0" smtClean="0"/>
              <a:t>to organize </a:t>
            </a:r>
            <a:r>
              <a:rPr lang="en-US" dirty="0"/>
              <a:t>and control elements of the software </a:t>
            </a:r>
            <a:r>
              <a:rPr lang="en-US" dirty="0" smtClean="0"/>
              <a:t>configuration), the </a:t>
            </a:r>
            <a:r>
              <a:rPr lang="en-US" dirty="0"/>
              <a:t>ease with which a system can be installed, and the ease with </a:t>
            </a:r>
            <a:r>
              <a:rPr lang="en-US" dirty="0" smtClean="0"/>
              <a:t>which problems </a:t>
            </a:r>
            <a:r>
              <a:rPr lang="en-US" dirty="0"/>
              <a:t>can be localized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3385" y="6165215"/>
            <a:ext cx="764215" cy="365125"/>
          </a:xfrm>
        </p:spPr>
        <p:txBody>
          <a:bodyPr/>
          <a:lstStyle/>
          <a:p>
            <a:fld id="{744B347F-5038-41A8-84D6-1416E88477E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Not every software quality attribute is weighted equally as the software design </a:t>
            </a:r>
            <a:r>
              <a:rPr lang="en-US" dirty="0" smtClean="0"/>
              <a:t>is developed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One </a:t>
            </a:r>
            <a:r>
              <a:rPr lang="en-US" dirty="0"/>
              <a:t>application may stress functionality with a special emphasis </a:t>
            </a:r>
            <a:r>
              <a:rPr lang="en-US" dirty="0" smtClean="0"/>
              <a:t>on security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Another </a:t>
            </a:r>
            <a:r>
              <a:rPr lang="en-US" dirty="0"/>
              <a:t>may demand performance with particular emphasis on processing speed.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third might focus on reliability. </a:t>
            </a:r>
            <a:endParaRPr lang="en-US" dirty="0" smtClean="0"/>
          </a:p>
          <a:p>
            <a:pPr algn="just"/>
            <a:r>
              <a:rPr lang="en-US" dirty="0" smtClean="0"/>
              <a:t>Regardless </a:t>
            </a:r>
            <a:r>
              <a:rPr lang="en-US" dirty="0"/>
              <a:t>of the weighting, </a:t>
            </a:r>
            <a:r>
              <a:rPr lang="en-US" dirty="0" smtClean="0"/>
              <a:t>it is </a:t>
            </a:r>
            <a:r>
              <a:rPr lang="en-US" dirty="0"/>
              <a:t>important to note that these quality attributes must be </a:t>
            </a:r>
            <a:r>
              <a:rPr lang="en-US" dirty="0" smtClean="0"/>
              <a:t> considered </a:t>
            </a:r>
            <a:r>
              <a:rPr lang="en-US" dirty="0"/>
              <a:t>as </a:t>
            </a:r>
            <a:r>
              <a:rPr lang="en-US" dirty="0" smtClean="0"/>
              <a:t>design commences</a:t>
            </a:r>
            <a:r>
              <a:rPr lang="en-US" dirty="0"/>
              <a:t>, </a:t>
            </a:r>
            <a:r>
              <a:rPr lang="en-US" i="1" dirty="0"/>
              <a:t>not </a:t>
            </a:r>
            <a:r>
              <a:rPr lang="en-US" dirty="0"/>
              <a:t>after the design is complete and construction has begun.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Software </a:t>
            </a:r>
            <a:r>
              <a:rPr lang="en-US" dirty="0"/>
              <a:t>design encompasses the set </a:t>
            </a:r>
            <a:r>
              <a:rPr lang="en-US" dirty="0" smtClean="0"/>
              <a:t>of </a:t>
            </a:r>
            <a:r>
              <a:rPr lang="en-US" u="sng" dirty="0"/>
              <a:t>concepts</a:t>
            </a:r>
            <a:r>
              <a:rPr lang="en-US" dirty="0"/>
              <a:t>, </a:t>
            </a:r>
            <a:r>
              <a:rPr lang="en-US" u="sng" dirty="0"/>
              <a:t>principles </a:t>
            </a:r>
            <a:r>
              <a:rPr lang="en-US" dirty="0" smtClean="0"/>
              <a:t>and </a:t>
            </a:r>
            <a:r>
              <a:rPr lang="en-US" u="sng" dirty="0" smtClean="0"/>
              <a:t>practices</a:t>
            </a:r>
            <a:r>
              <a:rPr lang="en-US" dirty="0" smtClean="0"/>
              <a:t> </a:t>
            </a:r>
            <a:r>
              <a:rPr lang="en-US" dirty="0"/>
              <a:t>that lead to the development of a high-quality system or product. </a:t>
            </a:r>
            <a:endParaRPr lang="en-US" dirty="0" smtClean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Design concepts </a:t>
            </a:r>
            <a:r>
              <a:rPr lang="en-US" dirty="0"/>
              <a:t>must be understood before the mechanics of design practice are applied</a:t>
            </a:r>
            <a:r>
              <a:rPr lang="en-US" dirty="0" smtClean="0"/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Design </a:t>
            </a:r>
            <a:r>
              <a:rPr lang="en-US" dirty="0">
                <a:solidFill>
                  <a:srgbClr val="00B050"/>
                </a:solidFill>
              </a:rPr>
              <a:t>principles</a:t>
            </a:r>
            <a:r>
              <a:rPr lang="en-US" dirty="0"/>
              <a:t> establish an overriding philosophy that guides the design work you must perform.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Design </a:t>
            </a:r>
            <a:r>
              <a:rPr lang="en-US" dirty="0">
                <a:solidFill>
                  <a:srgbClr val="00B050"/>
                </a:solidFill>
              </a:rPr>
              <a:t>practice</a:t>
            </a:r>
            <a:r>
              <a:rPr lang="en-US" dirty="0"/>
              <a:t> itself leads </a:t>
            </a:r>
            <a:r>
              <a:rPr lang="en-US" dirty="0" smtClean="0"/>
              <a:t>to the </a:t>
            </a:r>
            <a:r>
              <a:rPr lang="en-US" dirty="0"/>
              <a:t>creation of various representations of the software that serve as a </a:t>
            </a:r>
            <a:r>
              <a:rPr lang="en-US" dirty="0" smtClean="0"/>
              <a:t>guide for </a:t>
            </a:r>
            <a:r>
              <a:rPr lang="en-US" dirty="0"/>
              <a:t>the construction activity that follows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</a:t>
            </a:r>
            <a:r>
              <a:rPr lang="en-US" dirty="0"/>
              <a:t>evolved over the history </a:t>
            </a:r>
            <a:r>
              <a:rPr lang="en-US" dirty="0" smtClean="0"/>
              <a:t>of software engineering. </a:t>
            </a:r>
          </a:p>
          <a:p>
            <a:r>
              <a:rPr lang="en-US" dirty="0" smtClean="0"/>
              <a:t>Each </a:t>
            </a:r>
            <a:r>
              <a:rPr lang="en-US" dirty="0"/>
              <a:t>provides the </a:t>
            </a:r>
            <a:r>
              <a:rPr lang="en-US" dirty="0" smtClean="0"/>
              <a:t>software designer </a:t>
            </a:r>
            <a:r>
              <a:rPr lang="en-US" dirty="0"/>
              <a:t>with a foundation from which more sophisticated design methods </a:t>
            </a:r>
            <a:r>
              <a:rPr lang="en-US" dirty="0" smtClean="0"/>
              <a:t>can be </a:t>
            </a:r>
            <a:r>
              <a:rPr lang="en-US" dirty="0"/>
              <a:t>applied.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helps you define criteria that can be used to partition </a:t>
            </a:r>
            <a:r>
              <a:rPr lang="en-US" dirty="0" smtClean="0"/>
              <a:t>software into </a:t>
            </a:r>
            <a:r>
              <a:rPr lang="en-US" dirty="0"/>
              <a:t>individual components, separate or data structure detail from a </a:t>
            </a:r>
            <a:r>
              <a:rPr lang="en-US" dirty="0" smtClean="0"/>
              <a:t>conceptual representation </a:t>
            </a:r>
            <a:r>
              <a:rPr lang="en-US" dirty="0"/>
              <a:t>of the software, and establish uniform criteria that define </a:t>
            </a:r>
            <a:r>
              <a:rPr lang="en-US" dirty="0" smtClean="0"/>
              <a:t>the technical </a:t>
            </a:r>
            <a:r>
              <a:rPr lang="en-US" dirty="0"/>
              <a:t>quality of a software </a:t>
            </a:r>
            <a:r>
              <a:rPr lang="en-US"/>
              <a:t>design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8807" y="2459168"/>
            <a:ext cx="11034386" cy="3424107"/>
          </a:xfrm>
        </p:spPr>
        <p:txBody>
          <a:bodyPr/>
          <a:lstStyle/>
          <a:p>
            <a:r>
              <a:rPr lang="en-US" dirty="0"/>
              <a:t>M. A. Jackson </a:t>
            </a:r>
            <a:r>
              <a:rPr lang="en-US" dirty="0" smtClean="0"/>
              <a:t>once </a:t>
            </a:r>
            <a:r>
              <a:rPr lang="en-US" dirty="0"/>
              <a:t>said: “The beginning of wisdom for a [software engineer] is to recognize the difference between getting a program to work, </a:t>
            </a:r>
            <a:r>
              <a:rPr lang="en-US" dirty="0" smtClean="0"/>
              <a:t>and getting </a:t>
            </a:r>
            <a:r>
              <a:rPr lang="en-US" dirty="0"/>
              <a:t>it right.” </a:t>
            </a:r>
            <a:endParaRPr lang="en-US" dirty="0" smtClean="0"/>
          </a:p>
          <a:p>
            <a:r>
              <a:rPr lang="en-US" dirty="0" smtClean="0"/>
              <a:t>Fundamental </a:t>
            </a:r>
            <a:r>
              <a:rPr lang="en-US" dirty="0"/>
              <a:t>software design concepts </a:t>
            </a:r>
            <a:r>
              <a:rPr lang="en-US" dirty="0" smtClean="0"/>
              <a:t>provide </a:t>
            </a:r>
            <a:r>
              <a:rPr lang="en-US" dirty="0"/>
              <a:t>the necessary framework for “</a:t>
            </a:r>
            <a:r>
              <a:rPr lang="en-US" dirty="0" smtClean="0"/>
              <a:t>getting it right”.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you consider a modular solution to any problem, many levels of abstraction can be posed.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highest level of abstraction, a solution is stated in </a:t>
            </a:r>
            <a:r>
              <a:rPr lang="en-US" dirty="0" smtClean="0"/>
              <a:t>broad terms </a:t>
            </a:r>
            <a:r>
              <a:rPr lang="en-US" dirty="0"/>
              <a:t>using the language of the problem environment. At lower levels of abstraction, a more detailed description of the solution is provided</a:t>
            </a:r>
            <a:r>
              <a:rPr lang="en-US" dirty="0" smtClean="0"/>
              <a:t>.  Finally</a:t>
            </a:r>
            <a:r>
              <a:rPr lang="en-US" dirty="0"/>
              <a:t>, at the lowest level of abstraction, the solution is stated </a:t>
            </a:r>
            <a:r>
              <a:rPr lang="en-US" dirty="0" smtClean="0"/>
              <a:t>in a </a:t>
            </a:r>
            <a:r>
              <a:rPr lang="en-US" dirty="0"/>
              <a:t>manner that can be directly implemented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different levels of abstraction are developed, you work to create both procedural and data abstractions.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Abstraction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i="1" dirty="0"/>
              <a:t>procedural abstraction </a:t>
            </a:r>
            <a:r>
              <a:rPr lang="en-US" dirty="0"/>
              <a:t>refers to a sequence </a:t>
            </a:r>
            <a:r>
              <a:rPr lang="en-US" dirty="0" smtClean="0"/>
              <a:t>of instructions </a:t>
            </a:r>
            <a:r>
              <a:rPr lang="en-US" dirty="0"/>
              <a:t>that have a specific and limited function. The name of a </a:t>
            </a:r>
            <a:r>
              <a:rPr lang="en-US" dirty="0" smtClean="0"/>
              <a:t>procedural abstraction </a:t>
            </a:r>
            <a:r>
              <a:rPr lang="en-US" dirty="0"/>
              <a:t>implies these functions, but specific details are suppressed. An example of a procedural abstraction would be the word </a:t>
            </a:r>
            <a:r>
              <a:rPr lang="en-US" i="1" dirty="0"/>
              <a:t>open </a:t>
            </a:r>
            <a:r>
              <a:rPr lang="en-US" dirty="0"/>
              <a:t>for a door. </a:t>
            </a:r>
            <a:r>
              <a:rPr lang="en-US" i="1" dirty="0"/>
              <a:t>Open </a:t>
            </a:r>
            <a:r>
              <a:rPr lang="en-US" dirty="0"/>
              <a:t>implies a long sequence of procedural steps (e.g., walk to the door, reach out </a:t>
            </a:r>
            <a:r>
              <a:rPr lang="en-US" dirty="0" smtClean="0"/>
              <a:t>and grasp </a:t>
            </a:r>
            <a:r>
              <a:rPr lang="en-US" dirty="0"/>
              <a:t>knob, turn knob and pull door, step away from moving door, etc</a:t>
            </a:r>
            <a:r>
              <a:rPr lang="en-US" dirty="0" smtClean="0"/>
              <a:t>.).</a:t>
            </a:r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data abstraction </a:t>
            </a:r>
            <a:r>
              <a:rPr lang="en-US" dirty="0"/>
              <a:t>is a named collection of data that describes a data object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context of the procedural abstraction </a:t>
            </a:r>
            <a:r>
              <a:rPr lang="en-US" i="1" dirty="0"/>
              <a:t>open, </a:t>
            </a:r>
            <a:r>
              <a:rPr lang="en-US" dirty="0"/>
              <a:t>we can define a data abstraction called </a:t>
            </a:r>
            <a:r>
              <a:rPr lang="en-US" b="1" dirty="0"/>
              <a:t>door. </a:t>
            </a:r>
            <a:r>
              <a:rPr lang="en-US" dirty="0"/>
              <a:t>Like any data object, the data abstraction for </a:t>
            </a:r>
            <a:r>
              <a:rPr lang="en-US" b="1" dirty="0"/>
              <a:t>door </a:t>
            </a:r>
            <a:r>
              <a:rPr lang="en-US" dirty="0"/>
              <a:t>would encompass a set of attributes that describe the door (e.g., door type, swing direction</a:t>
            </a:r>
            <a:r>
              <a:rPr lang="en-US" dirty="0" smtClean="0"/>
              <a:t>, opening </a:t>
            </a:r>
            <a:r>
              <a:rPr lang="en-US" dirty="0"/>
              <a:t>mechanism, weight, dimensions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overall </a:t>
            </a:r>
            <a:r>
              <a:rPr lang="en-US" dirty="0"/>
              <a:t>structure of the software and </a:t>
            </a:r>
            <a:r>
              <a:rPr lang="en-US" dirty="0" smtClean="0"/>
              <a:t>the ways </a:t>
            </a:r>
            <a:r>
              <a:rPr lang="en-US" dirty="0"/>
              <a:t>in which that structure provides conceptual integrity for a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its simplest form, architecture is the structure or organization of </a:t>
            </a:r>
            <a:r>
              <a:rPr lang="en-US" dirty="0" smtClean="0"/>
              <a:t>program components </a:t>
            </a:r>
            <a:r>
              <a:rPr lang="en-US" dirty="0"/>
              <a:t>(modules), the manner in which these components interact, and </a:t>
            </a:r>
            <a:r>
              <a:rPr lang="en-US" dirty="0" smtClean="0"/>
              <a:t>the </a:t>
            </a:r>
            <a:r>
              <a:rPr lang="en-US" dirty="0"/>
              <a:t>structure of data that are used by the components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 broader </a:t>
            </a:r>
            <a:r>
              <a:rPr lang="en-US" dirty="0" smtClean="0"/>
              <a:t>sense, components </a:t>
            </a:r>
            <a:r>
              <a:rPr lang="en-US" dirty="0"/>
              <a:t>can be generalized to represent major system elements and </a:t>
            </a:r>
            <a:r>
              <a:rPr lang="en-US" dirty="0" smtClean="0"/>
              <a:t>their interactions.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Architecture (</a:t>
            </a:r>
            <a:r>
              <a:rPr lang="en-US" dirty="0" err="1" smtClean="0"/>
              <a:t>Cnt’d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252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One </a:t>
            </a:r>
            <a:r>
              <a:rPr lang="en-US" dirty="0"/>
              <a:t>goal of software design is to derive an architectural rendering of a system. This rendering serves as a framework from which more detailed </a:t>
            </a:r>
            <a:r>
              <a:rPr lang="en-US" dirty="0" smtClean="0"/>
              <a:t>design activities </a:t>
            </a:r>
            <a:r>
              <a:rPr lang="en-US" dirty="0"/>
              <a:t>are conducted.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set of properties that should be </a:t>
            </a:r>
            <a:r>
              <a:rPr lang="en-US" dirty="0" smtClean="0"/>
              <a:t>specified as </a:t>
            </a:r>
            <a:r>
              <a:rPr lang="en-US" dirty="0"/>
              <a:t>part of an architectural design. </a:t>
            </a:r>
            <a:endParaRPr lang="en-US" dirty="0" smtClean="0"/>
          </a:p>
          <a:p>
            <a:pPr lvl="1" algn="just"/>
            <a:r>
              <a:rPr lang="en-US" i="1" dirty="0" smtClean="0"/>
              <a:t>Structural </a:t>
            </a:r>
            <a:r>
              <a:rPr lang="en-US" i="1" dirty="0"/>
              <a:t>properties </a:t>
            </a:r>
            <a:r>
              <a:rPr lang="en-US" dirty="0"/>
              <a:t>define “the </a:t>
            </a:r>
            <a:r>
              <a:rPr lang="en-US" dirty="0" smtClean="0"/>
              <a:t>components of </a:t>
            </a:r>
            <a:r>
              <a:rPr lang="en-US" dirty="0"/>
              <a:t>a system (e.g., modules, objects, filters) and the manner in which those components are packaged and interact with one another.” </a:t>
            </a:r>
            <a:endParaRPr lang="en-US" dirty="0" smtClean="0"/>
          </a:p>
          <a:p>
            <a:pPr lvl="1" algn="just"/>
            <a:r>
              <a:rPr lang="en-US" i="1" dirty="0" smtClean="0"/>
              <a:t>Extra-functional properties </a:t>
            </a:r>
            <a:r>
              <a:rPr lang="en-US" dirty="0" smtClean="0"/>
              <a:t>address </a:t>
            </a:r>
            <a:r>
              <a:rPr lang="en-US" b="1" dirty="0"/>
              <a:t>“</a:t>
            </a:r>
            <a:r>
              <a:rPr lang="en-US" dirty="0"/>
              <a:t>how the design architecture achieves requirements for performance</a:t>
            </a:r>
            <a:r>
              <a:rPr lang="en-US" dirty="0" smtClean="0"/>
              <a:t>, capacity</a:t>
            </a:r>
            <a:r>
              <a:rPr lang="en-US" dirty="0"/>
              <a:t>, reliability, security, adaptability, and other system characteristics. </a:t>
            </a:r>
            <a:endParaRPr lang="en-US" dirty="0" smtClean="0"/>
          </a:p>
          <a:p>
            <a:pPr lvl="1" algn="just"/>
            <a:r>
              <a:rPr lang="en-US" i="1" dirty="0" smtClean="0"/>
              <a:t>Families </a:t>
            </a:r>
            <a:r>
              <a:rPr lang="en-US" i="1" dirty="0"/>
              <a:t>of related systems </a:t>
            </a:r>
            <a:r>
              <a:rPr lang="en-US" b="1" dirty="0"/>
              <a:t>“</a:t>
            </a:r>
            <a:r>
              <a:rPr lang="en-US" dirty="0"/>
              <a:t>draw upon repeatable patterns that are commonly encountered in the design of families of similar systems</a:t>
            </a:r>
            <a:r>
              <a:rPr lang="en-US" dirty="0" smtClean="0"/>
              <a:t>.”</a:t>
            </a:r>
          </a:p>
          <a:p>
            <a:pPr algn="just"/>
            <a:r>
              <a:rPr lang="en-US" dirty="0"/>
              <a:t>Given the specification of these properties, the architectural design can </a:t>
            </a:r>
            <a:r>
              <a:rPr lang="en-US" dirty="0" smtClean="0"/>
              <a:t>be represented </a:t>
            </a:r>
            <a:r>
              <a:rPr lang="en-US" dirty="0"/>
              <a:t>using one or more of a number of different </a:t>
            </a:r>
            <a:r>
              <a:rPr lang="en-US" dirty="0" smtClean="0"/>
              <a:t>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pattern </a:t>
            </a:r>
            <a:r>
              <a:rPr lang="en-US" dirty="0" smtClean="0"/>
              <a:t>is a </a:t>
            </a:r>
            <a:r>
              <a:rPr lang="en-US" dirty="0"/>
              <a:t>named nugget of insight which conveys the essence of a proven solution to </a:t>
            </a:r>
            <a:r>
              <a:rPr lang="en-US" dirty="0" smtClean="0"/>
              <a:t>a recurring </a:t>
            </a:r>
            <a:r>
              <a:rPr lang="en-US" dirty="0"/>
              <a:t>problem within a certain context amidst competing concerns</a:t>
            </a:r>
            <a:r>
              <a:rPr lang="en-US" dirty="0" smtClean="0"/>
              <a:t>”.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design pattern describes a design structure that </a:t>
            </a:r>
            <a:r>
              <a:rPr lang="en-US" dirty="0" smtClean="0"/>
              <a:t>solves a </a:t>
            </a:r>
            <a:r>
              <a:rPr lang="en-US" dirty="0"/>
              <a:t>particular design problem within a specific context and amid “forces” that </a:t>
            </a:r>
            <a:r>
              <a:rPr lang="en-US" dirty="0" smtClean="0"/>
              <a:t>may have </a:t>
            </a:r>
            <a:r>
              <a:rPr lang="en-US" dirty="0"/>
              <a:t>an impact on the manner in which the pattern is applied and used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intent of each design pattern is to provide a description that enables </a:t>
            </a:r>
            <a:r>
              <a:rPr lang="en-US" dirty="0" smtClean="0"/>
              <a:t>a designer </a:t>
            </a:r>
            <a:r>
              <a:rPr lang="en-US" dirty="0"/>
              <a:t>to determine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(</a:t>
            </a:r>
            <a:r>
              <a:rPr lang="en-US" dirty="0"/>
              <a:t>1) whether the pattern is applicable to the current work</a:t>
            </a:r>
            <a:r>
              <a:rPr lang="en-US" dirty="0" smtClean="0"/>
              <a:t>, </a:t>
            </a:r>
          </a:p>
          <a:p>
            <a:pPr marL="457200" lvl="1" indent="0" algn="just">
              <a:buNone/>
            </a:pPr>
            <a:r>
              <a:rPr lang="en-US" dirty="0" smtClean="0"/>
              <a:t>(2</a:t>
            </a:r>
            <a:r>
              <a:rPr lang="en-US" dirty="0"/>
              <a:t>) whether the pattern can be reused </a:t>
            </a:r>
            <a:r>
              <a:rPr lang="en-US" dirty="0" smtClean="0"/>
              <a:t>and </a:t>
            </a:r>
          </a:p>
          <a:p>
            <a:pPr marL="457200" lvl="1" indent="0" algn="just">
              <a:buNone/>
            </a:pPr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Whether the </a:t>
            </a:r>
            <a:r>
              <a:rPr lang="en-US" dirty="0"/>
              <a:t>pattern can serve as a guide for developing a similar, but functionally or structurally different pattern.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988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i="1" dirty="0"/>
              <a:t>Separation of concerns </a:t>
            </a:r>
            <a:r>
              <a:rPr lang="en-US" dirty="0"/>
              <a:t>is a design concept </a:t>
            </a:r>
            <a:r>
              <a:rPr lang="en-US" dirty="0" smtClean="0"/>
              <a:t>that </a:t>
            </a:r>
            <a:r>
              <a:rPr lang="en-US" dirty="0"/>
              <a:t>suggests that any </a:t>
            </a:r>
            <a:r>
              <a:rPr lang="en-US" dirty="0" smtClean="0"/>
              <a:t>complex problem </a:t>
            </a:r>
            <a:r>
              <a:rPr lang="en-US" dirty="0"/>
              <a:t>can be more easily handled if it is subdivided into pieces that can </a:t>
            </a:r>
            <a:r>
              <a:rPr lang="en-US" dirty="0" smtClean="0"/>
              <a:t>each be </a:t>
            </a:r>
            <a:r>
              <a:rPr lang="en-US" dirty="0"/>
              <a:t>solved and/or optimized independently.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concern </a:t>
            </a:r>
            <a:r>
              <a:rPr lang="en-US" dirty="0"/>
              <a:t>is a feature or </a:t>
            </a:r>
            <a:r>
              <a:rPr lang="en-US" dirty="0" smtClean="0"/>
              <a:t>behavior that </a:t>
            </a:r>
            <a:r>
              <a:rPr lang="en-US" dirty="0"/>
              <a:t>is specified as part of the requirements model for the software.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separating concerns into smaller, and therefore more manageable pieces, a </a:t>
            </a:r>
            <a:r>
              <a:rPr lang="en-US" dirty="0" smtClean="0"/>
              <a:t>problem takes </a:t>
            </a:r>
            <a:r>
              <a:rPr lang="en-US" dirty="0"/>
              <a:t>less effort and time to solve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follows that the perceived complexity of two problems when they are combined is often greater than the sum of the perceived complexity when each </a:t>
            </a:r>
            <a:r>
              <a:rPr lang="en-US" dirty="0" smtClean="0"/>
              <a:t>is taken </a:t>
            </a:r>
            <a:r>
              <a:rPr lang="en-US" dirty="0"/>
              <a:t>separately.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leads to a divide-and-conquer strategy—it’s easier to </a:t>
            </a:r>
            <a:r>
              <a:rPr lang="en-US" dirty="0" smtClean="0"/>
              <a:t>solve a </a:t>
            </a:r>
            <a:r>
              <a:rPr lang="en-US" dirty="0"/>
              <a:t>complex problem when you break it into manageable pieces. This has important implications with regard to software modularity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Separation </a:t>
            </a:r>
            <a:r>
              <a:rPr lang="en-US" dirty="0"/>
              <a:t>of concerns is manifested in other related design concepts: modularity, aspects, functional independence, and refinement.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Modularity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the most common manifestation of separation of concerns. </a:t>
            </a:r>
            <a:endParaRPr lang="en-US" dirty="0" smtClean="0"/>
          </a:p>
          <a:p>
            <a:pPr algn="just"/>
            <a:r>
              <a:rPr lang="en-US" dirty="0" smtClean="0"/>
              <a:t>Software </a:t>
            </a:r>
            <a:r>
              <a:rPr lang="en-US" dirty="0"/>
              <a:t>is divided into separately named and addressable components, </a:t>
            </a:r>
            <a:r>
              <a:rPr lang="en-US" dirty="0" smtClean="0"/>
              <a:t>sometimes called </a:t>
            </a:r>
            <a:r>
              <a:rPr lang="en-US" i="1" dirty="0"/>
              <a:t>modules, </a:t>
            </a:r>
            <a:r>
              <a:rPr lang="en-US" dirty="0"/>
              <a:t>that are integrated to satisfy problem requirements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been stated that “modularity is the single attribute of software that allows a program to be intellectually manageable”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Monolithic software (</a:t>
            </a:r>
            <a:r>
              <a:rPr lang="en-US" dirty="0"/>
              <a:t>i.e., a large program composed of a single module) cannot be easily grasped </a:t>
            </a:r>
            <a:r>
              <a:rPr lang="en-US" dirty="0" smtClean="0"/>
              <a:t>by a </a:t>
            </a:r>
            <a:r>
              <a:rPr lang="en-US" dirty="0"/>
              <a:t>software engineer. The number of control paths, span of reference, </a:t>
            </a:r>
            <a:r>
              <a:rPr lang="en-US" dirty="0" smtClean="0"/>
              <a:t>number of </a:t>
            </a:r>
            <a:r>
              <a:rPr lang="en-US" dirty="0"/>
              <a:t>variables, and overall complexity would make understanding close to impossible.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almost all instances, you should break the design into many </a:t>
            </a:r>
            <a:r>
              <a:rPr lang="en-US" dirty="0" smtClean="0"/>
              <a:t>modules, hoping </a:t>
            </a:r>
            <a:r>
              <a:rPr lang="en-US" dirty="0"/>
              <a:t>to make understanding easier and, as a consequence, reduce the </a:t>
            </a:r>
            <a:r>
              <a:rPr lang="en-US" dirty="0" smtClean="0"/>
              <a:t>cost required </a:t>
            </a:r>
            <a:r>
              <a:rPr lang="en-US" dirty="0"/>
              <a:t>to build the software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Modularity </a:t>
            </a:r>
            <a:r>
              <a:rPr lang="en-US" dirty="0" smtClean="0"/>
              <a:t>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Recalling our discussion of separation of concerns, it is possible to conclude that if you subdivide software indefinitely the effort required to develop it will become negligibly small! </a:t>
            </a:r>
            <a:endParaRPr lang="en-US" dirty="0" smtClean="0"/>
          </a:p>
          <a:p>
            <a:r>
              <a:rPr lang="en-US" dirty="0" smtClean="0"/>
              <a:t>Unfortunately</a:t>
            </a:r>
            <a:r>
              <a:rPr lang="en-US" dirty="0"/>
              <a:t>, other forces come into play, causing this conclusion to be (sadly) invalid.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effort (cost) </a:t>
            </a:r>
            <a:r>
              <a:rPr lang="en-US" dirty="0" smtClean="0"/>
              <a:t>to develop </a:t>
            </a:r>
            <a:r>
              <a:rPr lang="en-US" dirty="0"/>
              <a:t>an individual software module does decrease as the total number </a:t>
            </a:r>
            <a:r>
              <a:rPr lang="en-US" dirty="0" smtClean="0"/>
              <a:t>of </a:t>
            </a:r>
            <a:r>
              <a:rPr lang="en-US" dirty="0"/>
              <a:t>modules increases.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3875"/>
            <a:ext cx="11049000" cy="581025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figure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Modularity </a:t>
            </a:r>
            <a:r>
              <a:rPr lang="en-US" dirty="0" smtClean="0"/>
              <a:t>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same set of requirements, more modules </a:t>
            </a:r>
            <a:r>
              <a:rPr lang="en-US" dirty="0" smtClean="0"/>
              <a:t>means smaller </a:t>
            </a:r>
            <a:r>
              <a:rPr lang="en-US" dirty="0"/>
              <a:t>individual size. However, as the number of modules grows, the </a:t>
            </a:r>
            <a:r>
              <a:rPr lang="en-US" dirty="0" smtClean="0"/>
              <a:t>effort (</a:t>
            </a:r>
            <a:r>
              <a:rPr lang="en-US" dirty="0"/>
              <a:t>cost) associated with integrating the modules also grows.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number, </a:t>
            </a:r>
            <a:r>
              <a:rPr lang="en-US" i="1" dirty="0"/>
              <a:t>M, </a:t>
            </a:r>
            <a:r>
              <a:rPr lang="en-US" dirty="0" smtClean="0"/>
              <a:t>of modules </a:t>
            </a:r>
            <a:r>
              <a:rPr lang="en-US" dirty="0"/>
              <a:t>that would result in minimum development cost, but we do not have </a:t>
            </a:r>
            <a:r>
              <a:rPr lang="en-US" dirty="0" smtClean="0"/>
              <a:t>the necessary </a:t>
            </a:r>
            <a:r>
              <a:rPr lang="en-US" dirty="0"/>
              <a:t>sophistication to predict </a:t>
            </a:r>
            <a:r>
              <a:rPr lang="en-US" i="1" dirty="0"/>
              <a:t>M </a:t>
            </a:r>
            <a:r>
              <a:rPr lang="en-US" dirty="0"/>
              <a:t>with assurance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should modularize, but care should be taken </a:t>
            </a:r>
            <a:r>
              <a:rPr lang="en-US" dirty="0" smtClean="0"/>
              <a:t>to stay </a:t>
            </a:r>
            <a:r>
              <a:rPr lang="en-US" dirty="0"/>
              <a:t>in the vicinity of </a:t>
            </a:r>
            <a:r>
              <a:rPr lang="en-US" i="1" dirty="0"/>
              <a:t>M. </a:t>
            </a:r>
            <a:endParaRPr lang="en-US" i="1" dirty="0" smtClean="0"/>
          </a:p>
          <a:p>
            <a:r>
              <a:rPr lang="en-US" dirty="0" err="1" smtClean="0"/>
              <a:t>Undermodularity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overmodularity</a:t>
            </a:r>
            <a:r>
              <a:rPr lang="en-US" dirty="0"/>
              <a:t> should be </a:t>
            </a:r>
            <a:r>
              <a:rPr lang="en-US" dirty="0" smtClean="0"/>
              <a:t>avoided.</a:t>
            </a:r>
            <a:endParaRPr lang="en-US" dirty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modularize a design (and the resulting program) so that </a:t>
            </a:r>
            <a:r>
              <a:rPr lang="en-US" dirty="0" smtClean="0"/>
              <a:t>development can </a:t>
            </a:r>
            <a:r>
              <a:rPr lang="en-US" dirty="0"/>
              <a:t>be more easily planned; software increments can be defined and delivered</a:t>
            </a:r>
            <a:r>
              <a:rPr lang="en-US" dirty="0" smtClean="0"/>
              <a:t>; changes </a:t>
            </a:r>
            <a:r>
              <a:rPr lang="en-US" dirty="0"/>
              <a:t>can be more easily accommodated; testing and debugging can be conducted more efficiently, and long-term maintenance can be conducted </a:t>
            </a:r>
            <a:r>
              <a:rPr lang="en-US" dirty="0" smtClean="0"/>
              <a:t>without serious </a:t>
            </a:r>
            <a:r>
              <a:rPr lang="en-US" dirty="0"/>
              <a:t>side </a:t>
            </a:r>
            <a:r>
              <a:rPr lang="en-US" dirty="0" smtClean="0"/>
              <a:t>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B050"/>
                </a:solidFill>
              </a:rPr>
              <a:t>Design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1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The concept of modularity leads you to a fundamental question: “How do I decompose a software solution to obtain the best set of modules?”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principle of </a:t>
            </a:r>
            <a:r>
              <a:rPr lang="en-US" i="1" dirty="0"/>
              <a:t>information </a:t>
            </a:r>
            <a:r>
              <a:rPr lang="en-US" i="1" dirty="0" smtClean="0"/>
              <a:t>hiding </a:t>
            </a:r>
            <a:r>
              <a:rPr lang="en-US" dirty="0" smtClean="0"/>
              <a:t>suggests </a:t>
            </a:r>
            <a:r>
              <a:rPr lang="en-US" dirty="0"/>
              <a:t>that modules be “characterized by </a:t>
            </a:r>
            <a:r>
              <a:rPr lang="en-US" dirty="0" smtClean="0"/>
              <a:t>design decisions </a:t>
            </a:r>
            <a:r>
              <a:rPr lang="en-US" dirty="0"/>
              <a:t>that (each) hides from all others.”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words, modules </a:t>
            </a:r>
            <a:r>
              <a:rPr lang="en-US" dirty="0" smtClean="0"/>
              <a:t>should be </a:t>
            </a:r>
            <a:r>
              <a:rPr lang="en-US" dirty="0"/>
              <a:t>specified and designed so that information (algorithms and data) </a:t>
            </a:r>
            <a:r>
              <a:rPr lang="en-US" dirty="0" smtClean="0"/>
              <a:t>contained within </a:t>
            </a:r>
            <a:r>
              <a:rPr lang="en-US" dirty="0"/>
              <a:t>a module is inaccessible to other modules that have no need for such</a:t>
            </a:r>
            <a:br>
              <a:rPr lang="en-US" dirty="0"/>
            </a:br>
            <a:r>
              <a:rPr lang="en-US" dirty="0"/>
              <a:t>information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Hiding </a:t>
            </a:r>
            <a:r>
              <a:rPr lang="en-US" dirty="0"/>
              <a:t>implies that effective modularity can be achieved by defining a </a:t>
            </a:r>
            <a:r>
              <a:rPr lang="en-US" dirty="0" smtClean="0"/>
              <a:t>set of </a:t>
            </a:r>
            <a:r>
              <a:rPr lang="en-US" dirty="0"/>
              <a:t>independent modules that communicate with one another only that information necessary to achieve software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Information </a:t>
            </a:r>
            <a:r>
              <a:rPr lang="en-US" dirty="0" smtClean="0"/>
              <a:t>Hiding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Abstraction helps to define the procedural (or informational) entities that make up the software. </a:t>
            </a:r>
            <a:endParaRPr lang="en-US" dirty="0" smtClean="0"/>
          </a:p>
          <a:p>
            <a:pPr algn="just"/>
            <a:r>
              <a:rPr lang="en-US" dirty="0" smtClean="0"/>
              <a:t>Hiding defines and </a:t>
            </a:r>
            <a:r>
              <a:rPr lang="en-US" dirty="0"/>
              <a:t>enforces access constraints to both procedural detail within a module and</a:t>
            </a:r>
            <a:br>
              <a:rPr lang="en-US" dirty="0"/>
            </a:br>
            <a:r>
              <a:rPr lang="en-US" dirty="0"/>
              <a:t>any local data structure used by the </a:t>
            </a:r>
            <a:r>
              <a:rPr lang="en-US" dirty="0" smtClean="0"/>
              <a:t>module.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 of information hiding as a design criterion for modular systems provides the greatest benefits when modifications are required during testing </a:t>
            </a:r>
            <a:r>
              <a:rPr lang="en-US" dirty="0" smtClean="0"/>
              <a:t>and later </a:t>
            </a:r>
            <a:r>
              <a:rPr lang="en-US" dirty="0"/>
              <a:t>during software maintenance. 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most data and procedural detail </a:t>
            </a:r>
            <a:r>
              <a:rPr lang="en-US" dirty="0" smtClean="0"/>
              <a:t>are hidden </a:t>
            </a:r>
            <a:r>
              <a:rPr lang="en-US" dirty="0"/>
              <a:t>from other parts of the software, inadvertent errors introduced </a:t>
            </a:r>
            <a:r>
              <a:rPr lang="en-US" dirty="0" smtClean="0"/>
              <a:t>during modification </a:t>
            </a:r>
            <a:r>
              <a:rPr lang="en-US" dirty="0"/>
              <a:t>are less likely to propagate to other locations within the software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Functional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625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a direct outgrowth of separation </a:t>
            </a:r>
            <a:r>
              <a:rPr lang="en-US" dirty="0" smtClean="0"/>
              <a:t>of concerns</a:t>
            </a:r>
            <a:r>
              <a:rPr lang="en-US" dirty="0"/>
              <a:t>, modularity, and the concepts of abstraction and information hiding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Is </a:t>
            </a:r>
            <a:r>
              <a:rPr lang="en-US" dirty="0"/>
              <a:t>achieved by developing modules with “</a:t>
            </a:r>
            <a:r>
              <a:rPr lang="en-US" dirty="0" smtClean="0"/>
              <a:t>single minded</a:t>
            </a:r>
            <a:r>
              <a:rPr lang="en-US" dirty="0"/>
              <a:t>” function and an “aversion” to excessive interaction with other </a:t>
            </a:r>
            <a:r>
              <a:rPr lang="en-US" dirty="0" smtClean="0"/>
              <a:t>modules.</a:t>
            </a:r>
          </a:p>
          <a:p>
            <a:pPr algn="just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should design software so that each module addresses </a:t>
            </a:r>
            <a:r>
              <a:rPr lang="en-US" dirty="0" smtClean="0"/>
              <a:t>a specific </a:t>
            </a:r>
            <a:r>
              <a:rPr lang="en-US" dirty="0"/>
              <a:t>subset of requirements and has a simple interface when viewed </a:t>
            </a:r>
            <a:r>
              <a:rPr lang="en-US" dirty="0" smtClean="0"/>
              <a:t>from other </a:t>
            </a:r>
            <a:r>
              <a:rPr lang="en-US" dirty="0"/>
              <a:t>parts of the program structure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fair to ask why independence is important. Software with effective modularity, that is, independent modules, is easier to develop because function </a:t>
            </a:r>
            <a:r>
              <a:rPr lang="en-US" dirty="0" smtClean="0"/>
              <a:t>can be </a:t>
            </a:r>
            <a:r>
              <a:rPr lang="en-US" dirty="0"/>
              <a:t>compartmentalized and interfaces are </a:t>
            </a:r>
            <a:r>
              <a:rPr lang="en-US" dirty="0" smtClean="0"/>
              <a:t>simplified.</a:t>
            </a:r>
          </a:p>
          <a:p>
            <a:pPr algn="just"/>
            <a:r>
              <a:rPr lang="en-US" dirty="0" smtClean="0"/>
              <a:t>Independent </a:t>
            </a:r>
            <a:r>
              <a:rPr lang="en-US" dirty="0"/>
              <a:t>modules are easier </a:t>
            </a:r>
            <a:r>
              <a:rPr lang="en-US" dirty="0" smtClean="0"/>
              <a:t>to maintain </a:t>
            </a:r>
            <a:r>
              <a:rPr lang="en-US" dirty="0"/>
              <a:t>(and test) because secondary effects caused by design or code modification are limited, error propagation is reduced, and reusable modules are possible.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summarize, functional independence is a key to good design, and </a:t>
            </a:r>
            <a:r>
              <a:rPr lang="en-US" dirty="0" smtClean="0"/>
              <a:t>design is </a:t>
            </a:r>
            <a:r>
              <a:rPr lang="en-US" dirty="0"/>
              <a:t>the key to software quality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Functional </a:t>
            </a:r>
            <a:r>
              <a:rPr lang="en-US" dirty="0" smtClean="0"/>
              <a:t>Independence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6324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Independence is assessed using two qualitative criteria: cohesion and coupling. </a:t>
            </a:r>
            <a:r>
              <a:rPr lang="en-US" i="1" dirty="0">
                <a:solidFill>
                  <a:srgbClr val="00B050"/>
                </a:solidFill>
              </a:rPr>
              <a:t>Cohesion</a:t>
            </a:r>
            <a:r>
              <a:rPr lang="en-US" i="1" dirty="0"/>
              <a:t> </a:t>
            </a:r>
            <a:r>
              <a:rPr lang="en-US" dirty="0"/>
              <a:t>is an indication of the relative functional strength of a module. </a:t>
            </a:r>
            <a:r>
              <a:rPr lang="en-US" i="1" dirty="0">
                <a:solidFill>
                  <a:srgbClr val="00B050"/>
                </a:solidFill>
              </a:rPr>
              <a:t>Coupling</a:t>
            </a:r>
            <a:r>
              <a:rPr lang="en-US" i="1" dirty="0"/>
              <a:t> </a:t>
            </a:r>
            <a:r>
              <a:rPr lang="en-US" dirty="0"/>
              <a:t>is an indication of the relative interdependence among modules.</a:t>
            </a:r>
          </a:p>
          <a:p>
            <a:pPr algn="just"/>
            <a:r>
              <a:rPr lang="en-US" dirty="0" smtClean="0"/>
              <a:t>Cohesion </a:t>
            </a:r>
            <a:r>
              <a:rPr lang="en-US" dirty="0"/>
              <a:t>is a natural extension of the information-hiding </a:t>
            </a:r>
            <a:r>
              <a:rPr lang="en-US" dirty="0" smtClean="0"/>
              <a:t>concept. </a:t>
            </a:r>
            <a:r>
              <a:rPr lang="en-US" dirty="0"/>
              <a:t>A cohesive module performs a single task, requiring little interaction with other components in other parts of a program. Stated simply, a cohesive module should (ideally) do just one thing. Although </a:t>
            </a:r>
            <a:r>
              <a:rPr lang="en-US" u="sng" dirty="0"/>
              <a:t>you should always </a:t>
            </a:r>
            <a:r>
              <a:rPr lang="en-US" u="sng" dirty="0" smtClean="0"/>
              <a:t>strive for </a:t>
            </a:r>
            <a:r>
              <a:rPr lang="en-US" u="sng" dirty="0"/>
              <a:t>high cohesion </a:t>
            </a:r>
            <a:r>
              <a:rPr lang="en-US" dirty="0"/>
              <a:t>(i.e., single-mindedness), it is often necessary and </a:t>
            </a:r>
            <a:r>
              <a:rPr lang="en-US" dirty="0" smtClean="0"/>
              <a:t>advisable to </a:t>
            </a:r>
            <a:r>
              <a:rPr lang="en-US" dirty="0"/>
              <a:t>have a software component perform multiple functions. However, “schizophrenic” components (modules that perform many unrelated functions) are </a:t>
            </a:r>
            <a:r>
              <a:rPr lang="en-US" dirty="0" smtClean="0"/>
              <a:t>to be </a:t>
            </a:r>
            <a:r>
              <a:rPr lang="en-US" dirty="0"/>
              <a:t>avoided if a good design is to be achieved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Coupling </a:t>
            </a:r>
            <a:r>
              <a:rPr lang="en-US" dirty="0"/>
              <a:t>is an indication of interconnection among modules in a </a:t>
            </a:r>
            <a:r>
              <a:rPr lang="en-US" dirty="0" smtClean="0"/>
              <a:t>software structure</a:t>
            </a:r>
            <a:r>
              <a:rPr lang="en-US" dirty="0"/>
              <a:t>. Coupling depends on the interface complexity between modules, </a:t>
            </a:r>
            <a:r>
              <a:rPr lang="en-US" dirty="0" smtClean="0"/>
              <a:t>the point </a:t>
            </a:r>
            <a:r>
              <a:rPr lang="en-US" dirty="0"/>
              <a:t>at which entry or reference is made to a module, and what data pass </a:t>
            </a:r>
            <a:r>
              <a:rPr lang="en-US" dirty="0" smtClean="0"/>
              <a:t>across </a:t>
            </a:r>
            <a:r>
              <a:rPr lang="en-US" dirty="0"/>
              <a:t>the interface. </a:t>
            </a:r>
            <a:r>
              <a:rPr lang="en-US" dirty="0" smtClean="0"/>
              <a:t>In </a:t>
            </a:r>
            <a:r>
              <a:rPr lang="en-US" dirty="0"/>
              <a:t>software design, </a:t>
            </a:r>
            <a:r>
              <a:rPr lang="en-US" u="sng" dirty="0"/>
              <a:t>you should strive for the lowest possible coupling</a:t>
            </a:r>
            <a:r>
              <a:rPr lang="en-US" dirty="0"/>
              <a:t>. Simple connectivity among modules results in software that is easier </a:t>
            </a:r>
            <a:r>
              <a:rPr lang="en-US" dirty="0" smtClean="0"/>
              <a:t>to understand </a:t>
            </a:r>
            <a:r>
              <a:rPr lang="en-US" dirty="0"/>
              <a:t>and less prone to a “ripple effect</a:t>
            </a:r>
            <a:r>
              <a:rPr lang="en-US" dirty="0" smtClean="0"/>
              <a:t>”, </a:t>
            </a:r>
            <a:r>
              <a:rPr lang="en-US" dirty="0"/>
              <a:t>caused when errors </a:t>
            </a:r>
            <a:r>
              <a:rPr lang="en-US" dirty="0" smtClean="0"/>
              <a:t>occur at </a:t>
            </a:r>
            <a:r>
              <a:rPr lang="en-US" dirty="0"/>
              <a:t>one location and propagate throughout a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a top-down design </a:t>
            </a:r>
            <a:r>
              <a:rPr lang="en-US" dirty="0" smtClean="0"/>
              <a:t>strategy.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application is developed by successively refining levels </a:t>
            </a:r>
            <a:r>
              <a:rPr lang="en-US" dirty="0" smtClean="0"/>
              <a:t>of procedural </a:t>
            </a:r>
            <a:r>
              <a:rPr lang="en-US" dirty="0"/>
              <a:t>detail.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hierarchy is developed by decomposing a </a:t>
            </a:r>
            <a:r>
              <a:rPr lang="en-US" dirty="0" smtClean="0"/>
              <a:t>macroscopic statement </a:t>
            </a:r>
            <a:r>
              <a:rPr lang="en-US" dirty="0"/>
              <a:t>of function (a procedural abstraction) in a stepwise fashion until programming language statements are reached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Refinement </a:t>
            </a:r>
            <a:r>
              <a:rPr lang="en-US" dirty="0"/>
              <a:t>is actually a process of </a:t>
            </a:r>
            <a:r>
              <a:rPr lang="en-US" i="1" dirty="0"/>
              <a:t>elaboration. </a:t>
            </a:r>
            <a:r>
              <a:rPr lang="en-US" dirty="0"/>
              <a:t>You begin with a </a:t>
            </a:r>
            <a:r>
              <a:rPr lang="en-US" dirty="0" smtClean="0"/>
              <a:t>statement of </a:t>
            </a:r>
            <a:r>
              <a:rPr lang="en-US" dirty="0"/>
              <a:t>function (or description of information) that is defined at a high level of abstraction. That is, the statement describes function or information </a:t>
            </a:r>
            <a:r>
              <a:rPr lang="en-US" dirty="0" smtClean="0"/>
              <a:t>conceptually but </a:t>
            </a:r>
            <a:r>
              <a:rPr lang="en-US" dirty="0"/>
              <a:t>provides no indication of the internal workings of the function or the internal structure of the information. You then elaborate on the original </a:t>
            </a:r>
            <a:r>
              <a:rPr lang="en-US" dirty="0" smtClean="0"/>
              <a:t>statement, providing </a:t>
            </a:r>
            <a:r>
              <a:rPr lang="en-US" dirty="0"/>
              <a:t>more and more detail as each successive refinement (elaboration</a:t>
            </a:r>
            <a:r>
              <a:rPr lang="en-US" dirty="0" smtClean="0"/>
              <a:t>)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Abstraction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refinement</a:t>
            </a:r>
            <a:r>
              <a:rPr lang="en-US" dirty="0"/>
              <a:t> are complementary concepts. 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/>
              <a:t>enables you to specify procedure and data internally but suppress the need for “outsiders” to have knowledge of low-level details. </a:t>
            </a: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Refinement</a:t>
            </a:r>
            <a:r>
              <a:rPr lang="en-US" dirty="0" smtClean="0"/>
              <a:t> </a:t>
            </a:r>
            <a:r>
              <a:rPr lang="en-US" dirty="0"/>
              <a:t>helps you to reveal low-level details as design progresses. </a:t>
            </a:r>
            <a:endParaRPr lang="fa-IR" dirty="0" smtClean="0"/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r>
              <a:rPr lang="en-US" dirty="0" smtClean="0"/>
              <a:t>Both </a:t>
            </a:r>
            <a:r>
              <a:rPr lang="en-US" dirty="0"/>
              <a:t>concepts allow you to create a complete design model as the design evolves.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 requirements analysis occurs, a set of “concerns” is uncovered. These concerns “include requirements, use cases, features, data structures, </a:t>
            </a:r>
            <a:r>
              <a:rPr lang="en-US" dirty="0" smtClean="0"/>
              <a:t>quality</a:t>
            </a:r>
            <a:r>
              <a:rPr lang="fa-IR" dirty="0" smtClean="0"/>
              <a:t>-</a:t>
            </a:r>
            <a:r>
              <a:rPr lang="en-US" dirty="0" smtClean="0"/>
              <a:t>of-service </a:t>
            </a:r>
            <a:r>
              <a:rPr lang="en-US" dirty="0"/>
              <a:t>issues, variants, intellectual property boundaries, collaborations</a:t>
            </a:r>
            <a:r>
              <a:rPr lang="en-US" dirty="0" smtClean="0"/>
              <a:t>, patterns </a:t>
            </a:r>
            <a:r>
              <a:rPr lang="en-US" dirty="0"/>
              <a:t>and contracts</a:t>
            </a:r>
            <a:r>
              <a:rPr lang="en-US" dirty="0" smtClean="0"/>
              <a:t>”.</a:t>
            </a:r>
          </a:p>
          <a:p>
            <a:pPr algn="just"/>
            <a:r>
              <a:rPr lang="en-US" dirty="0" smtClean="0"/>
              <a:t>Ideally</a:t>
            </a:r>
            <a:r>
              <a:rPr lang="en-US" dirty="0"/>
              <a:t>, a requirements model can be </a:t>
            </a:r>
            <a:r>
              <a:rPr lang="en-US" dirty="0" smtClean="0"/>
              <a:t>organized  in </a:t>
            </a:r>
            <a:r>
              <a:rPr lang="en-US" dirty="0"/>
              <a:t>a way that allows you to isolate each concern (requirement) so that it can </a:t>
            </a:r>
            <a:r>
              <a:rPr lang="en-US" dirty="0" smtClean="0"/>
              <a:t>be considered </a:t>
            </a:r>
            <a:r>
              <a:rPr lang="en-US" dirty="0"/>
              <a:t>independently.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practice, however, some of these concerns </a:t>
            </a:r>
            <a:r>
              <a:rPr lang="en-US" dirty="0" smtClean="0"/>
              <a:t>span the </a:t>
            </a:r>
            <a:r>
              <a:rPr lang="en-US" dirty="0"/>
              <a:t>entire system and cannot be easily compartmentalized</a:t>
            </a:r>
            <a:r>
              <a:rPr lang="en-US" dirty="0" smtClean="0"/>
              <a:t>.  </a:t>
            </a:r>
            <a:endParaRPr lang="fa-IR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design begins, requirements are refined into a modular design representation.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9- </a:t>
            </a:r>
            <a:r>
              <a:rPr lang="en-US" dirty="0" smtClean="0"/>
              <a:t>Aspects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081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Consider two requirements,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B. </a:t>
            </a:r>
            <a:r>
              <a:rPr lang="en-US" dirty="0"/>
              <a:t>Requirement </a:t>
            </a:r>
            <a:r>
              <a:rPr lang="en-US" i="1" dirty="0"/>
              <a:t>B</a:t>
            </a:r>
            <a:r>
              <a:rPr lang="en-US" i="1" dirty="0" smtClean="0"/>
              <a:t> </a:t>
            </a:r>
            <a:r>
              <a:rPr lang="en-US" i="1" dirty="0"/>
              <a:t>crosscuts </a:t>
            </a:r>
            <a:r>
              <a:rPr lang="en-US" dirty="0"/>
              <a:t>requirement </a:t>
            </a:r>
            <a:r>
              <a:rPr lang="en-US" i="1" dirty="0" smtClean="0"/>
              <a:t>A </a:t>
            </a:r>
            <a:r>
              <a:rPr lang="en-US" dirty="0"/>
              <a:t>“if a software decomposition [refinement] has been chosen in which </a:t>
            </a:r>
            <a:r>
              <a:rPr lang="en-US" i="1" dirty="0" smtClean="0"/>
              <a:t>A </a:t>
            </a:r>
            <a:r>
              <a:rPr lang="en-US" dirty="0"/>
              <a:t>cannot be satisfied without taking </a:t>
            </a:r>
            <a:r>
              <a:rPr lang="en-US" i="1" dirty="0" smtClean="0"/>
              <a:t>B </a:t>
            </a:r>
            <a:r>
              <a:rPr lang="en-US" dirty="0"/>
              <a:t>into account</a:t>
            </a:r>
            <a:r>
              <a:rPr lang="en-US" dirty="0" smtClean="0"/>
              <a:t>”.</a:t>
            </a:r>
            <a:endParaRPr lang="en-US" dirty="0"/>
          </a:p>
          <a:p>
            <a:pPr algn="just"/>
            <a:r>
              <a:rPr lang="en-US" dirty="0" smtClean="0"/>
              <a:t>As design </a:t>
            </a:r>
            <a:r>
              <a:rPr lang="en-US" dirty="0"/>
              <a:t>refinement occurs, </a:t>
            </a:r>
            <a:r>
              <a:rPr lang="en-US" i="1" dirty="0"/>
              <a:t>A* </a:t>
            </a:r>
            <a:r>
              <a:rPr lang="en-US" dirty="0"/>
              <a:t>is a design representation for requirement </a:t>
            </a:r>
            <a:r>
              <a:rPr lang="en-US" i="1" dirty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i="1" dirty="0"/>
              <a:t>* </a:t>
            </a:r>
            <a:r>
              <a:rPr lang="en-US" dirty="0"/>
              <a:t>is a design representation for requirement </a:t>
            </a:r>
            <a:r>
              <a:rPr lang="en-US" i="1" dirty="0"/>
              <a:t>B</a:t>
            </a:r>
            <a:r>
              <a:rPr lang="en-US" dirty="0"/>
              <a:t>. Therefore, </a:t>
            </a:r>
            <a:r>
              <a:rPr lang="en-US" i="1" dirty="0"/>
              <a:t>A* </a:t>
            </a:r>
            <a:r>
              <a:rPr lang="en-US" dirty="0"/>
              <a:t>and </a:t>
            </a:r>
            <a:r>
              <a:rPr lang="en-US" i="1" dirty="0"/>
              <a:t>B* </a:t>
            </a:r>
            <a:r>
              <a:rPr lang="en-US" dirty="0"/>
              <a:t>are representations of concerns, and </a:t>
            </a:r>
            <a:r>
              <a:rPr lang="en-US" i="1" dirty="0"/>
              <a:t>B* crosscuts A</a:t>
            </a:r>
            <a:r>
              <a:rPr lang="en-US" i="1" dirty="0" smtClean="0"/>
              <a:t>*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An </a:t>
            </a:r>
            <a:r>
              <a:rPr lang="en-US" i="1" dirty="0">
                <a:solidFill>
                  <a:srgbClr val="00B050"/>
                </a:solidFill>
              </a:rPr>
              <a:t>aspect </a:t>
            </a:r>
            <a:r>
              <a:rPr lang="en-US" dirty="0">
                <a:solidFill>
                  <a:srgbClr val="00B050"/>
                </a:solidFill>
              </a:rPr>
              <a:t>is a representation of a crosscutting concern.</a:t>
            </a:r>
            <a:r>
              <a:rPr lang="en-US" dirty="0"/>
              <a:t> Therefore, the </a:t>
            </a:r>
            <a:r>
              <a:rPr lang="en-US" dirty="0" smtClean="0"/>
              <a:t>design representation</a:t>
            </a:r>
            <a:r>
              <a:rPr lang="en-US" dirty="0"/>
              <a:t>, </a:t>
            </a:r>
            <a:r>
              <a:rPr lang="en-US" i="1" dirty="0" smtClean="0"/>
              <a:t>B*</a:t>
            </a:r>
            <a:r>
              <a:rPr lang="en-US" dirty="0" smtClean="0"/>
              <a:t>, is an aspect of the system.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an ideal context, an aspect </a:t>
            </a:r>
            <a:r>
              <a:rPr lang="en-US" dirty="0" smtClean="0"/>
              <a:t>is implemented </a:t>
            </a:r>
            <a:r>
              <a:rPr lang="en-US" dirty="0"/>
              <a:t>as a separate module (component) rather than as software fragments that are “scattered” or “tangled” throughout many </a:t>
            </a:r>
            <a:r>
              <a:rPr lang="en-US" dirty="0" smtClean="0"/>
              <a:t>components.  To </a:t>
            </a:r>
            <a:r>
              <a:rPr lang="en-US" dirty="0"/>
              <a:t>accomplish this, the design architecture should support a mechanism for defining an aspect—a module that enables the concern to be implemented </a:t>
            </a:r>
            <a:r>
              <a:rPr lang="en-US" dirty="0" smtClean="0"/>
              <a:t>across all </a:t>
            </a:r>
            <a:r>
              <a:rPr lang="en-US" dirty="0"/>
              <a:t>other concerns that it crosscuts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6013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a reorganization technique that simplifies the design (or code) of </a:t>
            </a:r>
            <a:r>
              <a:rPr lang="en-US" dirty="0" smtClean="0"/>
              <a:t>a component </a:t>
            </a:r>
            <a:r>
              <a:rPr lang="en-US" dirty="0"/>
              <a:t>without changing its function or behavior. </a:t>
            </a:r>
            <a:endParaRPr lang="en-US" dirty="0" smtClean="0"/>
          </a:p>
          <a:p>
            <a:pPr algn="just"/>
            <a:r>
              <a:rPr lang="en-US" dirty="0" smtClean="0"/>
              <a:t>Is </a:t>
            </a:r>
            <a:r>
              <a:rPr lang="en-US" dirty="0"/>
              <a:t>the process of changing a software system in such a way that it does not alter the external behavior of the </a:t>
            </a:r>
            <a:r>
              <a:rPr lang="en-US" dirty="0" smtClean="0"/>
              <a:t>code [</a:t>
            </a:r>
            <a:r>
              <a:rPr lang="en-US" dirty="0"/>
              <a:t>design] yet improves its internal structure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software is refactored, the existing design is examined for redundancy</a:t>
            </a:r>
            <a:r>
              <a:rPr lang="en-US" dirty="0" smtClean="0"/>
              <a:t>, unused </a:t>
            </a:r>
            <a:r>
              <a:rPr lang="en-US" dirty="0"/>
              <a:t>design elements, inefficient or unnecessary algorithms, poorly constructed or inappropriate data structures, or any other design failure that </a:t>
            </a:r>
            <a:r>
              <a:rPr lang="en-US" dirty="0" smtClean="0"/>
              <a:t>can be </a:t>
            </a:r>
            <a:r>
              <a:rPr lang="en-US" dirty="0"/>
              <a:t>corrected to yield a better design.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 first design iteration </a:t>
            </a:r>
            <a:r>
              <a:rPr lang="en-US" dirty="0" smtClean="0"/>
              <a:t>might yield </a:t>
            </a:r>
            <a:r>
              <a:rPr lang="en-US" dirty="0"/>
              <a:t>a component that exhibits low </a:t>
            </a:r>
            <a:r>
              <a:rPr lang="en-US" dirty="0" smtClean="0"/>
              <a:t>cohesion (i.e., it performs three functions that have only limited relationship to one another). After </a:t>
            </a:r>
            <a:r>
              <a:rPr lang="en-US" dirty="0"/>
              <a:t>careful consideration</a:t>
            </a:r>
            <a:r>
              <a:rPr lang="en-US" dirty="0" smtClean="0"/>
              <a:t>, you </a:t>
            </a:r>
            <a:r>
              <a:rPr lang="en-US" dirty="0"/>
              <a:t>may decide that the component should be refactored into three </a:t>
            </a:r>
            <a:r>
              <a:rPr lang="en-US" dirty="0" smtClean="0"/>
              <a:t>separate components</a:t>
            </a:r>
            <a:r>
              <a:rPr lang="en-US" dirty="0"/>
              <a:t>, each exhibiting high cohesion. The result will be software that </a:t>
            </a:r>
            <a:r>
              <a:rPr lang="en-US" dirty="0" smtClean="0"/>
              <a:t>is easier </a:t>
            </a:r>
            <a:r>
              <a:rPr lang="en-US" dirty="0"/>
              <a:t>to integrate, easier to test, and easier to maintain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the intent of refactoring is to modify the code in a manner that </a:t>
            </a:r>
            <a:r>
              <a:rPr lang="en-US" dirty="0" smtClean="0"/>
              <a:t>does not </a:t>
            </a:r>
            <a:r>
              <a:rPr lang="en-US" dirty="0"/>
              <a:t>alter its external behavior, inadvertent side effects can and do occur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Is the current representation of the evolving system optimal</a:t>
            </a:r>
            <a:r>
              <a:rPr lang="en-US" sz="3000" dirty="0" smtClean="0"/>
              <a:t>?</a:t>
            </a:r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A good design is one that balances trade-offs to minimize the total cost of the system over entire life time.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Design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analysis model defines a set of analysis classes. Each of these classes describes some element of the problem domain, focusing on aspects of the problem that are user visible. The </a:t>
            </a:r>
            <a:r>
              <a:rPr lang="en-US" dirty="0"/>
              <a:t>level of abstraction of an analysis class </a:t>
            </a:r>
            <a:r>
              <a:rPr lang="en-US" dirty="0" smtClean="0"/>
              <a:t>is relatively </a:t>
            </a:r>
            <a:r>
              <a:rPr lang="en-US" dirty="0"/>
              <a:t>high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the design model evolves, you will define a set of </a:t>
            </a:r>
            <a:r>
              <a:rPr lang="en-US" i="1" dirty="0"/>
              <a:t>design classes </a:t>
            </a:r>
            <a:r>
              <a:rPr lang="en-US" dirty="0"/>
              <a:t>that refine the analysis classes by providing design detail that will enable the </a:t>
            </a:r>
            <a:r>
              <a:rPr lang="en-US" dirty="0" smtClean="0"/>
              <a:t>classes to </a:t>
            </a:r>
            <a:r>
              <a:rPr lang="en-US" dirty="0"/>
              <a:t>be implemented, and implement a software infrastructure that supports </a:t>
            </a:r>
            <a:r>
              <a:rPr lang="en-US" dirty="0" smtClean="0"/>
              <a:t>the business </a:t>
            </a:r>
            <a:r>
              <a:rPr lang="en-US" dirty="0"/>
              <a:t>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good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Complete </a:t>
            </a:r>
            <a:r>
              <a:rPr lang="en-US" b="1" dirty="0"/>
              <a:t>and sufficient. </a:t>
            </a:r>
            <a:r>
              <a:rPr lang="en-US" dirty="0"/>
              <a:t>A design class should be the </a:t>
            </a:r>
            <a:r>
              <a:rPr lang="en-US" dirty="0">
                <a:solidFill>
                  <a:srgbClr val="00B050"/>
                </a:solidFill>
              </a:rPr>
              <a:t>complete</a:t>
            </a:r>
            <a:r>
              <a:rPr lang="en-US" dirty="0"/>
              <a:t> encapsulation of all attributes and methods that can reasonably be </a:t>
            </a:r>
            <a:r>
              <a:rPr lang="en-US" dirty="0" smtClean="0"/>
              <a:t>expected (</a:t>
            </a:r>
            <a:r>
              <a:rPr lang="en-US" dirty="0"/>
              <a:t>based on a knowledgeable interpretation of the class name) to exist </a:t>
            </a:r>
            <a:r>
              <a:rPr lang="en-US" dirty="0" smtClean="0"/>
              <a:t>for the </a:t>
            </a:r>
            <a:r>
              <a:rPr lang="en-US" dirty="0"/>
              <a:t>class. </a:t>
            </a:r>
            <a:r>
              <a:rPr lang="en-US" dirty="0" smtClean="0">
                <a:solidFill>
                  <a:srgbClr val="00B050"/>
                </a:solidFill>
              </a:rPr>
              <a:t>Sufficiency</a:t>
            </a:r>
            <a:r>
              <a:rPr lang="en-US" dirty="0" smtClean="0"/>
              <a:t> ensures that </a:t>
            </a:r>
            <a:r>
              <a:rPr lang="en-US" dirty="0"/>
              <a:t>the design class contains only those methods that are sufficient </a:t>
            </a:r>
            <a:r>
              <a:rPr lang="en-US" dirty="0" smtClean="0"/>
              <a:t>to achieve </a:t>
            </a:r>
            <a:r>
              <a:rPr lang="en-US" dirty="0"/>
              <a:t>the intent of the class, no more and no less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Primitiveness</a:t>
            </a:r>
            <a:r>
              <a:rPr lang="en-US" b="1" dirty="0"/>
              <a:t>. </a:t>
            </a:r>
            <a:r>
              <a:rPr lang="en-US" dirty="0"/>
              <a:t>Methods associated with a design class should be </a:t>
            </a:r>
            <a:r>
              <a:rPr lang="en-US" dirty="0" smtClean="0"/>
              <a:t>focused on </a:t>
            </a:r>
            <a:r>
              <a:rPr lang="en-US" dirty="0"/>
              <a:t>accomplishing one service for the class. Once the service has </a:t>
            </a:r>
            <a:r>
              <a:rPr lang="en-US" dirty="0" smtClean="0"/>
              <a:t>been implemented </a:t>
            </a:r>
            <a:r>
              <a:rPr lang="en-US" dirty="0"/>
              <a:t>with a method, the class should not provide another way </a:t>
            </a:r>
            <a:r>
              <a:rPr lang="en-US" dirty="0" smtClean="0"/>
              <a:t>to accomplish </a:t>
            </a:r>
            <a:r>
              <a:rPr lang="en-US" dirty="0"/>
              <a:t>the same thing.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</a:t>
            </a:r>
            <a:r>
              <a:rPr lang="en-US" dirty="0" smtClean="0"/>
              <a:t>class(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High </a:t>
            </a:r>
            <a:r>
              <a:rPr lang="en-US" b="1" dirty="0"/>
              <a:t>cohesion. </a:t>
            </a:r>
            <a:r>
              <a:rPr lang="en-US" dirty="0"/>
              <a:t>A cohesive design class has a small, focused set of responsibilities and single-mindedly applies attributes and methods </a:t>
            </a:r>
            <a:r>
              <a:rPr lang="en-US" dirty="0" smtClean="0"/>
              <a:t>to implement </a:t>
            </a:r>
            <a:r>
              <a:rPr lang="en-US" dirty="0"/>
              <a:t>those responsibilities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Low </a:t>
            </a:r>
            <a:r>
              <a:rPr lang="en-US" b="1" dirty="0"/>
              <a:t>coupling. </a:t>
            </a:r>
            <a:r>
              <a:rPr lang="en-US" dirty="0"/>
              <a:t>Within the design model, it is necessary for design </a:t>
            </a:r>
            <a:r>
              <a:rPr lang="en-US" dirty="0" smtClean="0"/>
              <a:t>classes to </a:t>
            </a:r>
            <a:r>
              <a:rPr lang="en-US" dirty="0"/>
              <a:t>collaborate with one another. However, collaboration should be kept </a:t>
            </a:r>
            <a:r>
              <a:rPr lang="en-US" dirty="0" smtClean="0"/>
              <a:t>to an </a:t>
            </a:r>
            <a:r>
              <a:rPr lang="en-US" dirty="0"/>
              <a:t>acceptable minimum.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design model is highly coupled (all </a:t>
            </a:r>
            <a:r>
              <a:rPr lang="en-US" dirty="0" smtClean="0"/>
              <a:t>design classes </a:t>
            </a:r>
            <a:r>
              <a:rPr lang="en-US" dirty="0"/>
              <a:t>collaborate with all other design classes), the system is difficult </a:t>
            </a:r>
            <a:r>
              <a:rPr lang="en-US" dirty="0" smtClean="0"/>
              <a:t>to </a:t>
            </a:r>
            <a:r>
              <a:rPr lang="en-US" dirty="0"/>
              <a:t>implement, to test, and to maintain over time.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design </a:t>
            </a:r>
            <a:r>
              <a:rPr lang="en-US" dirty="0" smtClean="0"/>
              <a:t>classes within </a:t>
            </a:r>
            <a:r>
              <a:rPr lang="en-US" dirty="0"/>
              <a:t>a subsystem should have only limited knowledge of other </a:t>
            </a:r>
            <a:r>
              <a:rPr lang="en-US" dirty="0" smtClean="0"/>
              <a:t>classes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Refers </a:t>
            </a:r>
            <a:r>
              <a:rPr lang="en-US" dirty="0"/>
              <a:t>to how single-minded a module (class, object, or method) is within a system. A class or object should represent only one thing, and a method should solve only </a:t>
            </a:r>
            <a:r>
              <a:rPr lang="en-US" dirty="0" smtClean="0"/>
              <a:t>a single </a:t>
            </a:r>
            <a:r>
              <a:rPr lang="en-US" dirty="0"/>
              <a:t>task. </a:t>
            </a:r>
            <a:endParaRPr lang="en-US" dirty="0" smtClean="0"/>
          </a:p>
          <a:p>
            <a:pPr lvl="1"/>
            <a:r>
              <a:rPr lang="en-US" i="1" dirty="0"/>
              <a:t>Method cohesion </a:t>
            </a:r>
            <a:r>
              <a:rPr lang="en-US" dirty="0"/>
              <a:t>addresses the cohesion within an individual </a:t>
            </a:r>
            <a:r>
              <a:rPr lang="en-US" dirty="0" smtClean="0"/>
              <a:t>method. </a:t>
            </a:r>
            <a:r>
              <a:rPr lang="en-US" dirty="0"/>
              <a:t>Methods should do one and only one thing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Class cohesion </a:t>
            </a:r>
            <a:r>
              <a:rPr lang="en-US" dirty="0"/>
              <a:t>is the level of cohesion among the attributes and methods of a </a:t>
            </a:r>
            <a:r>
              <a:rPr lang="en-US" dirty="0" smtClean="0"/>
              <a:t>class. </a:t>
            </a:r>
            <a:r>
              <a:rPr lang="en-US" dirty="0"/>
              <a:t>A class should represent only one </a:t>
            </a:r>
            <a:r>
              <a:rPr lang="en-US" dirty="0" smtClean="0"/>
              <a:t>thing</a:t>
            </a:r>
            <a:r>
              <a:rPr lang="fa-IR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872212" cy="1596177"/>
          </a:xfrm>
        </p:spPr>
        <p:txBody>
          <a:bodyPr/>
          <a:lstStyle/>
          <a:p>
            <a:r>
              <a:rPr lang="en-US" dirty="0" smtClean="0"/>
              <a:t>Types of method cohesion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85987" y="1"/>
            <a:ext cx="7406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 cohesion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19210" y="1854926"/>
            <a:ext cx="7865614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Coupling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how interdependent or interrelated the modules (classes, objects, and methods) are in a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higher the interdependency, the more likely changes in part of a </a:t>
            </a:r>
            <a:r>
              <a:rPr lang="en-US" dirty="0" smtClean="0"/>
              <a:t>design </a:t>
            </a:r>
            <a:r>
              <a:rPr lang="en-US" dirty="0"/>
              <a:t>can cause changes to be required in other parts of the design. </a:t>
            </a:r>
            <a:endParaRPr lang="en-US" dirty="0" smtClean="0"/>
          </a:p>
          <a:p>
            <a:pPr lvl="1"/>
            <a:r>
              <a:rPr lang="en-US" i="1" dirty="0"/>
              <a:t>Interaction coupling </a:t>
            </a:r>
            <a:r>
              <a:rPr lang="en-US" dirty="0"/>
              <a:t>deals with the coupling among methods and objects through </a:t>
            </a:r>
            <a:r>
              <a:rPr lang="en-US" dirty="0" smtClean="0"/>
              <a:t>message passing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/>
              <a:t>Inheritance coupling</a:t>
            </a:r>
            <a:r>
              <a:rPr lang="en-US" dirty="0"/>
              <a:t>, </a:t>
            </a:r>
            <a:r>
              <a:rPr lang="en-US" dirty="0" smtClean="0"/>
              <a:t>deals </a:t>
            </a:r>
            <a:r>
              <a:rPr lang="en-US" dirty="0"/>
              <a:t>with how </a:t>
            </a:r>
            <a:r>
              <a:rPr lang="en-US" dirty="0" smtClean="0"/>
              <a:t>tightly coupled </a:t>
            </a:r>
            <a:r>
              <a:rPr lang="en-US" dirty="0"/>
              <a:t>the classes are in an inheritance hierarchy.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618517"/>
            <a:ext cx="2908663" cy="2481734"/>
          </a:xfrm>
        </p:spPr>
        <p:txBody>
          <a:bodyPr/>
          <a:lstStyle/>
          <a:p>
            <a:r>
              <a:rPr lang="en-US" dirty="0" smtClean="0"/>
              <a:t>Types of interaction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61987"/>
            <a:ext cx="9144000" cy="55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 Design </a:t>
            </a:r>
            <a:r>
              <a:rPr lang="en-US" dirty="0"/>
              <a:t>for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is an ongoing chicken-and-egg debate about whether software design </a:t>
            </a:r>
            <a:r>
              <a:rPr lang="en-US" dirty="0" smtClean="0"/>
              <a:t>or test </a:t>
            </a:r>
            <a:r>
              <a:rPr lang="en-US" dirty="0"/>
              <a:t>case design should come first. </a:t>
            </a:r>
            <a:endParaRPr lang="en-US" dirty="0" smtClean="0"/>
          </a:p>
          <a:p>
            <a:r>
              <a:rPr lang="en-US" dirty="0" smtClean="0"/>
              <a:t>Advocates </a:t>
            </a:r>
            <a:r>
              <a:rPr lang="en-US" dirty="0"/>
              <a:t>of test-driven development (TDD) write tests before implementing </a:t>
            </a:r>
            <a:r>
              <a:rPr lang="en-US" dirty="0" smtClean="0"/>
              <a:t>any other </a:t>
            </a:r>
            <a:r>
              <a:rPr lang="en-US" dirty="0"/>
              <a:t>code</a:t>
            </a:r>
            <a:r>
              <a:rPr lang="en-US" dirty="0" smtClean="0"/>
              <a:t>.</a:t>
            </a:r>
          </a:p>
          <a:p>
            <a:r>
              <a:rPr lang="nn-NO" dirty="0"/>
              <a:t>“Test fast, fail fast, adjust fast.” </a:t>
            </a:r>
            <a:br>
              <a:rPr lang="nn-NO" dirty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</a:t>
            </a:r>
            <a:r>
              <a:rPr lang="en-US" dirty="0"/>
              <a:t>problem domain-oriented analysis models into optimal solution domain-oriented design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systems development is both incremental and iterative. </a:t>
            </a:r>
            <a:endParaRPr lang="en-US" dirty="0" smtClean="0"/>
          </a:p>
          <a:p>
            <a:r>
              <a:rPr lang="en-US" dirty="0" smtClean="0"/>
              <a:t>In this </a:t>
            </a:r>
            <a:r>
              <a:rPr lang="en-US" dirty="0"/>
              <a:t>time we begin looking at the </a:t>
            </a:r>
            <a:r>
              <a:rPr lang="en-US" dirty="0" smtClean="0"/>
              <a:t>models of </a:t>
            </a:r>
            <a:r>
              <a:rPr lang="en-US" dirty="0"/>
              <a:t>the problem domain through a design lens.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step, we make </a:t>
            </a:r>
            <a:r>
              <a:rPr lang="en-US" dirty="0" smtClean="0"/>
              <a:t>modifications </a:t>
            </a:r>
            <a:r>
              <a:rPr lang="en-US" dirty="0"/>
              <a:t>to the problem domain models that will enhance </a:t>
            </a:r>
            <a:r>
              <a:rPr lang="en-US" dirty="0" smtClean="0"/>
              <a:t>the efficiency </a:t>
            </a:r>
            <a:r>
              <a:rPr lang="en-US" dirty="0"/>
              <a:t>and effectiveness of the evolving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Factoring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artitions </a:t>
            </a:r>
            <a:r>
              <a:rPr lang="en-US" dirty="0"/>
              <a:t>and collaborations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Design </a:t>
            </a:r>
            <a:r>
              <a:rPr lang="en-US" dirty="0"/>
              <a:t>is what </a:t>
            </a:r>
            <a:r>
              <a:rPr lang="en-US" dirty="0" smtClean="0"/>
              <a:t>almost every </a:t>
            </a:r>
            <a:r>
              <a:rPr lang="en-US" dirty="0"/>
              <a:t>engineer wants to do.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the place </a:t>
            </a:r>
            <a:r>
              <a:rPr lang="en-US" dirty="0"/>
              <a:t>where creativity </a:t>
            </a:r>
            <a:r>
              <a:rPr lang="en-US" dirty="0" smtClean="0"/>
              <a:t>rules—where stakeholder </a:t>
            </a:r>
            <a:r>
              <a:rPr lang="en-US" dirty="0"/>
              <a:t>requirements, </a:t>
            </a:r>
            <a:r>
              <a:rPr lang="en-US" dirty="0" smtClean="0"/>
              <a:t>business needs</a:t>
            </a:r>
            <a:r>
              <a:rPr lang="en-US" dirty="0"/>
              <a:t>, and technical considerations all </a:t>
            </a:r>
            <a:r>
              <a:rPr lang="en-US" dirty="0" smtClean="0"/>
              <a:t>come together </a:t>
            </a:r>
            <a:r>
              <a:rPr lang="en-US" dirty="0"/>
              <a:t>in the formulation of a product or system. </a:t>
            </a:r>
            <a:endParaRPr lang="en-US" dirty="0" smtClean="0"/>
          </a:p>
          <a:p>
            <a:pPr algn="just"/>
            <a:r>
              <a:rPr lang="en-US" dirty="0" smtClean="0"/>
              <a:t>Creates </a:t>
            </a:r>
            <a:r>
              <a:rPr lang="en-US" dirty="0"/>
              <a:t>a representation or </a:t>
            </a:r>
            <a:r>
              <a:rPr lang="en-US" dirty="0" smtClean="0"/>
              <a:t>model of </a:t>
            </a:r>
            <a:r>
              <a:rPr lang="en-US" dirty="0"/>
              <a:t>the software, but unlike the </a:t>
            </a:r>
            <a:r>
              <a:rPr lang="en-US" dirty="0" smtClean="0"/>
              <a:t>requirements model </a:t>
            </a:r>
            <a:r>
              <a:rPr lang="en-US" dirty="0"/>
              <a:t>(that focuses on describing </a:t>
            </a:r>
            <a:r>
              <a:rPr lang="en-US" dirty="0" smtClean="0"/>
              <a:t>required data</a:t>
            </a:r>
            <a:r>
              <a:rPr lang="en-US" dirty="0"/>
              <a:t>, function, and behavior), the design </a:t>
            </a:r>
            <a:r>
              <a:rPr lang="en-US" dirty="0" smtClean="0"/>
              <a:t>model provides </a:t>
            </a:r>
            <a:r>
              <a:rPr lang="en-US" dirty="0"/>
              <a:t>detail about software architecture</a:t>
            </a:r>
            <a:r>
              <a:rPr lang="en-US" dirty="0" smtClean="0"/>
              <a:t>, data </a:t>
            </a:r>
            <a:r>
              <a:rPr lang="en-US" dirty="0"/>
              <a:t>structures, interfaces, and components </a:t>
            </a:r>
            <a:r>
              <a:rPr lang="en-US" dirty="0" smtClean="0"/>
              <a:t>that are </a:t>
            </a:r>
            <a:r>
              <a:rPr lang="en-US" dirty="0"/>
              <a:t>necessary to implement the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the process of separating out a </a:t>
            </a:r>
            <a:r>
              <a:rPr lang="en-US" i="1" dirty="0"/>
              <a:t>module </a:t>
            </a:r>
            <a:r>
              <a:rPr lang="en-US" dirty="0"/>
              <a:t>into a stand-alone module. The </a:t>
            </a:r>
            <a:r>
              <a:rPr lang="en-US" dirty="0" smtClean="0"/>
              <a:t>new module </a:t>
            </a:r>
            <a:r>
              <a:rPr lang="en-US" dirty="0"/>
              <a:t>can be a new </a:t>
            </a:r>
            <a:r>
              <a:rPr lang="en-US" i="1" dirty="0"/>
              <a:t>class </a:t>
            </a:r>
            <a:r>
              <a:rPr lang="en-US" dirty="0"/>
              <a:t>or a new </a:t>
            </a:r>
            <a:r>
              <a:rPr lang="en-US" i="1" dirty="0"/>
              <a:t>method. </a:t>
            </a:r>
            <a:r>
              <a:rPr lang="en-US" dirty="0"/>
              <a:t>For example, when reviewing a set of classes</a:t>
            </a:r>
            <a:r>
              <a:rPr lang="en-US" dirty="0" smtClean="0"/>
              <a:t>, it </a:t>
            </a:r>
            <a:r>
              <a:rPr lang="en-US" dirty="0"/>
              <a:t>may be discovered that they have a similar set of attributes and methods. </a:t>
            </a:r>
            <a:r>
              <a:rPr lang="en-US" dirty="0" smtClean="0"/>
              <a:t>Thus</a:t>
            </a:r>
            <a:r>
              <a:rPr lang="en-US" dirty="0"/>
              <a:t>, it </a:t>
            </a:r>
            <a:r>
              <a:rPr lang="en-US" dirty="0" smtClean="0"/>
              <a:t>might make </a:t>
            </a:r>
            <a:r>
              <a:rPr lang="en-US" dirty="0"/>
              <a:t>sense to factor out the similarities into a separate class.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Partitions and </a:t>
            </a:r>
            <a:r>
              <a:rPr lang="en-US" b="1" dirty="0" smtClean="0"/>
              <a:t>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actual </a:t>
            </a:r>
            <a:r>
              <a:rPr lang="en-US" dirty="0"/>
              <a:t>size of the system representation can overload the user and the developer. At this</a:t>
            </a:r>
            <a:br>
              <a:rPr lang="en-US" dirty="0"/>
            </a:br>
            <a:r>
              <a:rPr lang="en-US" dirty="0"/>
              <a:t>point in the evolution of the system, it might make sense to split the representation into a</a:t>
            </a:r>
            <a:br>
              <a:rPr lang="en-US" dirty="0"/>
            </a:br>
            <a:r>
              <a:rPr lang="en-US" dirty="0"/>
              <a:t>set of </a:t>
            </a:r>
            <a:r>
              <a:rPr lang="en-US" i="1" dirty="0"/>
              <a:t>partitions. </a:t>
            </a:r>
            <a:endParaRPr lang="en-US" i="1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partition is the object-oriented equivalent of a </a:t>
            </a:r>
            <a:r>
              <a:rPr lang="en-US" dirty="0" smtClean="0"/>
              <a:t>subsystem, where </a:t>
            </a:r>
            <a:r>
              <a:rPr lang="en-US" dirty="0"/>
              <a:t>a subsystem is a decomposition of a larger system into its component </a:t>
            </a:r>
            <a:r>
              <a:rPr lang="en-US" dirty="0" smtClean="0"/>
              <a:t>systems.</a:t>
            </a:r>
          </a:p>
          <a:p>
            <a:pPr algn="just"/>
            <a:r>
              <a:rPr lang="en-US" dirty="0" smtClean="0"/>
              <a:t>From </a:t>
            </a:r>
            <a:r>
              <a:rPr lang="en-US" dirty="0"/>
              <a:t>an object- oriented perspective</a:t>
            </a:r>
            <a:r>
              <a:rPr lang="en-US" dirty="0" smtClean="0"/>
              <a:t>, partitions </a:t>
            </a:r>
            <a:r>
              <a:rPr lang="en-US" dirty="0"/>
              <a:t>are based on the pattern of activity (messages sent) among the objects in an </a:t>
            </a:r>
            <a:r>
              <a:rPr lang="en-US" dirty="0" smtClean="0"/>
              <a:t>object-oriented </a:t>
            </a:r>
            <a:r>
              <a:rPr lang="en-US" dirty="0"/>
              <a:t>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Partitions and </a:t>
            </a:r>
            <a:r>
              <a:rPr lang="en-US" b="1" dirty="0" smtClean="0"/>
              <a:t>Collaborations(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4691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good place to look for potential partitions is the </a:t>
            </a:r>
            <a:r>
              <a:rPr lang="en-US" i="1" dirty="0"/>
              <a:t>collaborations </a:t>
            </a:r>
            <a:r>
              <a:rPr lang="en-US" dirty="0"/>
              <a:t>modeled in UML’s communication </a:t>
            </a:r>
            <a:r>
              <a:rPr lang="en-US" dirty="0" smtClean="0"/>
              <a:t>diagrams. </a:t>
            </a:r>
          </a:p>
          <a:p>
            <a:pPr algn="just"/>
            <a:r>
              <a:rPr lang="en-US" dirty="0" smtClean="0"/>
              <a:t>One </a:t>
            </a:r>
            <a:r>
              <a:rPr lang="en-US" dirty="0"/>
              <a:t>useful way to identify collaborations </a:t>
            </a:r>
            <a:r>
              <a:rPr lang="en-US" dirty="0" smtClean="0"/>
              <a:t>is to </a:t>
            </a:r>
            <a:r>
              <a:rPr lang="en-US" dirty="0"/>
              <a:t>create a communication diagram for each use case. However, because an individual class </a:t>
            </a:r>
            <a:r>
              <a:rPr lang="en-US" dirty="0" smtClean="0"/>
              <a:t>can support </a:t>
            </a:r>
            <a:r>
              <a:rPr lang="en-US" dirty="0"/>
              <a:t>multiple use cases, an individual class can participate in multiple use-case-based collaborations. </a:t>
            </a:r>
            <a:r>
              <a:rPr lang="en-US" dirty="0" smtClean="0"/>
              <a:t> In </a:t>
            </a:r>
            <a:r>
              <a:rPr lang="en-US" dirty="0"/>
              <a:t>cases where classes are supporting multiple use cases, the collaborations </a:t>
            </a:r>
            <a:r>
              <a:rPr lang="en-US" dirty="0" smtClean="0"/>
              <a:t>should be </a:t>
            </a:r>
            <a:r>
              <a:rPr lang="en-US" dirty="0"/>
              <a:t>merged.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class diagram should be reviewed to see how the </a:t>
            </a:r>
            <a:r>
              <a:rPr lang="en-US" dirty="0" smtClean="0"/>
              <a:t>different </a:t>
            </a:r>
            <a:r>
              <a:rPr lang="en-US" dirty="0"/>
              <a:t>classes are </a:t>
            </a:r>
            <a:r>
              <a:rPr lang="en-US" dirty="0" smtClean="0"/>
              <a:t>related to </a:t>
            </a:r>
            <a:r>
              <a:rPr lang="en-US" dirty="0"/>
              <a:t>one another.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greater the coupling between classes, the more likely the classes </a:t>
            </a:r>
            <a:r>
              <a:rPr lang="en-US" dirty="0" smtClean="0">
                <a:solidFill>
                  <a:srgbClr val="00B050"/>
                </a:solidFill>
              </a:rPr>
              <a:t>should be </a:t>
            </a:r>
            <a:r>
              <a:rPr lang="en-US" dirty="0">
                <a:solidFill>
                  <a:srgbClr val="00B050"/>
                </a:solidFill>
              </a:rPr>
              <a:t>grouped together in a collaboration or partition.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more </a:t>
            </a:r>
            <a:r>
              <a:rPr lang="en-US" dirty="0"/>
              <a:t>messages sent between objects, </a:t>
            </a:r>
            <a:r>
              <a:rPr lang="en-US" dirty="0" smtClean="0"/>
              <a:t>the </a:t>
            </a:r>
            <a:r>
              <a:rPr lang="en-US" dirty="0"/>
              <a:t>more likely the objects belong in the same partition.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fewer </a:t>
            </a:r>
            <a:r>
              <a:rPr lang="en-US" dirty="0"/>
              <a:t>messages sent, the less likely the two objects belong together.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useful approach to identifying potential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591057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each collaboration between objects in terms of clients, servers, and contracts.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client </a:t>
            </a:r>
            <a:r>
              <a:rPr lang="en-US" dirty="0"/>
              <a:t>is an </a:t>
            </a:r>
            <a:r>
              <a:rPr lang="en-US" dirty="0" smtClean="0"/>
              <a:t>instance of </a:t>
            </a:r>
            <a:r>
              <a:rPr lang="en-US" dirty="0"/>
              <a:t>a </a:t>
            </a:r>
            <a:r>
              <a:rPr lang="en-US" i="1" dirty="0"/>
              <a:t>class </a:t>
            </a:r>
            <a:r>
              <a:rPr lang="en-US" dirty="0"/>
              <a:t>that sends a </a:t>
            </a:r>
            <a:r>
              <a:rPr lang="en-US" i="1" dirty="0"/>
              <a:t>message </a:t>
            </a:r>
            <a:r>
              <a:rPr lang="en-US" dirty="0"/>
              <a:t>to an instance of another class for a </a:t>
            </a:r>
            <a:r>
              <a:rPr lang="en-US" i="1" dirty="0"/>
              <a:t>method </a:t>
            </a:r>
            <a:r>
              <a:rPr lang="en-US" dirty="0"/>
              <a:t>to be executed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i="1" dirty="0"/>
              <a:t>server </a:t>
            </a:r>
            <a:r>
              <a:rPr lang="en-US" dirty="0"/>
              <a:t>is the instance of a class that receives the message; </a:t>
            </a:r>
            <a:endParaRPr lang="en-US" dirty="0" smtClean="0"/>
          </a:p>
          <a:p>
            <a:r>
              <a:rPr lang="en-US" i="1" dirty="0" smtClean="0"/>
              <a:t>Contract </a:t>
            </a:r>
            <a:r>
              <a:rPr lang="en-US" dirty="0"/>
              <a:t>is the specification that formalizes the interactions between the client and server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Allows </a:t>
            </a:r>
            <a:r>
              <a:rPr lang="en-US" dirty="0"/>
              <a:t>the developer to build up potential partitions by looking at </a:t>
            </a:r>
            <a:r>
              <a:rPr lang="en-US" dirty="0" smtClean="0"/>
              <a:t>the contracts </a:t>
            </a:r>
            <a:r>
              <a:rPr lang="en-US" dirty="0"/>
              <a:t>that have been specified between objects. </a:t>
            </a:r>
            <a:endParaRPr lang="en-US" dirty="0" smtClean="0"/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00B050"/>
                </a:solidFill>
              </a:rPr>
              <a:t>The </a:t>
            </a:r>
            <a:r>
              <a:rPr lang="en-US" sz="1900" dirty="0">
                <a:solidFill>
                  <a:srgbClr val="00B050"/>
                </a:solidFill>
              </a:rPr>
              <a:t>more contracts there </a:t>
            </a:r>
            <a:r>
              <a:rPr lang="en-US" sz="1900" dirty="0" smtClean="0">
                <a:solidFill>
                  <a:srgbClr val="00B050"/>
                </a:solidFill>
              </a:rPr>
              <a:t>are between </a:t>
            </a:r>
            <a:r>
              <a:rPr lang="en-US" sz="1900" dirty="0">
                <a:solidFill>
                  <a:srgbClr val="00B050"/>
                </a:solidFill>
              </a:rPr>
              <a:t>objects, the more likely that the objects belong in the same partition</a:t>
            </a:r>
            <a:r>
              <a:rPr lang="en-US" sz="1900" dirty="0"/>
              <a:t>. </a:t>
            </a:r>
            <a:r>
              <a:rPr lang="en-US" sz="1900" dirty="0" smtClean="0">
                <a:solidFill>
                  <a:srgbClr val="00B050"/>
                </a:solidFill>
              </a:rPr>
              <a:t>The </a:t>
            </a:r>
            <a:r>
              <a:rPr lang="en-US" sz="1900" dirty="0">
                <a:solidFill>
                  <a:srgbClr val="00B050"/>
                </a:solidFill>
              </a:rPr>
              <a:t>fewer contracts, the less chance there is that the two classes belong in the same partition</a:t>
            </a:r>
            <a:r>
              <a:rPr lang="en-US" sz="1900" dirty="0" smtClean="0">
                <a:solidFill>
                  <a:srgbClr val="00B050"/>
                </a:solidFill>
              </a:rPr>
              <a:t>.</a:t>
            </a:r>
            <a:endParaRPr lang="en-US" sz="19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</a:t>
            </a:r>
            <a:r>
              <a:rPr lang="pt-BR" altLang="en-US" b="1" dirty="0" smtClean="0"/>
              <a:t>.</a:t>
            </a:r>
          </a:p>
          <a:p>
            <a:r>
              <a:rPr lang="en-US" altLang="en-US" b="1" dirty="0" smtClean="0"/>
              <a:t>R. G</a:t>
            </a:r>
            <a:r>
              <a:rPr lang="en-US" altLang="en-US" b="1" dirty="0"/>
              <a:t>. Pressman, B. R. Maxim, Software Engineering_ A Practitioner’s Approach, 8th Edition, </a:t>
            </a:r>
            <a:r>
              <a:rPr lang="en-US" altLang="en-US" b="1" dirty="0" smtClean="0"/>
              <a:t>2014. </a:t>
            </a:r>
            <a:endParaRPr lang="en-US" altLang="en-US" b="1" dirty="0"/>
          </a:p>
          <a:p>
            <a:endParaRPr lang="pt-BR" alt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Design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Design </a:t>
            </a:r>
            <a:r>
              <a:rPr lang="en-US" dirty="0"/>
              <a:t>allows you </a:t>
            </a:r>
            <a:r>
              <a:rPr lang="en-US" dirty="0" smtClean="0"/>
              <a:t>to model </a:t>
            </a:r>
            <a:r>
              <a:rPr lang="en-US" dirty="0"/>
              <a:t>the system or product that is to be built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model can be assessed for quality </a:t>
            </a:r>
            <a:r>
              <a:rPr lang="en-US" dirty="0" smtClean="0"/>
              <a:t>and improved </a:t>
            </a:r>
            <a:r>
              <a:rPr lang="en-US" dirty="0"/>
              <a:t>before code is generated, tests </a:t>
            </a:r>
            <a:r>
              <a:rPr lang="en-US" dirty="0" smtClean="0"/>
              <a:t>are conducted</a:t>
            </a:r>
            <a:r>
              <a:rPr lang="en-US" dirty="0"/>
              <a:t>, and end users become involved </a:t>
            </a:r>
            <a:r>
              <a:rPr lang="en-US" dirty="0" smtClean="0"/>
              <a:t>in large </a:t>
            </a:r>
            <a:r>
              <a:rPr lang="en-US" dirty="0"/>
              <a:t>numbers. </a:t>
            </a:r>
            <a:endParaRPr lang="en-US" dirty="0" smtClean="0"/>
          </a:p>
          <a:p>
            <a:pPr algn="just"/>
            <a:r>
              <a:rPr lang="en-US" dirty="0" smtClean="0"/>
              <a:t>Design </a:t>
            </a:r>
            <a:r>
              <a:rPr lang="en-US" dirty="0"/>
              <a:t>is the place where software quality is established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I ensure that I’ve done </a:t>
            </a:r>
            <a:r>
              <a:rPr lang="en-US" b="1" dirty="0" smtClean="0"/>
              <a:t>it right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design model is assessed </a:t>
            </a:r>
            <a:r>
              <a:rPr lang="en-US" dirty="0" smtClean="0"/>
              <a:t>by the </a:t>
            </a:r>
            <a:r>
              <a:rPr lang="en-US" dirty="0"/>
              <a:t>software team in an effort to </a:t>
            </a:r>
            <a:r>
              <a:rPr lang="en-US" dirty="0" smtClean="0"/>
              <a:t>determine whether </a:t>
            </a:r>
            <a:r>
              <a:rPr lang="en-US" dirty="0"/>
              <a:t>it contains errors, inconsistencies, </a:t>
            </a:r>
            <a:r>
              <a:rPr lang="en-US" dirty="0" smtClean="0"/>
              <a:t>or omissions</a:t>
            </a:r>
            <a:r>
              <a:rPr lang="en-US" dirty="0"/>
              <a:t>; whether better alternatives exist</a:t>
            </a:r>
            <a:r>
              <a:rPr lang="en-US" dirty="0" smtClean="0"/>
              <a:t>; and </a:t>
            </a:r>
            <a:r>
              <a:rPr lang="en-US" dirty="0"/>
              <a:t>whether the model can be </a:t>
            </a:r>
            <a:r>
              <a:rPr lang="en-US" dirty="0" smtClean="0"/>
              <a:t>implemented within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schedule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</a:t>
            </a:r>
            <a:r>
              <a:rPr lang="en-US" dirty="0" smtClean="0"/>
              <a:t>that have </a:t>
            </a:r>
            <a:r>
              <a:rPr lang="en-US" dirty="0"/>
              <a:t>been established.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important features of a good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Roman architecture critic Vitruvius advanced the notion that </a:t>
            </a:r>
            <a:r>
              <a:rPr lang="en-US" dirty="0" smtClean="0"/>
              <a:t>well-designed buildings </a:t>
            </a:r>
            <a:r>
              <a:rPr lang="en-US" dirty="0"/>
              <a:t>were those which exhibited </a:t>
            </a:r>
            <a:r>
              <a:rPr lang="en-US" dirty="0">
                <a:solidFill>
                  <a:srgbClr val="00B050"/>
                </a:solidFill>
              </a:rPr>
              <a:t>firmness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commodity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delight</a:t>
            </a:r>
            <a:r>
              <a:rPr lang="en-US" dirty="0"/>
              <a:t>. </a:t>
            </a:r>
            <a:r>
              <a:rPr lang="en-US" dirty="0" smtClean="0"/>
              <a:t>The same might </a:t>
            </a:r>
            <a:r>
              <a:rPr lang="en-US" dirty="0"/>
              <a:t>be said of good software. </a:t>
            </a:r>
            <a:endParaRPr lang="en-US" dirty="0" smtClean="0"/>
          </a:p>
          <a:p>
            <a:r>
              <a:rPr lang="en-US" i="1" dirty="0" smtClean="0"/>
              <a:t>Firmness</a:t>
            </a:r>
            <a:r>
              <a:rPr lang="en-US" i="1" dirty="0"/>
              <a:t>: </a:t>
            </a:r>
            <a:r>
              <a:rPr lang="en-US" dirty="0"/>
              <a:t>A program should not have any bugs </a:t>
            </a:r>
            <a:r>
              <a:rPr lang="en-US" dirty="0" smtClean="0"/>
              <a:t>that inhibit </a:t>
            </a:r>
            <a:r>
              <a:rPr lang="en-US" dirty="0"/>
              <a:t>its function. </a:t>
            </a:r>
            <a:endParaRPr lang="en-US" dirty="0" smtClean="0"/>
          </a:p>
          <a:p>
            <a:r>
              <a:rPr lang="en-US" i="1" dirty="0" smtClean="0"/>
              <a:t>Commodity</a:t>
            </a:r>
            <a:r>
              <a:rPr lang="en-US" i="1" dirty="0"/>
              <a:t>: </a:t>
            </a:r>
            <a:r>
              <a:rPr lang="en-US" dirty="0"/>
              <a:t>A program should be suitable for the purposes </a:t>
            </a:r>
            <a:r>
              <a:rPr lang="en-US" dirty="0" smtClean="0"/>
              <a:t>for which </a:t>
            </a:r>
            <a:r>
              <a:rPr lang="en-US" dirty="0"/>
              <a:t>it was intended. </a:t>
            </a:r>
            <a:endParaRPr lang="en-US" dirty="0" smtClean="0"/>
          </a:p>
          <a:p>
            <a:r>
              <a:rPr lang="en-US" i="1" dirty="0" smtClean="0"/>
              <a:t>Delight</a:t>
            </a:r>
            <a:r>
              <a:rPr lang="en-US" i="1" dirty="0"/>
              <a:t>: </a:t>
            </a:r>
            <a:r>
              <a:rPr lang="en-US" dirty="0"/>
              <a:t>The experience of using the program should be </a:t>
            </a:r>
            <a:r>
              <a:rPr lang="en-US" dirty="0" smtClean="0"/>
              <a:t>a pleasurable </a:t>
            </a:r>
            <a:r>
              <a:rPr lang="en-US" dirty="0"/>
              <a:t>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4577</TotalTime>
  <Words>6591</Words>
  <Application>Microsoft Office PowerPoint</Application>
  <PresentationFormat>Widescreen</PresentationFormat>
  <Paragraphs>391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7  Moving To Design</vt:lpstr>
      <vt:lpstr>Steps(I) </vt:lpstr>
      <vt:lpstr>Steps(II) </vt:lpstr>
      <vt:lpstr>PowerPoint Presentation</vt:lpstr>
      <vt:lpstr>What is design?</vt:lpstr>
      <vt:lpstr>Why is Design important?</vt:lpstr>
      <vt:lpstr>How do I ensure that I’ve done it right?</vt:lpstr>
      <vt:lpstr>Three important features of a good design</vt:lpstr>
      <vt:lpstr>Two main steps</vt:lpstr>
      <vt:lpstr>PowerPoint Presentation</vt:lpstr>
      <vt:lpstr>Moving from Analysis to Design</vt:lpstr>
      <vt:lpstr>Translating the requirements model into the design model</vt:lpstr>
      <vt:lpstr>Data/Class design</vt:lpstr>
      <vt:lpstr>Architectural design</vt:lpstr>
      <vt:lpstr>Interface design</vt:lpstr>
      <vt:lpstr>Component-level design</vt:lpstr>
      <vt:lpstr>The Design Process</vt:lpstr>
      <vt:lpstr>Importance of Design in terms of quality</vt:lpstr>
      <vt:lpstr>Importance of Design in terms of quality( Cnt’d)</vt:lpstr>
      <vt:lpstr>Software Quality Guidelines and Attributes</vt:lpstr>
      <vt:lpstr>Assessing Design Quality—The Technical Review(TR)</vt:lpstr>
      <vt:lpstr>Quality Guidelines</vt:lpstr>
      <vt:lpstr>Quality Guidelines(Cnt’d)</vt:lpstr>
      <vt:lpstr>Quality Attributes: FURPS</vt:lpstr>
      <vt:lpstr>Quality Attributes</vt:lpstr>
      <vt:lpstr>Design</vt:lpstr>
      <vt:lpstr>Design Concepts</vt:lpstr>
      <vt:lpstr>Design Concepts (Cnt’d)</vt:lpstr>
      <vt:lpstr>1- Abstraction</vt:lpstr>
      <vt:lpstr>Types of Abstraction (Cnt’d)</vt:lpstr>
      <vt:lpstr>2- Architecture </vt:lpstr>
      <vt:lpstr>2- Architecture (Cnt’d) </vt:lpstr>
      <vt:lpstr>3- Patterns</vt:lpstr>
      <vt:lpstr>Separation of Concerns</vt:lpstr>
      <vt:lpstr>5- Modularity </vt:lpstr>
      <vt:lpstr>5- Modularity (Cnt’d)</vt:lpstr>
      <vt:lpstr>PowerPoint Presentation</vt:lpstr>
      <vt:lpstr>5- Modularity (Cnt’d)</vt:lpstr>
      <vt:lpstr>PowerPoint Presentation</vt:lpstr>
      <vt:lpstr>6- Information Hiding</vt:lpstr>
      <vt:lpstr>6- Information Hiding (Cnt’d)</vt:lpstr>
      <vt:lpstr>7- Functional Independence</vt:lpstr>
      <vt:lpstr>7- Functional Independence (Cnt’d)</vt:lpstr>
      <vt:lpstr>8-Refinement</vt:lpstr>
      <vt:lpstr>PowerPoint Presentation</vt:lpstr>
      <vt:lpstr>9- Aspects</vt:lpstr>
      <vt:lpstr>9- Aspects (Cnt’d)</vt:lpstr>
      <vt:lpstr>10- Refactoring</vt:lpstr>
      <vt:lpstr>11- Design Classes</vt:lpstr>
      <vt:lpstr>Characteristics of a good class</vt:lpstr>
      <vt:lpstr>Characteristics of a good class(Cnt’d)</vt:lpstr>
      <vt:lpstr>Cohesion</vt:lpstr>
      <vt:lpstr>Types of method cohesion</vt:lpstr>
      <vt:lpstr>Types of class cohesion </vt:lpstr>
      <vt:lpstr>Coupling </vt:lpstr>
      <vt:lpstr>Types of interaction coupling</vt:lpstr>
      <vt:lpstr>12- Design for Test</vt:lpstr>
      <vt:lpstr>Evolve problem domain-oriented analysis models into optimal solution domain-oriented design models</vt:lpstr>
      <vt:lpstr>Factoring</vt:lpstr>
      <vt:lpstr>Partitions and Collaborations</vt:lpstr>
      <vt:lpstr>Partitions and Collaborations(Cnt’d)</vt:lpstr>
      <vt:lpstr>The general rule</vt:lpstr>
      <vt:lpstr>Another useful approach to identifying potential partitions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370</cp:revision>
  <dcterms:created xsi:type="dcterms:W3CDTF">2017-08-12T07:11:04Z</dcterms:created>
  <dcterms:modified xsi:type="dcterms:W3CDTF">2021-11-25T07:59:12Z</dcterms:modified>
</cp:coreProperties>
</file>