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29"/>
  </p:notesMasterIdLst>
  <p:sldIdLst>
    <p:sldId id="256" r:id="rId2"/>
    <p:sldId id="283" r:id="rId3"/>
    <p:sldId id="374" r:id="rId4"/>
    <p:sldId id="375" r:id="rId5"/>
    <p:sldId id="327" r:id="rId6"/>
    <p:sldId id="363" r:id="rId7"/>
    <p:sldId id="364" r:id="rId8"/>
    <p:sldId id="365" r:id="rId9"/>
    <p:sldId id="366" r:id="rId10"/>
    <p:sldId id="367" r:id="rId11"/>
    <p:sldId id="368" r:id="rId12"/>
    <p:sldId id="370" r:id="rId13"/>
    <p:sldId id="373" r:id="rId14"/>
    <p:sldId id="350" r:id="rId15"/>
    <p:sldId id="352" r:id="rId16"/>
    <p:sldId id="351" r:id="rId17"/>
    <p:sldId id="353" r:id="rId18"/>
    <p:sldId id="354" r:id="rId19"/>
    <p:sldId id="355" r:id="rId20"/>
    <p:sldId id="356" r:id="rId21"/>
    <p:sldId id="357" r:id="rId22"/>
    <p:sldId id="358" r:id="rId23"/>
    <p:sldId id="360" r:id="rId24"/>
    <p:sldId id="359" r:id="rId25"/>
    <p:sldId id="361" r:id="rId26"/>
    <p:sldId id="362" r:id="rId27"/>
    <p:sldId id="3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11/23/2021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Software Engineering I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202</a:t>
            </a:r>
            <a:r>
              <a:rPr lang="fa-I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 smtClean="0"/>
              <a:t>Domain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</a:t>
            </a:r>
            <a:r>
              <a:rPr lang="en-US" dirty="0"/>
              <a:t>what we have focused our attention on </a:t>
            </a:r>
            <a:r>
              <a:rPr lang="en-US" dirty="0" smtClean="0"/>
              <a:t>up until </a:t>
            </a:r>
            <a:r>
              <a:rPr lang="en-US" dirty="0"/>
              <a:t>now.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this stage in the development of our system, we need to further detail the </a:t>
            </a:r>
            <a:r>
              <a:rPr lang="en-US" dirty="0" smtClean="0"/>
              <a:t>classes so </a:t>
            </a:r>
            <a:r>
              <a:rPr lang="en-US" dirty="0"/>
              <a:t>that we can implement them in an effective and efficient manner.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Management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Addresses </a:t>
            </a:r>
            <a:r>
              <a:rPr lang="en-US" dirty="0"/>
              <a:t>the issues involving the persistence </a:t>
            </a:r>
            <a:r>
              <a:rPr lang="en-US" dirty="0" smtClean="0"/>
              <a:t>of the </a:t>
            </a:r>
            <a:r>
              <a:rPr lang="en-US" dirty="0"/>
              <a:t>objects contained in the system.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types of classes that appear in this layer deal with </a:t>
            </a:r>
            <a:r>
              <a:rPr lang="en-US" dirty="0" smtClean="0"/>
              <a:t>how objects </a:t>
            </a:r>
            <a:r>
              <a:rPr lang="en-US" dirty="0"/>
              <a:t>can be stored and retrieved. </a:t>
            </a:r>
            <a:endParaRPr lang="en-US" dirty="0" smtClean="0"/>
          </a:p>
          <a:p>
            <a:r>
              <a:rPr lang="en-US" dirty="0" smtClean="0"/>
              <a:t>Classes </a:t>
            </a:r>
            <a:r>
              <a:rPr lang="en-US" dirty="0"/>
              <a:t>contained in this layer are called the Data </a:t>
            </a:r>
            <a:r>
              <a:rPr lang="en-US" dirty="0" smtClean="0"/>
              <a:t>Access and </a:t>
            </a:r>
            <a:r>
              <a:rPr lang="en-US" dirty="0"/>
              <a:t>Manipulation (DAM) </a:t>
            </a:r>
            <a:r>
              <a:rPr lang="en-US" dirty="0" smtClean="0"/>
              <a:t>classes.</a:t>
            </a:r>
          </a:p>
          <a:p>
            <a:r>
              <a:rPr lang="en-US" dirty="0" smtClean="0"/>
              <a:t>Allow </a:t>
            </a:r>
            <a:r>
              <a:rPr lang="en-US" dirty="0"/>
              <a:t>the problem domain classes to </a:t>
            </a:r>
            <a:r>
              <a:rPr lang="en-US" dirty="0" smtClean="0"/>
              <a:t>be independent </a:t>
            </a:r>
            <a:r>
              <a:rPr lang="en-US" dirty="0"/>
              <a:t>of the storage used and, hence, increase the portability of the evolving system. </a:t>
            </a:r>
            <a:endParaRPr lang="en-US" dirty="0" smtClean="0"/>
          </a:p>
          <a:p>
            <a:r>
              <a:rPr lang="en-US" dirty="0" smtClean="0"/>
              <a:t>Some of </a:t>
            </a:r>
            <a:r>
              <a:rPr lang="en-US" dirty="0"/>
              <a:t>the issues related to this layer include choice of the storage format and optimization.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Human–Computer </a:t>
            </a:r>
            <a:r>
              <a:rPr lang="en-US" b="1" dirty="0" smtClean="0"/>
              <a:t>Interaction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primary purpose </a:t>
            </a:r>
            <a:r>
              <a:rPr lang="en-US" dirty="0" smtClean="0"/>
              <a:t>is to keep </a:t>
            </a:r>
            <a:r>
              <a:rPr lang="en-US" dirty="0"/>
              <a:t>the </a:t>
            </a:r>
            <a:r>
              <a:rPr lang="en-US" dirty="0" smtClean="0"/>
              <a:t>specific </a:t>
            </a:r>
            <a:r>
              <a:rPr lang="en-US" dirty="0"/>
              <a:t>user-interface implementation separate from the problem domain classes. </a:t>
            </a:r>
            <a:endParaRPr lang="en-US" dirty="0" smtClean="0"/>
          </a:p>
          <a:p>
            <a:pPr algn="just"/>
            <a:r>
              <a:rPr lang="en-US" dirty="0" smtClean="0"/>
              <a:t>This increases </a:t>
            </a:r>
            <a:r>
              <a:rPr lang="en-US" dirty="0"/>
              <a:t>the portability of the evolving system. </a:t>
            </a:r>
            <a:endParaRPr lang="en-US" dirty="0" smtClean="0"/>
          </a:p>
          <a:p>
            <a:pPr algn="just"/>
            <a:r>
              <a:rPr lang="en-US" dirty="0" smtClean="0"/>
              <a:t>Typical </a:t>
            </a:r>
            <a:r>
              <a:rPr lang="en-US" dirty="0"/>
              <a:t>classes found on this layer include </a:t>
            </a:r>
            <a:r>
              <a:rPr lang="en-US" dirty="0" smtClean="0"/>
              <a:t>classes that </a:t>
            </a:r>
            <a:r>
              <a:rPr lang="en-US" dirty="0"/>
              <a:t>can be used to represent buttons, windows, text fields, scroll bars, check boxes, </a:t>
            </a:r>
            <a:r>
              <a:rPr lang="en-US" dirty="0" smtClean="0"/>
              <a:t>drop-down lists</a:t>
            </a:r>
            <a:r>
              <a:rPr lang="en-US" dirty="0"/>
              <a:t>, and many other classes that represent user-interface elements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</a:t>
            </a:r>
            <a:r>
              <a:rPr lang="en-US" b="1" dirty="0" smtClean="0"/>
              <a:t>Architecture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dirty="0" smtClean="0"/>
              <a:t>Addresses </a:t>
            </a:r>
            <a:r>
              <a:rPr lang="en-US" dirty="0"/>
              <a:t>how </a:t>
            </a:r>
            <a:r>
              <a:rPr lang="en-US"/>
              <a:t>the </a:t>
            </a:r>
            <a:r>
              <a:rPr lang="en-US" smtClean="0"/>
              <a:t>software </a:t>
            </a:r>
            <a:r>
              <a:rPr lang="en-US" dirty="0"/>
              <a:t>will execute on </a:t>
            </a:r>
            <a:r>
              <a:rPr lang="en-US" dirty="0" smtClean="0"/>
              <a:t>specific </a:t>
            </a:r>
            <a:r>
              <a:rPr lang="en-US" dirty="0"/>
              <a:t>computers and networks.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layer includes classes that deal with communication between the software and the </a:t>
            </a:r>
            <a:r>
              <a:rPr lang="en-US" dirty="0" smtClean="0"/>
              <a:t> computer’s </a:t>
            </a:r>
            <a:r>
              <a:rPr lang="en-US" dirty="0"/>
              <a:t>operating system and the network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3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 UML, collaborations, partitions, and layers can be represented by a higher-level construct: </a:t>
            </a:r>
            <a:r>
              <a:rPr lang="en-US" dirty="0" smtClean="0"/>
              <a:t>a package.</a:t>
            </a:r>
          </a:p>
          <a:p>
            <a:r>
              <a:rPr lang="en-US" dirty="0" smtClean="0"/>
              <a:t>In </a:t>
            </a:r>
            <a:r>
              <a:rPr lang="en-US" dirty="0"/>
              <a:t>fact, a package serves the same purpose as a folder on your computer. </a:t>
            </a:r>
            <a:endParaRPr lang="en-US" dirty="0" smtClean="0"/>
          </a:p>
          <a:p>
            <a:pPr algn="just"/>
            <a:r>
              <a:rPr lang="en-US" dirty="0" smtClean="0"/>
              <a:t>A </a:t>
            </a:r>
            <a:r>
              <a:rPr lang="en-US" i="1" dirty="0"/>
              <a:t>package </a:t>
            </a:r>
            <a:r>
              <a:rPr lang="en-US" dirty="0"/>
              <a:t>is a general construct that can be applied to any of the elements in UML </a:t>
            </a:r>
            <a:r>
              <a:rPr lang="en-US" dirty="0" smtClean="0"/>
              <a:t>models, group of use </a:t>
            </a:r>
            <a:r>
              <a:rPr lang="en-US" dirty="0"/>
              <a:t>cases together to </a:t>
            </a:r>
            <a:r>
              <a:rPr lang="en-US" dirty="0" smtClean="0"/>
              <a:t>make the </a:t>
            </a:r>
            <a:r>
              <a:rPr lang="en-US" dirty="0"/>
              <a:t>use-case diagrams easier to read and to keep the models at a reasonable level of </a:t>
            </a:r>
            <a:r>
              <a:rPr lang="en-US" dirty="0" smtClean="0"/>
              <a:t>complexity</a:t>
            </a:r>
            <a:r>
              <a:rPr lang="en-US" dirty="0"/>
              <a:t> </a:t>
            </a:r>
            <a:r>
              <a:rPr lang="en-US" dirty="0" smtClean="0"/>
              <a:t>or a set of class </a:t>
            </a:r>
            <a:r>
              <a:rPr lang="en-US" dirty="0"/>
              <a:t>and communication </a:t>
            </a:r>
            <a:r>
              <a:rPr lang="en-US" dirty="0" smtClean="0"/>
              <a:t>diagrams.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8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Package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/>
              <a:t>diagram composed only of packages.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 package diagram, it is useful to depict </a:t>
            </a:r>
            <a:r>
              <a:rPr lang="en-US" i="1" dirty="0" smtClean="0"/>
              <a:t>dependency </a:t>
            </a:r>
            <a:r>
              <a:rPr lang="en-US" i="1" dirty="0"/>
              <a:t>relationship. </a:t>
            </a:r>
            <a:endParaRPr lang="en-US" i="1" dirty="0" smtClean="0"/>
          </a:p>
          <a:p>
            <a:r>
              <a:rPr lang="en-US" dirty="0" smtClean="0"/>
              <a:t>Dependency </a:t>
            </a:r>
            <a:r>
              <a:rPr lang="en-US" dirty="0"/>
              <a:t>relationship represents the fact that a modification dependency exists between</a:t>
            </a:r>
            <a:br>
              <a:rPr lang="en-US" dirty="0"/>
            </a:br>
            <a:r>
              <a:rPr lang="en-US" dirty="0"/>
              <a:t>two packages. That is, it is possible that a change in one package could cause a change </a:t>
            </a:r>
            <a:r>
              <a:rPr lang="en-US" dirty="0" smtClean="0"/>
              <a:t>to </a:t>
            </a:r>
            <a:r>
              <a:rPr lang="en-US" dirty="0"/>
              <a:t>be required in another package.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Elements of a package diagram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5026" y="2501361"/>
            <a:ext cx="10363200" cy="30952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2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</a:t>
            </a:r>
            <a:r>
              <a:rPr lang="en-US" dirty="0" smtClean="0"/>
              <a:t>Diagram of </a:t>
            </a:r>
            <a:br>
              <a:rPr lang="en-US" dirty="0" smtClean="0"/>
            </a:br>
            <a:r>
              <a:rPr lang="en-US" dirty="0" smtClean="0"/>
              <a:t>Dependency Relationships among </a:t>
            </a:r>
            <a:r>
              <a:rPr lang="en-US" dirty="0"/>
              <a:t>Layers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77965" y="2092011"/>
            <a:ext cx="5417691" cy="476598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7542248" cy="1596177"/>
          </a:xfrm>
        </p:spPr>
        <p:txBody>
          <a:bodyPr/>
          <a:lstStyle/>
          <a:p>
            <a:r>
              <a:rPr lang="en-US" dirty="0" smtClean="0"/>
              <a:t>An example of package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45320" y="0"/>
            <a:ext cx="35466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5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Verifying and validating package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all the previous models, package diagrams need to be </a:t>
            </a:r>
            <a:r>
              <a:rPr lang="en-US" dirty="0" smtClean="0"/>
              <a:t>verified </a:t>
            </a:r>
            <a:r>
              <a:rPr lang="en-US" dirty="0"/>
              <a:t>and validated. </a:t>
            </a:r>
            <a:endParaRPr lang="en-US" dirty="0" smtClean="0"/>
          </a:p>
          <a:p>
            <a:r>
              <a:rPr lang="en-US" dirty="0" smtClean="0"/>
              <a:t>First</a:t>
            </a:r>
            <a:r>
              <a:rPr lang="en-US" dirty="0"/>
              <a:t>, the </a:t>
            </a:r>
            <a:r>
              <a:rPr lang="en-US" dirty="0" smtClean="0"/>
              <a:t>identified </a:t>
            </a:r>
            <a:r>
              <a:rPr lang="en-US" dirty="0"/>
              <a:t>packages must make sense from a problem domain point of view. </a:t>
            </a:r>
            <a:endParaRPr lang="en-US" dirty="0" smtClean="0"/>
          </a:p>
          <a:p>
            <a:pPr algn="just"/>
            <a:r>
              <a:rPr lang="en-US" dirty="0" smtClean="0"/>
              <a:t>Second</a:t>
            </a:r>
            <a:r>
              <a:rPr lang="en-US" dirty="0"/>
              <a:t>, all dependency relationships must be based on message-sending relationships </a:t>
            </a:r>
            <a:r>
              <a:rPr lang="en-US" dirty="0" smtClean="0"/>
              <a:t>on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communications diagram, </a:t>
            </a:r>
            <a:r>
              <a:rPr lang="en-US" dirty="0" smtClean="0"/>
              <a:t>and </a:t>
            </a:r>
            <a:r>
              <a:rPr lang="en-US" dirty="0"/>
              <a:t>associations on the </a:t>
            </a:r>
            <a:r>
              <a:rPr lang="en-US" dirty="0" smtClean="0"/>
              <a:t>class diagram.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7 </a:t>
            </a:r>
            <a:br>
              <a:rPr lang="en-US" b="1" dirty="0" smtClean="0"/>
            </a:br>
            <a:r>
              <a:rPr lang="en-US" b="1" dirty="0"/>
              <a:t>M</a:t>
            </a:r>
            <a:r>
              <a:rPr lang="en-US" b="1" dirty="0" smtClean="0"/>
              <a:t>oving To Design(II)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Custom </a:t>
            </a:r>
            <a:r>
              <a:rPr lang="en-US" b="1" dirty="0" smtClean="0"/>
              <a:t>Development</a:t>
            </a:r>
            <a:endParaRPr lang="en-US" dirty="0"/>
          </a:p>
          <a:p>
            <a:r>
              <a:rPr lang="en-US" b="1" dirty="0"/>
              <a:t>Packaged </a:t>
            </a:r>
            <a:r>
              <a:rPr lang="en-US" b="1" dirty="0" smtClean="0"/>
              <a:t>Software</a:t>
            </a:r>
            <a:endParaRPr lang="en-US" dirty="0"/>
          </a:p>
          <a:p>
            <a:r>
              <a:rPr lang="en-US" b="1" dirty="0"/>
              <a:t>Outsourcing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5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development or </a:t>
            </a:r>
            <a:br>
              <a:rPr lang="en-US" dirty="0" smtClean="0"/>
            </a:br>
            <a:r>
              <a:rPr lang="en-US" dirty="0" smtClean="0"/>
              <a:t>building </a:t>
            </a:r>
            <a:r>
              <a:rPr lang="en-US" dirty="0"/>
              <a:t>a new system from scratch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559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Teams </a:t>
            </a:r>
            <a:r>
              <a:rPr lang="en-US" dirty="0"/>
              <a:t>have complete control over the </a:t>
            </a:r>
            <a:r>
              <a:rPr lang="en-US" dirty="0" smtClean="0"/>
              <a:t>way the </a:t>
            </a:r>
            <a:r>
              <a:rPr lang="en-US" dirty="0"/>
              <a:t>system looks and functions. </a:t>
            </a:r>
            <a:endParaRPr lang="en-US" dirty="0" smtClean="0"/>
          </a:p>
          <a:p>
            <a:r>
              <a:rPr lang="en-US" dirty="0" smtClean="0"/>
              <a:t>Allows </a:t>
            </a:r>
            <a:r>
              <a:rPr lang="en-US" dirty="0"/>
              <a:t>developers to be </a:t>
            </a:r>
            <a:r>
              <a:rPr lang="en-US" dirty="0" smtClean="0"/>
              <a:t>flexible and </a:t>
            </a:r>
            <a:r>
              <a:rPr lang="en-US" dirty="0"/>
              <a:t>creative in the way they solve business problems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easier </a:t>
            </a:r>
            <a:r>
              <a:rPr lang="en-US" dirty="0"/>
              <a:t>to change to include components that take advantage of current technologies that </a:t>
            </a:r>
            <a:r>
              <a:rPr lang="en-US" dirty="0" smtClean="0"/>
              <a:t>can support </a:t>
            </a:r>
            <a:r>
              <a:rPr lang="en-US" dirty="0"/>
              <a:t>such strategic </a:t>
            </a:r>
            <a:r>
              <a:rPr lang="en-US" dirty="0" smtClean="0"/>
              <a:t>efforts.</a:t>
            </a:r>
          </a:p>
          <a:p>
            <a:r>
              <a:rPr lang="en-US" dirty="0"/>
              <a:t>Building a system in-house also builds technical skills and functional knowledge </a:t>
            </a:r>
            <a:r>
              <a:rPr lang="en-US" dirty="0" smtClean="0"/>
              <a:t>within the </a:t>
            </a:r>
            <a:r>
              <a:rPr lang="en-US" dirty="0"/>
              <a:t>company.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developers work with business users, their understanding of the </a:t>
            </a:r>
            <a:r>
              <a:rPr lang="en-US" dirty="0" smtClean="0"/>
              <a:t>business grows </a:t>
            </a:r>
            <a:r>
              <a:rPr lang="en-US" dirty="0"/>
              <a:t>and they become better able to align IS with strategies and needs.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same developers climb the technology learning curve so that future projects applying similar </a:t>
            </a:r>
            <a:r>
              <a:rPr lang="en-US" dirty="0" smtClean="0"/>
              <a:t>technology require </a:t>
            </a:r>
            <a:r>
              <a:rPr lang="en-US" dirty="0"/>
              <a:t>much less effort.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development or </a:t>
            </a:r>
            <a:br>
              <a:rPr lang="en-US" dirty="0" smtClean="0"/>
            </a:br>
            <a:r>
              <a:rPr lang="en-US" dirty="0" smtClean="0"/>
              <a:t>building </a:t>
            </a:r>
            <a:r>
              <a:rPr lang="en-US" dirty="0"/>
              <a:t>a new system from </a:t>
            </a:r>
            <a:r>
              <a:rPr lang="en-US" dirty="0" smtClean="0"/>
              <a:t>scratch(</a:t>
            </a:r>
            <a:r>
              <a:rPr lang="en-US" dirty="0" err="1" smtClean="0"/>
              <a:t>Cnt’d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Requires </a:t>
            </a:r>
            <a:r>
              <a:rPr lang="en-US" dirty="0"/>
              <a:t>dedicated effort that involves </a:t>
            </a:r>
            <a:r>
              <a:rPr lang="en-US" dirty="0" smtClean="0"/>
              <a:t>long hours </a:t>
            </a:r>
            <a:r>
              <a:rPr lang="en-US" dirty="0"/>
              <a:t>and hard work. Many companies have a development staff who already is overcommitted to </a:t>
            </a:r>
            <a:r>
              <a:rPr lang="en-US" dirty="0" smtClean="0"/>
              <a:t>filling </a:t>
            </a:r>
            <a:r>
              <a:rPr lang="en-US" dirty="0"/>
              <a:t>huge backlogs of systems requests and just does not have time for </a:t>
            </a:r>
            <a:r>
              <a:rPr lang="en-US" dirty="0" smtClean="0"/>
              <a:t>another project</a:t>
            </a:r>
            <a:r>
              <a:rPr lang="en-US" dirty="0"/>
              <a:t>. Also, a variety of skills—technical, interpersonal, functional, project management</a:t>
            </a:r>
            <a:r>
              <a:rPr lang="en-US" dirty="0" smtClean="0"/>
              <a:t>, and </a:t>
            </a:r>
            <a:r>
              <a:rPr lang="en-US" dirty="0"/>
              <a:t>modeling—must be in place for the project to move ahead smoothly.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risks associated with building a system from the ground up can be quite high, </a:t>
            </a:r>
            <a:r>
              <a:rPr lang="en-US" dirty="0" smtClean="0"/>
              <a:t>and there </a:t>
            </a:r>
            <a:r>
              <a:rPr lang="en-US" dirty="0"/>
              <a:t>is no guarantee that the project will succeed. </a:t>
            </a:r>
            <a:endParaRPr lang="en-US" dirty="0" smtClean="0"/>
          </a:p>
          <a:p>
            <a:pPr algn="just"/>
            <a:r>
              <a:rPr lang="en-US" dirty="0" smtClean="0"/>
              <a:t>Developers </a:t>
            </a:r>
            <a:r>
              <a:rPr lang="en-US" dirty="0"/>
              <a:t>could be pulled away to </a:t>
            </a:r>
            <a:r>
              <a:rPr lang="en-US" dirty="0" smtClean="0"/>
              <a:t>work on </a:t>
            </a:r>
            <a:r>
              <a:rPr lang="en-US" dirty="0"/>
              <a:t>other projects, technical obstacles could cause unexpected delays, and the business </a:t>
            </a:r>
            <a:r>
              <a:rPr lang="en-US" dirty="0" smtClean="0"/>
              <a:t>users could </a:t>
            </a:r>
            <a:r>
              <a:rPr lang="en-US" dirty="0"/>
              <a:t>become impatient with a growing timeline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Packaged </a:t>
            </a:r>
            <a:r>
              <a:rPr lang="en-US" b="1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thousands of commercially available </a:t>
            </a:r>
            <a:r>
              <a:rPr lang="en-US" dirty="0" smtClean="0"/>
              <a:t>software programs </a:t>
            </a:r>
            <a:r>
              <a:rPr lang="en-US" dirty="0"/>
              <a:t>that have already been written to serve a multitude of purposes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Similarly, most companies have needs that can be met quite well by packaged software, such as payroll or accounts receivable. It can be much more </a:t>
            </a:r>
            <a:r>
              <a:rPr lang="en-US" dirty="0" smtClean="0"/>
              <a:t>efficient </a:t>
            </a:r>
            <a:r>
              <a:rPr lang="en-US" dirty="0"/>
              <a:t>to buy programs that have already been created, tested, and proven. </a:t>
            </a:r>
            <a:endParaRPr lang="en-US" dirty="0" smtClean="0"/>
          </a:p>
          <a:p>
            <a:pPr algn="just"/>
            <a:r>
              <a:rPr lang="en-US" dirty="0" smtClean="0"/>
              <a:t>Moreover</a:t>
            </a:r>
            <a:r>
              <a:rPr lang="en-US" dirty="0"/>
              <a:t>, a packaged </a:t>
            </a:r>
            <a:r>
              <a:rPr lang="en-US" dirty="0" smtClean="0"/>
              <a:t>system can </a:t>
            </a:r>
            <a:r>
              <a:rPr lang="en-US" dirty="0"/>
              <a:t>be bought and installed in a relatively short time when compared with a </a:t>
            </a:r>
            <a:r>
              <a:rPr lang="en-US" dirty="0" smtClean="0"/>
              <a:t>custom system</a:t>
            </a:r>
            <a:r>
              <a:rPr lang="en-US" dirty="0"/>
              <a:t>. Plus, packaged systems incorporate the expertise and experience of the </a:t>
            </a:r>
            <a:r>
              <a:rPr lang="en-US" dirty="0" smtClean="0"/>
              <a:t>vendor who </a:t>
            </a:r>
            <a:r>
              <a:rPr lang="en-US" dirty="0"/>
              <a:t>created the software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Packaged </a:t>
            </a:r>
            <a:r>
              <a:rPr lang="en-US" b="1" dirty="0" smtClean="0"/>
              <a:t>Software(</a:t>
            </a:r>
            <a:r>
              <a:rPr lang="en-US" b="1" dirty="0" err="1" smtClean="0"/>
              <a:t>Cnt’d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packaged applications allow </a:t>
            </a:r>
            <a:r>
              <a:rPr lang="en-US" i="1" dirty="0"/>
              <a:t>customization, </a:t>
            </a:r>
            <a:r>
              <a:rPr lang="en-US" dirty="0"/>
              <a:t>or the manipulation of system parameters to change the way certain features work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 smtClean="0"/>
              <a:t>Systems </a:t>
            </a:r>
            <a:r>
              <a:rPr lang="en-US" i="1" dirty="0"/>
              <a:t>integration </a:t>
            </a:r>
            <a:r>
              <a:rPr lang="en-US" dirty="0"/>
              <a:t>refers to the process of building new systems by combining packaged software, existing legacy systems, and new software written to integrate these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Outsourcing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Hire </a:t>
            </a:r>
            <a:r>
              <a:rPr lang="en-US" dirty="0"/>
              <a:t>an external vendor, developer, or service provider to create the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transfer requires two-way coordination</a:t>
            </a:r>
            <a:r>
              <a:rPr lang="en-US" dirty="0" smtClean="0"/>
              <a:t>, exchange </a:t>
            </a:r>
            <a:r>
              <a:rPr lang="en-US" dirty="0"/>
              <a:t>of information, and </a:t>
            </a:r>
            <a:r>
              <a:rPr lang="en-US" dirty="0" smtClean="0"/>
              <a:t>trust.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0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Selecting a Design </a:t>
            </a:r>
            <a:r>
              <a:rPr lang="en-US" b="1" dirty="0" smtClean="0"/>
              <a:t>Strategy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3942" y="2019003"/>
            <a:ext cx="11744115" cy="40599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2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Analysis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Functional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69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Steps(II)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>
                <a:solidFill>
                  <a:srgbClr val="00B050"/>
                </a:solidFill>
              </a:rPr>
              <a:t>Design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23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The purpose of </a:t>
            </a:r>
            <a:r>
              <a:rPr lang="en-US" sz="2800" b="1" dirty="0"/>
              <a:t>analysis</a:t>
            </a:r>
            <a:r>
              <a:rPr lang="en-US" sz="2800" dirty="0"/>
              <a:t> is to figure out </a:t>
            </a:r>
            <a:r>
              <a:rPr lang="en-US" sz="2800" u="sng" dirty="0"/>
              <a:t>what</a:t>
            </a:r>
            <a:r>
              <a:rPr lang="en-US" sz="2800" dirty="0"/>
              <a:t> the business needs are</a:t>
            </a:r>
            <a:r>
              <a:rPr lang="en-US" sz="3000" dirty="0"/>
              <a:t>. </a:t>
            </a:r>
            <a:r>
              <a:rPr lang="en-US" sz="3000" dirty="0" smtClean="0"/>
              <a:t>The </a:t>
            </a:r>
            <a:r>
              <a:rPr lang="en-US" sz="3000" dirty="0"/>
              <a:t>purpose of </a:t>
            </a:r>
            <a:r>
              <a:rPr lang="en-US" sz="3000" b="1" dirty="0"/>
              <a:t>design</a:t>
            </a:r>
            <a:r>
              <a:rPr lang="en-US" sz="3000" dirty="0"/>
              <a:t> </a:t>
            </a:r>
            <a:r>
              <a:rPr lang="en-US" sz="3000" dirty="0" smtClean="0"/>
              <a:t>is to </a:t>
            </a:r>
            <a:r>
              <a:rPr lang="en-US" sz="3000" dirty="0"/>
              <a:t>decide </a:t>
            </a:r>
            <a:r>
              <a:rPr lang="en-US" sz="3000" u="sng" dirty="0"/>
              <a:t>how</a:t>
            </a:r>
            <a:r>
              <a:rPr lang="en-US" sz="3000" dirty="0"/>
              <a:t> to build the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Layers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Until this point in the development of our system, we have focused only on the </a:t>
            </a:r>
            <a:r>
              <a:rPr lang="en-US" dirty="0" smtClean="0"/>
              <a:t>problem domain</a:t>
            </a:r>
            <a:r>
              <a:rPr lang="en-US" dirty="0"/>
              <a:t>; we have totally ignored the system environment (data management, user interface</a:t>
            </a:r>
            <a:r>
              <a:rPr lang="en-US" dirty="0" smtClean="0"/>
              <a:t>, and </a:t>
            </a:r>
            <a:r>
              <a:rPr lang="en-US" dirty="0"/>
              <a:t>physical architecture).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successfully evolve the analysis model of the system into </a:t>
            </a:r>
            <a:r>
              <a:rPr lang="en-US" dirty="0" smtClean="0"/>
              <a:t>a design </a:t>
            </a:r>
            <a:r>
              <a:rPr lang="en-US" dirty="0"/>
              <a:t>model of the system, we must add the system environment information. </a:t>
            </a:r>
            <a:endParaRPr lang="en-US" dirty="0" smtClean="0"/>
          </a:p>
          <a:p>
            <a:pPr algn="just"/>
            <a:r>
              <a:rPr lang="en-US" dirty="0" smtClean="0"/>
              <a:t>One useful way </a:t>
            </a:r>
            <a:r>
              <a:rPr lang="en-US" dirty="0"/>
              <a:t>to do this, </a:t>
            </a:r>
            <a:r>
              <a:rPr lang="en-US" dirty="0" smtClean="0"/>
              <a:t>is </a:t>
            </a:r>
            <a:r>
              <a:rPr lang="en-US" dirty="0"/>
              <a:t>to use </a:t>
            </a:r>
            <a:r>
              <a:rPr lang="en-US" i="1" dirty="0">
                <a:solidFill>
                  <a:srgbClr val="00B050"/>
                </a:solidFill>
              </a:rPr>
              <a:t>layers</a:t>
            </a:r>
            <a:r>
              <a:rPr lang="en-US" i="1" dirty="0"/>
              <a:t>. </a:t>
            </a:r>
            <a:endParaRPr lang="en-US" i="1" dirty="0" smtClean="0"/>
          </a:p>
          <a:p>
            <a:pPr algn="just"/>
            <a:r>
              <a:rPr lang="en-US" dirty="0" smtClean="0"/>
              <a:t>A </a:t>
            </a:r>
            <a:r>
              <a:rPr lang="en-US" i="1" dirty="0"/>
              <a:t>layer</a:t>
            </a:r>
            <a:r>
              <a:rPr lang="en-US" dirty="0"/>
              <a:t> represents an element of the software architecture of the evolving system. </a:t>
            </a:r>
            <a:endParaRPr lang="fa-IR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should be a layer </a:t>
            </a:r>
            <a:r>
              <a:rPr lang="en-US" dirty="0" smtClean="0"/>
              <a:t>for each </a:t>
            </a:r>
            <a:r>
              <a:rPr lang="en-US" dirty="0"/>
              <a:t>of the </a:t>
            </a:r>
            <a:r>
              <a:rPr lang="en-US" dirty="0" smtClean="0"/>
              <a:t>different </a:t>
            </a:r>
            <a:r>
              <a:rPr lang="en-US" dirty="0"/>
              <a:t>elements of the system environment (e.g., data management, user interface, physical architecture).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2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Layers(</a:t>
            </a:r>
            <a:r>
              <a:rPr lang="en-US" b="1" dirty="0" err="1" smtClean="0"/>
              <a:t>Cnt’d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idea of separating the </a:t>
            </a:r>
            <a:r>
              <a:rPr lang="en-US" dirty="0" smtClean="0"/>
              <a:t>different </a:t>
            </a:r>
            <a:r>
              <a:rPr lang="en-US" dirty="0"/>
              <a:t>elements of the architecture into separate layers </a:t>
            </a:r>
            <a:r>
              <a:rPr lang="en-US" dirty="0" smtClean="0"/>
              <a:t>can be </a:t>
            </a:r>
            <a:r>
              <a:rPr lang="en-US" dirty="0"/>
              <a:t>traced back to the MVC architecture of </a:t>
            </a:r>
            <a:r>
              <a:rPr lang="en-US" i="1" dirty="0"/>
              <a:t>Smalltalk</a:t>
            </a:r>
            <a:r>
              <a:rPr lang="en-US" i="1" dirty="0" smtClean="0"/>
              <a:t>.</a:t>
            </a:r>
          </a:p>
          <a:p>
            <a:pPr algn="just"/>
            <a:r>
              <a:rPr lang="en-US" dirty="0" smtClean="0"/>
              <a:t>Separate </a:t>
            </a:r>
            <a:r>
              <a:rPr lang="en-US" dirty="0"/>
              <a:t>the application logic from the logic of the user </a:t>
            </a:r>
            <a:r>
              <a:rPr lang="en-US" dirty="0" smtClean="0"/>
              <a:t> interface. In </a:t>
            </a:r>
            <a:r>
              <a:rPr lang="en-US" dirty="0"/>
              <a:t>this manner, it was possible to easily develop </a:t>
            </a:r>
            <a:r>
              <a:rPr lang="en-US" dirty="0" smtClean="0"/>
              <a:t>different </a:t>
            </a:r>
            <a:r>
              <a:rPr lang="en-US" dirty="0"/>
              <a:t>user interfaces that worked </a:t>
            </a:r>
            <a:r>
              <a:rPr lang="en-US" dirty="0" smtClean="0"/>
              <a:t>with the </a:t>
            </a:r>
            <a:r>
              <a:rPr lang="en-US" dirty="0"/>
              <a:t>same application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layers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oundation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Problem </a:t>
            </a:r>
            <a:r>
              <a:rPr lang="en-US" dirty="0"/>
              <a:t>domain, </a:t>
            </a:r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management, </a:t>
            </a:r>
            <a:endParaRPr lang="en-US" dirty="0" smtClean="0"/>
          </a:p>
          <a:p>
            <a:r>
              <a:rPr lang="en-US" dirty="0" smtClean="0"/>
              <a:t>Human–computer </a:t>
            </a:r>
            <a:r>
              <a:rPr lang="en-US" dirty="0"/>
              <a:t>interaction, </a:t>
            </a:r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Foundation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0787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Is a </a:t>
            </a:r>
            <a:r>
              <a:rPr lang="en-US" dirty="0"/>
              <a:t>very uninteresting layer. </a:t>
            </a:r>
            <a:endParaRPr lang="en-US" dirty="0" smtClean="0"/>
          </a:p>
          <a:p>
            <a:pPr algn="just"/>
            <a:r>
              <a:rPr lang="en-US" dirty="0" smtClean="0"/>
              <a:t>It contains classes </a:t>
            </a:r>
            <a:r>
              <a:rPr lang="en-US" dirty="0"/>
              <a:t>that are necessary for any object-oriented application to exist.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include classes </a:t>
            </a:r>
            <a:r>
              <a:rPr lang="en-US" dirty="0" smtClean="0"/>
              <a:t>that represent </a:t>
            </a:r>
            <a:r>
              <a:rPr lang="en-US" dirty="0"/>
              <a:t>fundamental data types (e.g., integers, real numbers, characters, strings), classes </a:t>
            </a:r>
            <a:r>
              <a:rPr lang="en-US" dirty="0" smtClean="0"/>
              <a:t>that represent </a:t>
            </a:r>
            <a:r>
              <a:rPr lang="en-US" dirty="0"/>
              <a:t>fundamental data structures, sometimes referred to as </a:t>
            </a:r>
            <a:r>
              <a:rPr lang="en-US" i="1" dirty="0"/>
              <a:t>container classes </a:t>
            </a:r>
            <a:r>
              <a:rPr lang="en-US" dirty="0"/>
              <a:t>(e.g., lists</a:t>
            </a:r>
            <a:r>
              <a:rPr lang="en-US" dirty="0" smtClean="0"/>
              <a:t>, trees</a:t>
            </a:r>
            <a:r>
              <a:rPr lang="en-US" dirty="0"/>
              <a:t>, graphs, sets, stacks, queues), and classes that represent useful abstractions, </a:t>
            </a:r>
            <a:r>
              <a:rPr lang="en-US" dirty="0" smtClean="0"/>
              <a:t>sometimes referred </a:t>
            </a:r>
            <a:r>
              <a:rPr lang="en-US" dirty="0"/>
              <a:t>to as </a:t>
            </a:r>
            <a:r>
              <a:rPr lang="en-US" i="1" dirty="0"/>
              <a:t>utility classes </a:t>
            </a:r>
            <a:r>
              <a:rPr lang="en-US" dirty="0"/>
              <a:t>(e.g., date, time, money). </a:t>
            </a:r>
            <a:endParaRPr lang="en-US" dirty="0" smtClean="0"/>
          </a:p>
          <a:p>
            <a:pPr algn="just"/>
            <a:r>
              <a:rPr lang="en-US" dirty="0" smtClean="0"/>
              <a:t>These </a:t>
            </a:r>
            <a:r>
              <a:rPr lang="en-US" dirty="0"/>
              <a:t>classes are rarely, if ever, modified by a developer. They are simply used. </a:t>
            </a:r>
            <a:endParaRPr lang="en-US" dirty="0" smtClean="0"/>
          </a:p>
          <a:p>
            <a:pPr algn="just"/>
            <a:r>
              <a:rPr lang="en-US" dirty="0" smtClean="0"/>
              <a:t>Today</a:t>
            </a:r>
            <a:r>
              <a:rPr lang="en-US" dirty="0"/>
              <a:t>, the classes found on this layer are </a:t>
            </a:r>
            <a:r>
              <a:rPr lang="en-US" dirty="0" smtClean="0"/>
              <a:t>typically included </a:t>
            </a:r>
            <a:r>
              <a:rPr lang="en-US" dirty="0"/>
              <a:t>with the object-oriented development environments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4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3134</TotalTime>
  <Words>1294</Words>
  <Application>Microsoft Office PowerPoint</Application>
  <PresentationFormat>Widescreen</PresentationFormat>
  <Paragraphs>127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Tw Cen MT</vt:lpstr>
      <vt:lpstr>Wingdings</vt:lpstr>
      <vt:lpstr>Droplet</vt:lpstr>
      <vt:lpstr>Software Engineering I </vt:lpstr>
      <vt:lpstr>Chapter 7  Moving To Design(II)</vt:lpstr>
      <vt:lpstr>Steps(I) </vt:lpstr>
      <vt:lpstr>Steps(II) </vt:lpstr>
      <vt:lpstr>PowerPoint Presentation</vt:lpstr>
      <vt:lpstr>Layers</vt:lpstr>
      <vt:lpstr>Layers(Cnt’d)</vt:lpstr>
      <vt:lpstr>Software layers</vt:lpstr>
      <vt:lpstr>Foundation Layer</vt:lpstr>
      <vt:lpstr>Problem Domain Layer</vt:lpstr>
      <vt:lpstr>Data Management Layer</vt:lpstr>
      <vt:lpstr>Human–Computer Interaction Layer</vt:lpstr>
      <vt:lpstr>Physical Architecture Layer</vt:lpstr>
      <vt:lpstr>Packages</vt:lpstr>
      <vt:lpstr>Package Diagrams</vt:lpstr>
      <vt:lpstr>Elements of a package diagram</vt:lpstr>
      <vt:lpstr>Package Diagram of  Dependency Relationships among Layers </vt:lpstr>
      <vt:lpstr>An example of package diagram</vt:lpstr>
      <vt:lpstr>Verifying and validating package diagram</vt:lpstr>
      <vt:lpstr>Design Strategies</vt:lpstr>
      <vt:lpstr>Custom development or  building a new system from scratch,</vt:lpstr>
      <vt:lpstr>Custom development or  building a new system from scratch(Cnt’d)</vt:lpstr>
      <vt:lpstr>Packaged Software</vt:lpstr>
      <vt:lpstr>Packaged Software(Cnt’d)</vt:lpstr>
      <vt:lpstr>Outsourcing</vt:lpstr>
      <vt:lpstr>Selecting a Design Strategy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Mahmoudzadeh Pc</cp:lastModifiedBy>
  <cp:revision>287</cp:revision>
  <dcterms:created xsi:type="dcterms:W3CDTF">2017-08-12T07:11:04Z</dcterms:created>
  <dcterms:modified xsi:type="dcterms:W3CDTF">2021-11-23T07:33:33Z</dcterms:modified>
</cp:coreProperties>
</file>