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20"/>
  </p:notesMasterIdLst>
  <p:sldIdLst>
    <p:sldId id="256" r:id="rId2"/>
    <p:sldId id="283" r:id="rId3"/>
    <p:sldId id="344" r:id="rId4"/>
    <p:sldId id="345" r:id="rId5"/>
    <p:sldId id="325" r:id="rId6"/>
    <p:sldId id="339" r:id="rId7"/>
    <p:sldId id="341" r:id="rId8"/>
    <p:sldId id="340" r:id="rId9"/>
    <p:sldId id="334" r:id="rId10"/>
    <p:sldId id="335" r:id="rId11"/>
    <p:sldId id="336" r:id="rId12"/>
    <p:sldId id="337" r:id="rId13"/>
    <p:sldId id="342" r:id="rId14"/>
    <p:sldId id="343" r:id="rId15"/>
    <p:sldId id="338" r:id="rId16"/>
    <p:sldId id="331" r:id="rId17"/>
    <p:sldId id="332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 (OCP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should be open for extension but closed </a:t>
            </a:r>
            <a:r>
              <a:rPr lang="en-US" dirty="0" smtClean="0"/>
              <a:t>for modification.</a:t>
            </a:r>
            <a:endParaRPr lang="en-US" dirty="0"/>
          </a:p>
          <a:p>
            <a:r>
              <a:rPr lang="en-US" dirty="0" smtClean="0"/>
              <a:t>OCP </a:t>
            </a:r>
            <a:r>
              <a:rPr lang="en-US" dirty="0"/>
              <a:t>states that we should be able to add new features to </a:t>
            </a:r>
            <a:r>
              <a:rPr lang="en-US" dirty="0" smtClean="0"/>
              <a:t>our system </a:t>
            </a:r>
            <a:r>
              <a:rPr lang="en-US" dirty="0"/>
              <a:t>without having to modify our set of preexisting classes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Reduce </a:t>
            </a:r>
            <a:r>
              <a:rPr lang="en-US" dirty="0">
                <a:solidFill>
                  <a:srgbClr val="00B050"/>
                </a:solidFill>
              </a:rPr>
              <a:t>the coupling </a:t>
            </a:r>
            <a:r>
              <a:rPr lang="en-US" dirty="0" smtClean="0">
                <a:solidFill>
                  <a:srgbClr val="00B050"/>
                </a:solidFill>
              </a:rPr>
              <a:t>between classes </a:t>
            </a:r>
            <a:r>
              <a:rPr lang="en-US" dirty="0">
                <a:solidFill>
                  <a:srgbClr val="00B050"/>
                </a:solidFill>
              </a:rPr>
              <a:t>to the abstract </a:t>
            </a:r>
            <a:r>
              <a:rPr lang="en-US" dirty="0" smtClean="0">
                <a:solidFill>
                  <a:srgbClr val="00B050"/>
                </a:solidFill>
              </a:rPr>
              <a:t>level.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Instead </a:t>
            </a:r>
            <a:r>
              <a:rPr lang="en-US" dirty="0">
                <a:solidFill>
                  <a:srgbClr val="00B050"/>
                </a:solidFill>
              </a:rPr>
              <a:t>of creating relationships between two concrete classes, </a:t>
            </a:r>
            <a:r>
              <a:rPr lang="en-US" dirty="0" smtClean="0">
                <a:solidFill>
                  <a:srgbClr val="00B050"/>
                </a:solidFill>
              </a:rPr>
              <a:t>we create </a:t>
            </a:r>
            <a:r>
              <a:rPr lang="en-US" dirty="0">
                <a:solidFill>
                  <a:srgbClr val="00B050"/>
                </a:solidFill>
              </a:rPr>
              <a:t>relationships between a concrete class and an abstract class </a:t>
            </a:r>
            <a:r>
              <a:rPr lang="en-US" dirty="0" smtClean="0">
                <a:solidFill>
                  <a:srgbClr val="00B050"/>
                </a:solidFill>
              </a:rPr>
              <a:t>or an </a:t>
            </a:r>
            <a:r>
              <a:rPr lang="en-US" dirty="0">
                <a:solidFill>
                  <a:srgbClr val="00B050"/>
                </a:solidFill>
              </a:rPr>
              <a:t>interface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fa-IR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/>
              <a:t>is a shared boundary across which two or more separate components of a computer system exchange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Subclasses should be substitutable for their </a:t>
            </a:r>
            <a:r>
              <a:rPr lang="en-US" dirty="0" smtClean="0"/>
              <a:t>base classes.</a:t>
            </a:r>
          </a:p>
          <a:p>
            <a:r>
              <a:rPr lang="en-US" dirty="0" smtClean="0"/>
              <a:t>Subclasses should not limit their base classes, for example should not change “public” variable to “private”.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Many specific interfaces are better than a single</a:t>
            </a:r>
            <a:r>
              <a:rPr lang="en-US" dirty="0" smtClean="0"/>
              <a:t>, general 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</a:t>
            </a:r>
            <a:r>
              <a:rPr lang="en-US" dirty="0"/>
              <a:t>interface we define should be highly cohesive.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904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structure of many older software architectures is hierarchical. At the top </a:t>
            </a:r>
            <a:r>
              <a:rPr lang="en-US" dirty="0" smtClean="0"/>
              <a:t>of</a:t>
            </a:r>
            <a:r>
              <a:rPr lang="fa-I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architecture, “control” components rely on lower-level “worker” </a:t>
            </a:r>
            <a:r>
              <a:rPr lang="en-US" dirty="0" smtClean="0"/>
              <a:t>components to </a:t>
            </a:r>
            <a:r>
              <a:rPr lang="en-US" dirty="0"/>
              <a:t>perform various cohesive tasks. </a:t>
            </a:r>
            <a:endParaRPr lang="en-US" dirty="0" smtClean="0"/>
          </a:p>
          <a:p>
            <a:pPr algn="just"/>
            <a:r>
              <a:rPr lang="en-US" dirty="0" smtClean="0"/>
              <a:t>Consider </a:t>
            </a:r>
            <a:r>
              <a:rPr lang="en-US" dirty="0"/>
              <a:t>a simple program with three components. The intent of the program is to read keyboard strokes and then </a:t>
            </a:r>
            <a:r>
              <a:rPr lang="en-US" dirty="0" smtClean="0"/>
              <a:t>print the </a:t>
            </a:r>
            <a:r>
              <a:rPr lang="en-US" dirty="0"/>
              <a:t>result to a printer. A control module, </a:t>
            </a:r>
            <a:r>
              <a:rPr lang="en-US" i="1" dirty="0"/>
              <a:t>C</a:t>
            </a:r>
            <a:r>
              <a:rPr lang="en-US" dirty="0"/>
              <a:t>, coordinates two other </a:t>
            </a:r>
            <a:r>
              <a:rPr lang="en-US" dirty="0" smtClean="0"/>
              <a:t>modules—a keystroke </a:t>
            </a:r>
            <a:r>
              <a:rPr lang="en-US" dirty="0"/>
              <a:t>reader module, </a:t>
            </a:r>
            <a:r>
              <a:rPr lang="en-US" i="1" dirty="0"/>
              <a:t>R</a:t>
            </a:r>
            <a:r>
              <a:rPr lang="en-US" dirty="0"/>
              <a:t>, and a module that writes to a printer, </a:t>
            </a:r>
            <a:r>
              <a:rPr lang="en-US" i="1" dirty="0"/>
              <a:t>W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design of the program is coupled because </a:t>
            </a:r>
            <a:r>
              <a:rPr lang="en-US" i="1" dirty="0"/>
              <a:t>C </a:t>
            </a:r>
            <a:r>
              <a:rPr lang="en-US" dirty="0"/>
              <a:t>is highly dependent on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/>
              <a:t>W</a:t>
            </a:r>
            <a:r>
              <a:rPr lang="en-US" dirty="0"/>
              <a:t>. To remove the level of dependence that exists, the “worker” modules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/>
              <a:t>W </a:t>
            </a:r>
            <a:r>
              <a:rPr lang="en-US" dirty="0"/>
              <a:t>should be invoked from the control module </a:t>
            </a:r>
            <a:r>
              <a:rPr lang="en-US" i="1" dirty="0"/>
              <a:t>S </a:t>
            </a:r>
            <a:r>
              <a:rPr lang="en-US" dirty="0"/>
              <a:t>using </a:t>
            </a:r>
            <a:r>
              <a:rPr lang="en-US" dirty="0" smtClean="0"/>
              <a:t>abstractions.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</a:t>
            </a:r>
            <a:r>
              <a:rPr lang="en-US" dirty="0" smtClean="0"/>
              <a:t>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In object-oriented </a:t>
            </a:r>
            <a:r>
              <a:rPr lang="en-US" dirty="0"/>
              <a:t>software engineering, abstractions are implemented as </a:t>
            </a:r>
            <a:r>
              <a:rPr lang="en-US" dirty="0" smtClean="0"/>
              <a:t>abstract classes</a:t>
            </a:r>
            <a:r>
              <a:rPr lang="en-US" dirty="0"/>
              <a:t>, </a:t>
            </a:r>
            <a:r>
              <a:rPr lang="en-US" b="1" dirty="0"/>
              <a:t>R* </a:t>
            </a:r>
            <a:r>
              <a:rPr lang="en-US" dirty="0"/>
              <a:t>and </a:t>
            </a:r>
            <a:r>
              <a:rPr lang="en-US" b="1" dirty="0"/>
              <a:t>W*. </a:t>
            </a:r>
            <a:r>
              <a:rPr lang="en-US" dirty="0"/>
              <a:t>These abstract classes could then be used to invoke </a:t>
            </a:r>
            <a:r>
              <a:rPr lang="en-US" dirty="0" smtClean="0"/>
              <a:t>worker classes </a:t>
            </a:r>
            <a:r>
              <a:rPr lang="en-US" dirty="0"/>
              <a:t>that perform any read and write function. </a:t>
            </a:r>
            <a:endParaRPr lang="en-US" dirty="0" smtClean="0"/>
          </a:p>
          <a:p>
            <a:pPr algn="just"/>
            <a:r>
              <a:rPr lang="en-US" dirty="0" smtClean="0"/>
              <a:t>Therefore class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b="1" dirty="0" smtClean="0"/>
              <a:t>, </a:t>
            </a:r>
            <a:r>
              <a:rPr lang="en-US" dirty="0" smtClean="0"/>
              <a:t>invokes </a:t>
            </a:r>
            <a:r>
              <a:rPr lang="en-US" dirty="0"/>
              <a:t>abstract classes, </a:t>
            </a:r>
            <a:r>
              <a:rPr lang="en-US" b="1" dirty="0"/>
              <a:t>R* </a:t>
            </a:r>
            <a:r>
              <a:rPr lang="en-US" dirty="0"/>
              <a:t>and </a:t>
            </a:r>
            <a:r>
              <a:rPr lang="en-US" b="1" dirty="0"/>
              <a:t>W*, </a:t>
            </a:r>
            <a:r>
              <a:rPr lang="en-US" dirty="0"/>
              <a:t>and the abstract class points to the appropriate worker-class (e.g., the </a:t>
            </a:r>
            <a:r>
              <a:rPr lang="en-US" b="1" dirty="0"/>
              <a:t>R* </a:t>
            </a:r>
            <a:r>
              <a:rPr lang="en-US" dirty="0"/>
              <a:t>class might point to a </a:t>
            </a:r>
            <a:r>
              <a:rPr lang="en-US" i="1" dirty="0"/>
              <a:t>read() </a:t>
            </a:r>
            <a:r>
              <a:rPr lang="en-US" dirty="0"/>
              <a:t>operation within </a:t>
            </a:r>
            <a:r>
              <a:rPr lang="en-US" dirty="0" smtClean="0"/>
              <a:t>a </a:t>
            </a:r>
            <a:r>
              <a:rPr lang="en-US" b="1" dirty="0" smtClean="0"/>
              <a:t>keyboard </a:t>
            </a:r>
            <a:r>
              <a:rPr lang="en-US" dirty="0"/>
              <a:t>class in one context and a </a:t>
            </a:r>
            <a:r>
              <a:rPr lang="en-US" i="1" dirty="0"/>
              <a:t>read() </a:t>
            </a:r>
            <a:r>
              <a:rPr lang="en-US" dirty="0"/>
              <a:t>operation within a </a:t>
            </a:r>
            <a:r>
              <a:rPr lang="en-US" b="1" dirty="0"/>
              <a:t>sensor </a:t>
            </a:r>
            <a:r>
              <a:rPr lang="en-US" dirty="0"/>
              <a:t>class </a:t>
            </a:r>
            <a:r>
              <a:rPr lang="en-US" dirty="0" smtClean="0"/>
              <a:t>in another</a:t>
            </a:r>
            <a:r>
              <a:rPr lang="en-US" dirty="0"/>
              <a:t>. This approach reduces coupling and improves the testability of </a:t>
            </a:r>
            <a:r>
              <a:rPr lang="en-US" dirty="0" smtClean="0"/>
              <a:t>a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-182878" y="6530340"/>
            <a:ext cx="7942215" cy="6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eaLnBrk="0" hangingPunct="0">
              <a:buFont typeface="Wingdings" charset="0"/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This slide is brought from: “R.G. Pressman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B. R. Maxim, Software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Engineering_ A Practitioner’s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Approach, 8</a:t>
            </a:r>
            <a:r>
              <a:rPr lang="en-US" sz="1000" b="1" baseline="30000" dirty="0" smtClean="0">
                <a:solidFill>
                  <a:schemeClr val="tx1"/>
                </a:solidFill>
                <a:latin typeface="Arial" charset="0"/>
              </a:rPr>
              <a:t>th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 Edition, 2014”. </a:t>
            </a:r>
            <a:endParaRPr lang="tr-TR" sz="1000" b="1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tr-TR" sz="1000" b="1" dirty="0" smtClean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 upon abstractions. Do not depend upon concretions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Formalizes the concept </a:t>
            </a:r>
            <a:r>
              <a:rPr lang="en-US" dirty="0"/>
              <a:t>of abstract coupling and clearly states that we </a:t>
            </a:r>
            <a:r>
              <a:rPr lang="en-US" dirty="0" smtClean="0"/>
              <a:t>should couple </a:t>
            </a:r>
            <a:r>
              <a:rPr lang="en-US" dirty="0"/>
              <a:t>at the abstract level, not at the concrete level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High-level modules (</a:t>
            </a:r>
            <a:r>
              <a:rPr lang="en-US" i="1" dirty="0"/>
              <a:t>classes) should not depend [directly] upon low-level modules. Both should depend on abstractions. 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Abstractions </a:t>
            </a:r>
            <a:r>
              <a:rPr lang="en-US" i="1" dirty="0"/>
              <a:t>should not depend on details. Details </a:t>
            </a:r>
            <a:r>
              <a:rPr lang="en-US" i="1" dirty="0" smtClean="0"/>
              <a:t>should depend </a:t>
            </a:r>
            <a:r>
              <a:rPr lang="en-US" i="1" dirty="0"/>
              <a:t>on abstractions</a:t>
            </a:r>
            <a:r>
              <a:rPr lang="en-US" i="1" dirty="0" smtClean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</a:t>
            </a:r>
            <a:r>
              <a:rPr lang="en-US" b="1" dirty="0" smtClean="0"/>
              <a:t>Specifications for Object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no missing attributes or methods and no </a:t>
            </a:r>
            <a:r>
              <a:rPr lang="en-US" dirty="0" smtClean="0"/>
              <a:t>extra</a:t>
            </a:r>
            <a:r>
              <a:rPr lang="fa-I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unused attributes or methods in each class. </a:t>
            </a:r>
            <a:endParaRPr lang="fa-IR" dirty="0" smtClean="0"/>
          </a:p>
          <a:p>
            <a:pPr algn="just"/>
            <a:r>
              <a:rPr lang="en-US" dirty="0"/>
              <a:t>F</a:t>
            </a:r>
            <a:r>
              <a:rPr lang="en-US" dirty="0" smtClean="0"/>
              <a:t>inalize </a:t>
            </a:r>
            <a:r>
              <a:rPr lang="en-US" dirty="0"/>
              <a:t>the visibility (hidden or visible) of the attributes and </a:t>
            </a:r>
            <a:r>
              <a:rPr lang="en-US" dirty="0" smtClean="0"/>
              <a:t>methods</a:t>
            </a:r>
            <a:r>
              <a:rPr lang="fa-I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class</a:t>
            </a:r>
            <a:r>
              <a:rPr lang="fa-IR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D</a:t>
            </a:r>
            <a:r>
              <a:rPr lang="en-US" dirty="0" smtClean="0"/>
              <a:t>ecide </a:t>
            </a:r>
            <a:r>
              <a:rPr lang="en-US" dirty="0"/>
              <a:t>on the signature of every method in every class. The </a:t>
            </a:r>
            <a:r>
              <a:rPr lang="en-US" i="1" dirty="0" smtClean="0"/>
              <a:t>signature </a:t>
            </a:r>
            <a:r>
              <a:rPr lang="en-US" dirty="0" smtClean="0"/>
              <a:t>of </a:t>
            </a:r>
            <a:r>
              <a:rPr lang="en-US" dirty="0"/>
              <a:t>a method comprises three parts: the name of the method, the parameters or </a:t>
            </a:r>
            <a:r>
              <a:rPr lang="en-US" dirty="0" smtClean="0"/>
              <a:t>arguments that </a:t>
            </a:r>
            <a:r>
              <a:rPr lang="en-US" dirty="0"/>
              <a:t>must be passed to the method, </a:t>
            </a:r>
            <a:r>
              <a:rPr lang="en-US" dirty="0" smtClean="0"/>
              <a:t>and </a:t>
            </a:r>
            <a:r>
              <a:rPr lang="en-US" dirty="0"/>
              <a:t>the type of value that </a:t>
            </a:r>
            <a:r>
              <a:rPr lang="en-US" dirty="0" smtClean="0"/>
              <a:t>the method </a:t>
            </a:r>
            <a:r>
              <a:rPr lang="en-US" dirty="0"/>
              <a:t>will return to the calling </a:t>
            </a:r>
            <a:r>
              <a:rPr lang="en-US" dirty="0" smtClean="0"/>
              <a:t>method.</a:t>
            </a:r>
            <a:endParaRPr lang="en-US" dirty="0"/>
          </a:p>
          <a:p>
            <a:pPr algn="just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constraints that must be preserved by the </a:t>
            </a:r>
            <a:r>
              <a:rPr lang="en-US" dirty="0" smtClean="0"/>
              <a:t>objects.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General </a:t>
            </a:r>
            <a:r>
              <a:rPr lang="en-US" b="1" dirty="0" smtClean="0"/>
              <a:t>Information</a:t>
            </a:r>
            <a:endParaRPr lang="en-US" dirty="0"/>
          </a:p>
          <a:p>
            <a:r>
              <a:rPr lang="en-US" b="1" dirty="0" smtClean="0"/>
              <a:t>Events</a:t>
            </a:r>
            <a:endParaRPr lang="en-US" dirty="0"/>
          </a:p>
          <a:p>
            <a:r>
              <a:rPr lang="en-US" b="1" dirty="0"/>
              <a:t>Message </a:t>
            </a:r>
            <a:r>
              <a:rPr lang="en-US" b="1" dirty="0" smtClean="0"/>
              <a:t>Passing</a:t>
            </a:r>
            <a:endParaRPr lang="en-US" dirty="0"/>
          </a:p>
          <a:p>
            <a:r>
              <a:rPr lang="en-US" b="1" dirty="0"/>
              <a:t>Algorithm </a:t>
            </a:r>
            <a:r>
              <a:rPr lang="en-US" b="1" dirty="0" smtClean="0"/>
              <a:t>Specifications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</a:t>
            </a:r>
            <a:r>
              <a:rPr lang="pt-BR" altLang="en-US" b="1" dirty="0" smtClean="0"/>
              <a:t>.</a:t>
            </a:r>
          </a:p>
          <a:p>
            <a:endParaRPr lang="pt-BR" altLang="en-US" b="1" dirty="0"/>
          </a:p>
          <a:p>
            <a:r>
              <a:rPr lang="en-US" altLang="en-US" b="1" dirty="0"/>
              <a:t>R. G. Pressman, B. R. Maxim, Software Engineering_ A Practitioner’s Approach, 8th Edition, 2014. </a:t>
            </a:r>
          </a:p>
          <a:p>
            <a:pPr marL="0" indent="0">
              <a:buNone/>
            </a:pPr>
            <a:endParaRPr lang="pt-BR" alt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</a:t>
            </a:r>
            <a:r>
              <a:rPr lang="fa-IR" b="1" dirty="0" smtClean="0"/>
              <a:t>8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Class and Method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Analysis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Functional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B050"/>
                </a:solidFill>
              </a:rPr>
              <a:t>Design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Optimization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500" dirty="0">
                <a:solidFill>
                  <a:srgbClr val="00B050"/>
                </a:solidFill>
              </a:rPr>
              <a:t>A good design is one that balances trade-off s to minimize the total cost of </a:t>
            </a:r>
            <a:r>
              <a:rPr lang="en-US" sz="2500" dirty="0" smtClean="0">
                <a:solidFill>
                  <a:srgbClr val="00B050"/>
                </a:solidFill>
              </a:rPr>
              <a:t>the system </a:t>
            </a:r>
            <a:r>
              <a:rPr lang="en-US" sz="2500" dirty="0">
                <a:solidFill>
                  <a:srgbClr val="00B050"/>
                </a:solidFill>
              </a:rPr>
              <a:t>over its entire lifetime</a:t>
            </a:r>
            <a:r>
              <a:rPr lang="en-US" sz="2500" dirty="0" smtClean="0">
                <a:solidFill>
                  <a:srgbClr val="00B050"/>
                </a:solidFill>
              </a:rPr>
              <a:t>.</a:t>
            </a:r>
          </a:p>
          <a:p>
            <a:pPr marL="0" indent="0" algn="ctr">
              <a:buNone/>
            </a:pPr>
            <a:endParaRPr lang="en-US" sz="2500" dirty="0">
              <a:solidFill>
                <a:srgbClr val="00B050"/>
              </a:solidFill>
            </a:endParaRPr>
          </a:p>
          <a:p>
            <a:r>
              <a:rPr lang="en-US" b="1" dirty="0" smtClean="0"/>
              <a:t>Coupling</a:t>
            </a:r>
          </a:p>
          <a:p>
            <a:r>
              <a:rPr lang="en-US" b="1" dirty="0" smtClean="0"/>
              <a:t>Cohesion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872212" cy="1596177"/>
          </a:xfrm>
        </p:spPr>
        <p:txBody>
          <a:bodyPr/>
          <a:lstStyle/>
          <a:p>
            <a:r>
              <a:rPr lang="en-US" dirty="0" smtClean="0"/>
              <a:t>Types of method cohesion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85987" y="1"/>
            <a:ext cx="7406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 cohesion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19210" y="1854926"/>
            <a:ext cx="7865614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618517"/>
            <a:ext cx="2908663" cy="2481734"/>
          </a:xfrm>
        </p:spPr>
        <p:txBody>
          <a:bodyPr/>
          <a:lstStyle/>
          <a:p>
            <a:r>
              <a:rPr lang="en-US" dirty="0" smtClean="0"/>
              <a:t>Types of interaction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61987"/>
            <a:ext cx="9144000" cy="55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 smtClean="0"/>
              <a:t>S</a:t>
            </a:r>
            <a:r>
              <a:rPr lang="en-US" dirty="0" smtClean="0"/>
              <a:t>ingle Responsibility (SRP)</a:t>
            </a:r>
          </a:p>
          <a:p>
            <a:r>
              <a:rPr lang="en-US" b="1" u="sng" dirty="0" smtClean="0"/>
              <a:t>O</a:t>
            </a:r>
            <a:r>
              <a:rPr lang="en-US" dirty="0" smtClean="0"/>
              <a:t>pen-Close principle (OCP)</a:t>
            </a:r>
          </a:p>
          <a:p>
            <a:r>
              <a:rPr lang="en-US" b="1" u="sng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</a:t>
            </a:r>
            <a:r>
              <a:rPr lang="en-US" dirty="0" smtClean="0"/>
              <a:t>)</a:t>
            </a:r>
          </a:p>
          <a:p>
            <a:r>
              <a:rPr lang="en-US" b="1" u="sng" dirty="0"/>
              <a:t>I</a:t>
            </a:r>
            <a:r>
              <a:rPr lang="en-US" dirty="0"/>
              <a:t>nterface Segregation Principle (ISP</a:t>
            </a:r>
            <a:r>
              <a:rPr lang="en-US" dirty="0" smtClean="0"/>
              <a:t>)</a:t>
            </a:r>
          </a:p>
          <a:p>
            <a:r>
              <a:rPr lang="en-US" b="1" u="sng" dirty="0"/>
              <a:t>D</a:t>
            </a:r>
            <a:r>
              <a:rPr lang="en-US" dirty="0"/>
              <a:t>ependency Inversion Principle (DIP)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3601</TotalTime>
  <Words>828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8  Class and Method design</vt:lpstr>
      <vt:lpstr>Steps(I) </vt:lpstr>
      <vt:lpstr>Steps(II) </vt:lpstr>
      <vt:lpstr>Design Criteria</vt:lpstr>
      <vt:lpstr>Types of method cohesion</vt:lpstr>
      <vt:lpstr>Types of class cohesion </vt:lpstr>
      <vt:lpstr>Types of interaction coupling</vt:lpstr>
      <vt:lpstr>SOLID Principles </vt:lpstr>
      <vt:lpstr>Open Closed Principle (OCP)</vt:lpstr>
      <vt:lpstr>Liskov Substitution Principle (LSP)</vt:lpstr>
      <vt:lpstr>Interface Segregation Principle (ISP)</vt:lpstr>
      <vt:lpstr>Dependency Inversion Principle (DIP)</vt:lpstr>
      <vt:lpstr>Dependency Inversion Principle (Cnt’d)</vt:lpstr>
      <vt:lpstr>Dependency Inversion Principle (Cnt’d)</vt:lpstr>
      <vt:lpstr>Adding Specifications for Object Design</vt:lpstr>
      <vt:lpstr>Method Specification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314</cp:revision>
  <dcterms:created xsi:type="dcterms:W3CDTF">2017-08-12T07:11:04Z</dcterms:created>
  <dcterms:modified xsi:type="dcterms:W3CDTF">2021-11-30T08:31:59Z</dcterms:modified>
</cp:coreProperties>
</file>