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8" r:id="rId1"/>
  </p:sldMasterIdLst>
  <p:notesMasterIdLst>
    <p:notesMasterId r:id="rId14"/>
  </p:notesMasterIdLst>
  <p:sldIdLst>
    <p:sldId id="493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7" r:id="rId11"/>
    <p:sldId id="516" r:id="rId12"/>
    <p:sldId id="5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9999"/>
    <a:srgbClr val="F4749C"/>
    <a:srgbClr val="9900CC"/>
    <a:srgbClr val="9966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8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0600" y="1872933"/>
            <a:ext cx="84616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0603" y="4715075"/>
            <a:ext cx="67008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3666913" y="663677"/>
            <a:ext cx="395412" cy="34178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4450567" y="359285"/>
            <a:ext cx="1190533" cy="1184967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93933" y="636933"/>
            <a:ext cx="505200" cy="629667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8892899" y="288829"/>
            <a:ext cx="652088" cy="56301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7177819" y="719317"/>
            <a:ext cx="4862029" cy="5343627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514648" y="205740"/>
            <a:ext cx="1203097" cy="104012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5767" y="4772167"/>
            <a:ext cx="3052333" cy="4079767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10750119" y="5388073"/>
            <a:ext cx="395583" cy="341676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5" name="Google Shape;75;p2"/>
          <p:cNvGrpSpPr/>
          <p:nvPr/>
        </p:nvGrpSpPr>
        <p:grpSpPr>
          <a:xfrm>
            <a:off x="6489610" y="4985092"/>
            <a:ext cx="1671209" cy="1748104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864600" y="140634"/>
            <a:ext cx="641733" cy="631500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4866240" y="2070642"/>
            <a:ext cx="297953" cy="257689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5767" y="4772167"/>
            <a:ext cx="3052333" cy="4079767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395097" y="4925610"/>
            <a:ext cx="395412" cy="34178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93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 txBox="1">
            <a:spLocks noGrp="1"/>
          </p:cNvSpPr>
          <p:nvPr>
            <p:ph type="title"/>
          </p:nvPr>
        </p:nvSpPr>
        <p:spPr>
          <a:xfrm>
            <a:off x="950967" y="707136"/>
            <a:ext cx="10290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051" name="Google Shape;1051;p18"/>
          <p:cNvSpPr txBox="1">
            <a:spLocks noGrp="1"/>
          </p:cNvSpPr>
          <p:nvPr>
            <p:ph type="body" idx="1"/>
          </p:nvPr>
        </p:nvSpPr>
        <p:spPr>
          <a:xfrm>
            <a:off x="2320800" y="1994600"/>
            <a:ext cx="7550400" cy="2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rot="-3076494">
            <a:off x="11162777" y="5544743"/>
            <a:ext cx="1671193" cy="1748088"/>
            <a:chOff x="4385625" y="4289775"/>
            <a:chExt cx="983450" cy="1028700"/>
          </a:xfrm>
        </p:grpSpPr>
        <p:sp>
          <p:nvSpPr>
            <p:cNvPr id="1053" name="Google Shape;1053;p1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9" name="Google Shape;1059;p18"/>
          <p:cNvSpPr/>
          <p:nvPr/>
        </p:nvSpPr>
        <p:spPr>
          <a:xfrm rot="-1266272" flipH="1">
            <a:off x="10711513" y="6035990"/>
            <a:ext cx="1203097" cy="104012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60" name="Google Shape;1060;p18"/>
          <p:cNvGrpSpPr/>
          <p:nvPr/>
        </p:nvGrpSpPr>
        <p:grpSpPr>
          <a:xfrm flipH="1">
            <a:off x="10904656" y="4444434"/>
            <a:ext cx="1190533" cy="1184967"/>
            <a:chOff x="3655725" y="3261075"/>
            <a:chExt cx="892900" cy="888725"/>
          </a:xfrm>
        </p:grpSpPr>
        <p:sp>
          <p:nvSpPr>
            <p:cNvPr id="1061" name="Google Shape;1061;p1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7" name="Google Shape;1067;p18"/>
          <p:cNvGrpSpPr/>
          <p:nvPr/>
        </p:nvGrpSpPr>
        <p:grpSpPr>
          <a:xfrm rot="2085203">
            <a:off x="-580042" y="-109993"/>
            <a:ext cx="1598019" cy="1658669"/>
            <a:chOff x="238125" y="3112025"/>
            <a:chExt cx="716000" cy="743175"/>
          </a:xfrm>
        </p:grpSpPr>
        <p:sp>
          <p:nvSpPr>
            <p:cNvPr id="1068" name="Google Shape;1068;p1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1" name="Google Shape;1071;p18"/>
          <p:cNvGrpSpPr/>
          <p:nvPr/>
        </p:nvGrpSpPr>
        <p:grpSpPr>
          <a:xfrm flipH="1">
            <a:off x="1774025" y="260067"/>
            <a:ext cx="505200" cy="629667"/>
            <a:chOff x="2459875" y="3181675"/>
            <a:chExt cx="378900" cy="472250"/>
          </a:xfrm>
        </p:grpSpPr>
        <p:sp>
          <p:nvSpPr>
            <p:cNvPr id="1072" name="Google Shape;1072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5" name="Google Shape;1075;p18"/>
          <p:cNvSpPr/>
          <p:nvPr/>
        </p:nvSpPr>
        <p:spPr>
          <a:xfrm rot="1005388" flipH="1">
            <a:off x="1653772" y="13563"/>
            <a:ext cx="652088" cy="56301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235267" y="5919033"/>
            <a:ext cx="505200" cy="629667"/>
            <a:chOff x="2459875" y="3181675"/>
            <a:chExt cx="378900" cy="472250"/>
          </a:xfrm>
        </p:grpSpPr>
        <p:sp>
          <p:nvSpPr>
            <p:cNvPr id="1077" name="Google Shape;1077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8738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76224"/>
            <a:ext cx="102900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2931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9" r:id="rId1"/>
    <p:sldLayoutId id="21474838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980600" y="1872933"/>
            <a:ext cx="10241581" cy="2551600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pPr lvl="0"/>
            <a:r>
              <a:rPr lang="en-US" dirty="0" smtClean="0">
                <a:ea typeface="Nunito Sans"/>
                <a:cs typeface="Nunito Sans"/>
              </a:rPr>
              <a:t>Software Engineering I</a:t>
            </a:r>
            <a:br>
              <a:rPr lang="en-US" dirty="0" smtClean="0">
                <a:ea typeface="Nunito Sans"/>
                <a:cs typeface="Nunito Sans"/>
              </a:rPr>
            </a:br>
            <a:r>
              <a:rPr lang="en-US" sz="3733" dirty="0" smtClean="0">
                <a:ea typeface="Nunito Sans"/>
                <a:cs typeface="Nunito Sans"/>
              </a:rPr>
              <a:t>Object-Oriented Principles</a:t>
            </a:r>
            <a:endParaRPr sz="3733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980600" y="4424533"/>
            <a:ext cx="6700800" cy="1658016"/>
          </a:xfrm>
          <a:prstGeom prst="rect">
            <a:avLst/>
          </a:prstGeom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457189" indent="-457189">
              <a:spcBef>
                <a:spcPct val="20000"/>
              </a:spcBef>
              <a:defRPr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Dr.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Elham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Mahmoudzadeh</a:t>
            </a:r>
          </a:p>
          <a:p>
            <a:pPr marL="457189" indent="-457189">
              <a:spcBef>
                <a:spcPct val="20000"/>
              </a:spcBef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Isfahan University of Technology</a:t>
            </a:r>
          </a:p>
          <a:p>
            <a:pPr marL="457189" indent="-457189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bg1">
                    <a:lumMod val="9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189" indent="-457189">
              <a:spcBef>
                <a:spcPct val="20000"/>
              </a:spcBef>
              <a:defRPr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2022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24848" y="404236"/>
            <a:ext cx="1655472" cy="16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Object-Oriented Systems Analysis and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937" y="1994599"/>
            <a:ext cx="10276114" cy="4571663"/>
          </a:xfrm>
        </p:spPr>
        <p:txBody>
          <a:bodyPr/>
          <a:lstStyle/>
          <a:p>
            <a:pPr algn="just"/>
            <a:r>
              <a:rPr lang="en-US" dirty="0"/>
              <a:t>Concepts in the object-oriented approach enable analysts to break a complex system into </a:t>
            </a:r>
            <a:r>
              <a:rPr lang="en-US" u="sng" dirty="0"/>
              <a:t>smaller</a:t>
            </a:r>
            <a:r>
              <a:rPr lang="en-US" dirty="0"/>
              <a:t>, </a:t>
            </a:r>
            <a:r>
              <a:rPr lang="en-US" u="sng" dirty="0"/>
              <a:t>more-manageable</a:t>
            </a:r>
            <a:r>
              <a:rPr lang="en-US" dirty="0"/>
              <a:t> </a:t>
            </a:r>
            <a:r>
              <a:rPr lang="en-US" u="sng" dirty="0"/>
              <a:t>modules</a:t>
            </a:r>
            <a:r>
              <a:rPr lang="en-US" dirty="0"/>
              <a:t>, work on the modules individually, and easily piece the modules back together to form an information system.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The modularity makes systems development easier to </a:t>
            </a:r>
            <a:r>
              <a:rPr lang="en-US" u="sng" dirty="0"/>
              <a:t>grasp</a:t>
            </a:r>
            <a:r>
              <a:rPr lang="en-US" dirty="0"/>
              <a:t>, easier to </a:t>
            </a:r>
            <a:r>
              <a:rPr lang="en-US" u="sng" dirty="0"/>
              <a:t>share</a:t>
            </a:r>
            <a:r>
              <a:rPr lang="en-US" dirty="0"/>
              <a:t> among members of a project team, and easier to </a:t>
            </a:r>
            <a:r>
              <a:rPr lang="en-US" u="sng" dirty="0"/>
              <a:t>communicate</a:t>
            </a:r>
            <a:r>
              <a:rPr lang="en-US" dirty="0"/>
              <a:t> to users, who are needed to provide requirements and confirm how well the system meets the requirements throughout the systems development process. </a:t>
            </a:r>
            <a:endParaRPr lang="en-US" dirty="0" smtClean="0"/>
          </a:p>
          <a:p>
            <a:pPr marL="203195" indent="0" algn="just">
              <a:buNone/>
            </a:pPr>
            <a:endParaRPr lang="en-US" dirty="0"/>
          </a:p>
          <a:p>
            <a:pPr algn="just"/>
            <a:r>
              <a:rPr lang="en-US" dirty="0"/>
              <a:t>By modularizing, the project, team actually is creating reusable pieces that can be plugged </a:t>
            </a:r>
            <a:r>
              <a:rPr lang="en-US" dirty="0" smtClean="0"/>
              <a:t>into other </a:t>
            </a:r>
            <a:r>
              <a:rPr lang="en-US" dirty="0"/>
              <a:t>systems or used as starting points for other projects. This can save </a:t>
            </a:r>
            <a:r>
              <a:rPr lang="en-US" dirty="0" smtClean="0"/>
              <a:t>time because </a:t>
            </a:r>
            <a:r>
              <a:rPr lang="en-US" dirty="0"/>
              <a:t>new projects don’t have to start completely from scratch.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3774" y="2367092"/>
            <a:ext cx="10363826" cy="313672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Dennis, </a:t>
            </a:r>
            <a:r>
              <a:rPr lang="en-GB" altLang="en-US" b="1" dirty="0" err="1">
                <a:solidFill>
                  <a:schemeClr val="bg1">
                    <a:lumMod val="95000"/>
                  </a:schemeClr>
                </a:solidFill>
              </a:rPr>
              <a:t>Wixon</a:t>
            </a:r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GB" altLang="en-US" b="1" dirty="0" err="1">
                <a:solidFill>
                  <a:schemeClr val="bg1">
                    <a:lumMod val="95000"/>
                  </a:schemeClr>
                </a:solidFill>
              </a:rPr>
              <a:t>Tegarden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, “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System Analysis and Design, An Object Oriented Approach with UML”, 5</a:t>
            </a:r>
            <a:r>
              <a:rPr lang="pt-BR" altLang="en-US" b="1" dirty="0">
                <a:solidFill>
                  <a:schemeClr val="bg1">
                    <a:lumMod val="95000"/>
                  </a:schemeClr>
                </a:solidFill>
              </a:rPr>
              <a:t>th Edition, 2015.</a:t>
            </a:r>
            <a:endParaRPr lang="fa-IR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>
                  <a:lumMod val="95000"/>
                </a:schemeClr>
              </a:buClr>
            </a:pPr>
            <a:endParaRPr lang="fa-I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 next…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6145" y="1994600"/>
            <a:ext cx="9531928" cy="2868800"/>
          </a:xfrm>
        </p:spPr>
        <p:txBody>
          <a:bodyPr/>
          <a:lstStyle/>
          <a:p>
            <a:r>
              <a:rPr lang="en-US" dirty="0" smtClean="0"/>
              <a:t>Object-Oriented approach</a:t>
            </a:r>
            <a:endParaRPr lang="en-US" dirty="0"/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6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0800" y="1994600"/>
            <a:ext cx="7550400" cy="3526634"/>
          </a:xfrm>
        </p:spPr>
        <p:txBody>
          <a:bodyPr/>
          <a:lstStyle/>
          <a:p>
            <a:pPr algn="just"/>
            <a:r>
              <a:rPr lang="en-US" dirty="0"/>
              <a:t>Focus on capturing the structure and behavior of information systems in little modules that encompass both data and process, called </a:t>
            </a:r>
            <a:r>
              <a:rPr lang="en-US" i="1" dirty="0">
                <a:solidFill>
                  <a:srgbClr val="00FF99"/>
                </a:solidFill>
              </a:rPr>
              <a:t>objects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class </a:t>
            </a:r>
            <a:r>
              <a:rPr lang="en-US" dirty="0"/>
              <a:t>is the general template we use to define and create specific instances, or objects. </a:t>
            </a:r>
            <a:endParaRPr lang="en-US" dirty="0" smtClean="0"/>
          </a:p>
          <a:p>
            <a:pPr marL="203195" indent="0">
              <a:buNone/>
            </a:pPr>
            <a:endParaRPr lang="en-US" dirty="0" smtClean="0"/>
          </a:p>
          <a:p>
            <a:r>
              <a:rPr lang="en-US" dirty="0" smtClean="0"/>
              <a:t>Every object </a:t>
            </a:r>
            <a:r>
              <a:rPr lang="en-US" dirty="0"/>
              <a:t>is associated with a class.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parts </a:t>
            </a:r>
            <a:r>
              <a:rPr lang="en-US" dirty="0"/>
              <a:t>of an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99"/>
                </a:solidFill>
              </a:rPr>
              <a:t>Attributes</a:t>
            </a:r>
            <a:r>
              <a:rPr lang="en-US" dirty="0"/>
              <a:t>: describe information about the object.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FF99"/>
                </a:solidFill>
              </a:rPr>
              <a:t>Behavior</a:t>
            </a:r>
            <a:r>
              <a:rPr lang="en-US" dirty="0"/>
              <a:t>: specify what the object can do.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>
                <a:solidFill>
                  <a:srgbClr val="00FF99"/>
                </a:solidFill>
              </a:rPr>
              <a:t>State</a:t>
            </a:r>
            <a:r>
              <a:rPr lang="en-US" dirty="0"/>
              <a:t>: defined by the value of its attributes and its relationships with other objects at a particular point in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Encapsulation 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Inheritance   </a:t>
            </a:r>
          </a:p>
          <a:p>
            <a:pPr marL="203195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0800" y="1994599"/>
            <a:ext cx="7550400" cy="4049149"/>
          </a:xfrm>
        </p:spPr>
        <p:txBody>
          <a:bodyPr/>
          <a:lstStyle/>
          <a:p>
            <a:pPr algn="just"/>
            <a:r>
              <a:rPr lang="en-US" dirty="0"/>
              <a:t>Is the process of taking away or removing characteristics from something in order to reduce it to a set of essential characteristics</a:t>
            </a:r>
            <a:r>
              <a:rPr lang="en-US" dirty="0" smtClean="0"/>
              <a:t>.</a:t>
            </a:r>
          </a:p>
          <a:p>
            <a:pPr marL="203195" indent="0" algn="just">
              <a:buNone/>
            </a:pPr>
            <a:endParaRPr lang="en-US" dirty="0"/>
          </a:p>
          <a:p>
            <a:pPr algn="just"/>
            <a:r>
              <a:rPr lang="en-US" dirty="0"/>
              <a:t>When you face with the problem, </a:t>
            </a:r>
            <a:r>
              <a:rPr lang="en-US" dirty="0">
                <a:solidFill>
                  <a:srgbClr val="00FF99"/>
                </a:solidFill>
              </a:rPr>
              <a:t>look at the most important things</a:t>
            </a:r>
            <a:r>
              <a:rPr lang="en-US" dirty="0"/>
              <a:t>. </a:t>
            </a:r>
            <a:endParaRPr lang="fa-IR" dirty="0" smtClean="0"/>
          </a:p>
          <a:p>
            <a:pPr algn="just"/>
            <a:endParaRPr lang="fa-IR" dirty="0"/>
          </a:p>
          <a:p>
            <a:pPr algn="just"/>
            <a:r>
              <a:rPr lang="en-US" dirty="0" smtClean="0"/>
              <a:t>Reduce </a:t>
            </a:r>
            <a:r>
              <a:rPr lang="en-US" dirty="0"/>
              <a:t>the complexity to understand</a:t>
            </a:r>
            <a:r>
              <a:rPr lang="en-US" dirty="0" smtClean="0"/>
              <a:t>.</a:t>
            </a:r>
            <a:r>
              <a:rPr lang="fa-IR" dirty="0" smtClean="0"/>
              <a:t> </a:t>
            </a:r>
            <a:r>
              <a:rPr lang="en-US" dirty="0" smtClean="0"/>
              <a:t> Then, </a:t>
            </a:r>
            <a:r>
              <a:rPr lang="en-US" dirty="0"/>
              <a:t>refine the problem and focus on the second level of the features.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4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354" y="1681091"/>
            <a:ext cx="10474613" cy="4327823"/>
          </a:xfrm>
        </p:spPr>
        <p:txBody>
          <a:bodyPr/>
          <a:lstStyle/>
          <a:p>
            <a:r>
              <a:rPr lang="en-US" dirty="0"/>
              <a:t>Is the combination of process and data into a single entity. </a:t>
            </a:r>
          </a:p>
          <a:p>
            <a:r>
              <a:rPr lang="en-US" dirty="0"/>
              <a:t>See the class as a black box.  </a:t>
            </a:r>
          </a:p>
          <a:p>
            <a:pPr algn="just"/>
            <a:r>
              <a:rPr lang="en-US" dirty="0"/>
              <a:t>Information required to be passed to the module and the information returned from the module are published. </a:t>
            </a:r>
            <a:endParaRPr lang="en-US" dirty="0" smtClean="0"/>
          </a:p>
          <a:p>
            <a:pPr algn="just"/>
            <a:r>
              <a:rPr lang="en-US" dirty="0" smtClean="0"/>
              <a:t>Exactly </a:t>
            </a:r>
            <a:r>
              <a:rPr lang="en-US" dirty="0"/>
              <a:t>how the module implements the required functionality is not relevant. We really do not care how the object performs its functions, as long as the functions occur.</a:t>
            </a:r>
          </a:p>
          <a:p>
            <a:r>
              <a:rPr lang="en-US" dirty="0" smtClean="0"/>
              <a:t>It is used to </a:t>
            </a:r>
            <a:r>
              <a:rPr lang="en-US" dirty="0"/>
              <a:t>hide the internal representation of an </a:t>
            </a:r>
            <a:r>
              <a:rPr lang="en-US" b="1" dirty="0"/>
              <a:t>object</a:t>
            </a:r>
            <a:r>
              <a:rPr lang="en-US" dirty="0"/>
              <a:t> from the outside.</a:t>
            </a:r>
          </a:p>
          <a:p>
            <a:r>
              <a:rPr lang="en-US" dirty="0"/>
              <a:t>You cannot access to data of a class directly, but try to request to the class.</a:t>
            </a:r>
          </a:p>
          <a:p>
            <a:r>
              <a:rPr lang="en-US" dirty="0"/>
              <a:t>Access level is very important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Encapsulation(</a:t>
            </a:r>
            <a:r>
              <a:rPr lang="en-US" dirty="0" err="1"/>
              <a:t>Cnt’d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59765"/>
            <a:ext cx="7480662" cy="4118817"/>
          </a:xfrm>
        </p:spPr>
        <p:txBody>
          <a:bodyPr/>
          <a:lstStyle/>
          <a:p>
            <a:pPr algn="just"/>
            <a:r>
              <a:rPr lang="en-US" dirty="0"/>
              <a:t>The fact that we can use an object by calling methods is the key to </a:t>
            </a:r>
            <a:r>
              <a:rPr lang="en-US" dirty="0">
                <a:solidFill>
                  <a:srgbClr val="00B050"/>
                </a:solidFill>
              </a:rPr>
              <a:t>reusability</a:t>
            </a:r>
            <a:r>
              <a:rPr lang="en-US" dirty="0"/>
              <a:t> because </a:t>
            </a:r>
            <a:r>
              <a:rPr lang="en-US" dirty="0" smtClean="0"/>
              <a:t>it shields </a:t>
            </a:r>
            <a:r>
              <a:rPr lang="en-US" dirty="0"/>
              <a:t>the internal workings of the object from changes in the outside system, and it </a:t>
            </a:r>
            <a:r>
              <a:rPr lang="en-US" dirty="0" smtClean="0"/>
              <a:t>keeps the </a:t>
            </a:r>
            <a:r>
              <a:rPr lang="en-US" dirty="0"/>
              <a:t>system from being affected when changes are made to an object</a:t>
            </a:r>
            <a:r>
              <a:rPr lang="en-US" dirty="0" smtClean="0"/>
              <a:t>.</a:t>
            </a:r>
          </a:p>
          <a:p>
            <a:pPr marL="203195" indent="0" algn="just">
              <a:buNone/>
            </a:pPr>
            <a:endParaRPr lang="en-US" dirty="0"/>
          </a:p>
          <a:p>
            <a:pPr algn="just"/>
            <a:r>
              <a:rPr lang="en-US" dirty="0"/>
              <a:t>The only information that an object needs to know is the </a:t>
            </a:r>
            <a:r>
              <a:rPr lang="en-US" u="sng" dirty="0"/>
              <a:t>set of operations</a:t>
            </a:r>
            <a:r>
              <a:rPr lang="en-US" dirty="0"/>
              <a:t>, or </a:t>
            </a:r>
            <a:r>
              <a:rPr lang="en-US" u="sng" dirty="0"/>
              <a:t>methods</a:t>
            </a:r>
            <a:r>
              <a:rPr lang="en-US" dirty="0"/>
              <a:t>, that other objects can perform and </a:t>
            </a:r>
            <a:r>
              <a:rPr lang="en-US" u="sng" dirty="0"/>
              <a:t>what messages need to be sent to trigger them</a:t>
            </a:r>
            <a:r>
              <a:rPr lang="en-US" dirty="0"/>
              <a:t>.</a:t>
            </a:r>
          </a:p>
          <a:p>
            <a:pPr lvl="1" algn="just"/>
            <a:r>
              <a:rPr lang="en-US" i="1" dirty="0"/>
              <a:t>Messages </a:t>
            </a:r>
            <a:r>
              <a:rPr lang="en-US" dirty="0"/>
              <a:t>are information sent to objects to trigger methods.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24" y="2078456"/>
            <a:ext cx="4396105" cy="305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51" y="2334233"/>
            <a:ext cx="7550400" cy="3988189"/>
          </a:xfrm>
        </p:spPr>
        <p:txBody>
          <a:bodyPr/>
          <a:lstStyle/>
          <a:p>
            <a:pPr marL="609585" lvl="1" indent="-406390" algn="just">
              <a:buSzPts val="1200"/>
              <a:buFont typeface="Lato"/>
              <a:buChar char="●"/>
            </a:pPr>
            <a:r>
              <a:rPr lang="en-US" altLang="en-US" sz="2000" dirty="0">
                <a:solidFill>
                  <a:schemeClr val="bg1">
                    <a:lumMod val="95000"/>
                  </a:schemeClr>
                </a:solidFill>
              </a:rPr>
              <a:t>Modularity is the degree to which a system’s components are made up of relatively independent components or parts which can be combined</a:t>
            </a:r>
            <a:r>
              <a:rPr lang="en-US" alt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dirty="0" smtClean="0"/>
              <a:t>  </a:t>
            </a:r>
          </a:p>
          <a:p>
            <a:pPr algn="just"/>
            <a:r>
              <a:rPr lang="en-US" dirty="0" smtClean="0"/>
              <a:t>Decompose </a:t>
            </a:r>
            <a:r>
              <a:rPr lang="en-US" dirty="0"/>
              <a:t>a system into the objects that are loosely coupled with each other, </a:t>
            </a:r>
            <a:r>
              <a:rPr lang="en-US" dirty="0">
                <a:solidFill>
                  <a:srgbClr val="F4749C"/>
                </a:solidFill>
              </a:rPr>
              <a:t>connection should be as weak as possible</a:t>
            </a:r>
            <a:r>
              <a:rPr lang="en-US" dirty="0"/>
              <a:t>. </a:t>
            </a:r>
          </a:p>
          <a:p>
            <a:r>
              <a:rPr lang="en-US" dirty="0"/>
              <a:t>  Objects should be </a:t>
            </a:r>
            <a:r>
              <a:rPr lang="en-US" dirty="0">
                <a:solidFill>
                  <a:srgbClr val="009999"/>
                </a:solidFill>
              </a:rPr>
              <a:t>highly cohesive</a:t>
            </a:r>
            <a:r>
              <a:rPr lang="en-US" dirty="0"/>
              <a:t>, it is better for an object to be a single minded entity.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03195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765" t="40375" r="43681" b="30970"/>
          <a:stretch/>
        </p:blipFill>
        <p:spPr bwMode="auto">
          <a:xfrm>
            <a:off x="8647611" y="3193038"/>
            <a:ext cx="3152503" cy="22705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79" y="2385630"/>
            <a:ext cx="7550400" cy="2868800"/>
          </a:xfrm>
        </p:spPr>
        <p:txBody>
          <a:bodyPr/>
          <a:lstStyle/>
          <a:p>
            <a:pPr algn="just"/>
            <a:r>
              <a:rPr lang="en-US" dirty="0"/>
              <a:t>Common sets of attributes and methods can be organized into </a:t>
            </a:r>
            <a:r>
              <a:rPr lang="en-US" i="1" dirty="0"/>
              <a:t>super classes. </a:t>
            </a:r>
            <a:endParaRPr lang="en-US" dirty="0"/>
          </a:p>
          <a:p>
            <a:pPr algn="just"/>
            <a:r>
              <a:rPr lang="en-US" dirty="0"/>
              <a:t>Try to inherit data and operation from </a:t>
            </a:r>
            <a:r>
              <a:rPr lang="en-US" i="1" dirty="0"/>
              <a:t>superclass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Makes it simpler to define classes. Instead of repeating the attributes and methods in the </a:t>
            </a:r>
            <a:r>
              <a:rPr lang="en-US" i="1" dirty="0"/>
              <a:t>subclasses</a:t>
            </a:r>
            <a:r>
              <a:rPr lang="en-US" dirty="0"/>
              <a:t>, the attributes and methods that are common are placed in </a:t>
            </a:r>
            <a:r>
              <a:rPr lang="en-US" i="1" dirty="0"/>
              <a:t>superclass</a:t>
            </a:r>
            <a:r>
              <a:rPr lang="en-US" dirty="0"/>
              <a:t> and inherited by the classes below 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308" y="2195751"/>
            <a:ext cx="4354235" cy="30586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72800" y="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39419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4520</TotalTime>
  <Words>611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Dosis</vt:lpstr>
      <vt:lpstr>Lato</vt:lpstr>
      <vt:lpstr>Nunito Sans</vt:lpstr>
      <vt:lpstr>Nunito Sans Black</vt:lpstr>
      <vt:lpstr>System Administrator Appreciation Day by Slidesgo</vt:lpstr>
      <vt:lpstr>Software Engineering I Object-Oriented Principles</vt:lpstr>
      <vt:lpstr>Object-oriented systems</vt:lpstr>
      <vt:lpstr>Three parts of an object</vt:lpstr>
      <vt:lpstr>Principles</vt:lpstr>
      <vt:lpstr>Abstraction</vt:lpstr>
      <vt:lpstr>Encapsulation</vt:lpstr>
      <vt:lpstr>Encapsulation(Cnt’d)</vt:lpstr>
      <vt:lpstr>Modularity</vt:lpstr>
      <vt:lpstr>Inheritance </vt:lpstr>
      <vt:lpstr>Benefits of Object-Oriented Systems Analysis and Design</vt:lpstr>
      <vt:lpstr>References </vt:lpstr>
      <vt:lpstr>What we will talk about 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324</cp:revision>
  <dcterms:created xsi:type="dcterms:W3CDTF">2017-08-12T07:11:04Z</dcterms:created>
  <dcterms:modified xsi:type="dcterms:W3CDTF">2022-11-06T08:55:26Z</dcterms:modified>
</cp:coreProperties>
</file>