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17"/>
  </p:notesMasterIdLst>
  <p:sldIdLst>
    <p:sldId id="493" r:id="rId2"/>
    <p:sldId id="518" r:id="rId3"/>
    <p:sldId id="519" r:id="rId4"/>
    <p:sldId id="520" r:id="rId5"/>
    <p:sldId id="521" r:id="rId6"/>
    <p:sldId id="522" r:id="rId7"/>
    <p:sldId id="523" r:id="rId8"/>
    <p:sldId id="524" r:id="rId9"/>
    <p:sldId id="525" r:id="rId10"/>
    <p:sldId id="526" r:id="rId11"/>
    <p:sldId id="527" r:id="rId12"/>
    <p:sldId id="528" r:id="rId13"/>
    <p:sldId id="529" r:id="rId14"/>
    <p:sldId id="516" r:id="rId15"/>
    <p:sldId id="5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a:srgbClr val="00FF99"/>
    <a:srgbClr val="009999"/>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13" d="100"/>
          <a:sy n="13" d="100"/>
        </p:scale>
        <p:origin x="74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8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6893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89" r:id="rId1"/>
    <p:sldLayoutId id="214748389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smtClean="0">
                <a:ea typeface="Nunito Sans"/>
                <a:cs typeface="Nunito Sans"/>
              </a:rPr>
              <a:t>Software Engineering I</a:t>
            </a:r>
            <a:br>
              <a:rPr lang="en-US" dirty="0" smtClean="0">
                <a:ea typeface="Nunito Sans"/>
                <a:cs typeface="Nunito Sans"/>
              </a:rPr>
            </a:br>
            <a:r>
              <a:rPr lang="en-US" sz="3733" smtClean="0">
                <a:ea typeface="Nunito Sans"/>
                <a:cs typeface="Nunito Sans"/>
              </a:rPr>
              <a:t>Object-Oriented Approach</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658016"/>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smtClean="0">
                <a:solidFill>
                  <a:schemeClr val="bg1">
                    <a:lumMod val="95000"/>
                  </a:schemeClr>
                </a:solidFill>
                <a:hlinkClick r:id="rId3"/>
              </a:rPr>
              <a:t>mahmoudzadeh@iut.ac.ir</a:t>
            </a:r>
            <a:endParaRPr lang="en-GB" dirty="0" smtClean="0">
              <a:solidFill>
                <a:schemeClr val="bg1">
                  <a:lumMod val="95000"/>
                </a:schemeClr>
              </a:solidFill>
            </a:endParaRPr>
          </a:p>
          <a:p>
            <a:pPr marL="457189" indent="-457189">
              <a:spcBef>
                <a:spcPct val="20000"/>
              </a:spcBef>
              <a:defRPr/>
            </a:pPr>
            <a:r>
              <a:rPr lang="en-US" dirty="0" smtClean="0">
                <a:solidFill>
                  <a:schemeClr val="bg1">
                    <a:lumMod val="95000"/>
                  </a:schemeClr>
                </a:solidFill>
              </a:rPr>
              <a:t>2022</a:t>
            </a:r>
            <a:endParaRPr lang="en-US" dirty="0">
              <a:solidFill>
                <a:schemeClr val="bg1">
                  <a:lumMod val="9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extLst>
      <p:ext uri="{BB962C8B-B14F-4D97-AF65-F5344CB8AC3E}">
        <p14:creationId xmlns:p14="http://schemas.microsoft.com/office/powerpoint/2010/main" val="1941428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(I)</a:t>
            </a:r>
          </a:p>
        </p:txBody>
      </p:sp>
      <p:sp>
        <p:nvSpPr>
          <p:cNvPr id="3" name="Text Placeholder 2"/>
          <p:cNvSpPr>
            <a:spLocks noGrp="1"/>
          </p:cNvSpPr>
          <p:nvPr>
            <p:ph type="body" idx="1"/>
          </p:nvPr>
        </p:nvSpPr>
        <p:spPr>
          <a:xfrm>
            <a:off x="950967" y="1994600"/>
            <a:ext cx="9986999" cy="2868800"/>
          </a:xfrm>
        </p:spPr>
        <p:txBody>
          <a:bodyPr/>
          <a:lstStyle/>
          <a:p>
            <a:pPr algn="just"/>
            <a:r>
              <a:rPr lang="en-US" dirty="0"/>
              <a:t>Based on the age-old principle of “Build some of it  before you build all of it</a:t>
            </a:r>
            <a:r>
              <a:rPr lang="en-US" dirty="0" smtClean="0"/>
              <a:t>.”</a:t>
            </a:r>
          </a:p>
          <a:p>
            <a:pPr marL="203195" indent="0" algn="just">
              <a:buNone/>
            </a:pPr>
            <a:r>
              <a:rPr lang="en-US" dirty="0" smtClean="0"/>
              <a:t> </a:t>
            </a:r>
            <a:endParaRPr lang="en-US" dirty="0"/>
          </a:p>
          <a:p>
            <a:pPr algn="just"/>
            <a:r>
              <a:rPr lang="en-US" dirty="0"/>
              <a:t>We avoid having one large, big-bang-style at the end  of development</a:t>
            </a:r>
            <a:r>
              <a:rPr lang="en-US" dirty="0" smtClean="0"/>
              <a:t>.</a:t>
            </a:r>
          </a:p>
          <a:p>
            <a:pPr marL="203195" indent="0" algn="just">
              <a:buNone/>
            </a:pPr>
            <a:endParaRPr lang="en-US" dirty="0"/>
          </a:p>
          <a:p>
            <a:r>
              <a:rPr lang="en-US" dirty="0"/>
              <a:t>Instead, we break the product into smaller pieces so that we can build some of  it, learn how each piece is to survive in the environment in which it must exist, adapt  based on what we learn, and then build more of it.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04897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(II)</a:t>
            </a:r>
          </a:p>
        </p:txBody>
      </p:sp>
      <p:sp>
        <p:nvSpPr>
          <p:cNvPr id="3" name="Text Placeholder 2"/>
          <p:cNvSpPr>
            <a:spLocks noGrp="1"/>
          </p:cNvSpPr>
          <p:nvPr>
            <p:ph type="body" idx="1"/>
          </p:nvPr>
        </p:nvSpPr>
        <p:spPr>
          <a:xfrm>
            <a:off x="1097280" y="1994600"/>
            <a:ext cx="9892937" cy="2868800"/>
          </a:xfrm>
        </p:spPr>
        <p:txBody>
          <a:bodyPr/>
          <a:lstStyle/>
          <a:p>
            <a:r>
              <a:rPr lang="en-US" dirty="0"/>
              <a:t>Slices the system functionality into increments (portions).</a:t>
            </a:r>
          </a:p>
          <a:p>
            <a:r>
              <a:rPr lang="en-US" dirty="0"/>
              <a:t>Gives us important information that allows us to adapt </a:t>
            </a:r>
            <a:r>
              <a:rPr lang="en-US" dirty="0" smtClean="0"/>
              <a:t>our development  </a:t>
            </a:r>
            <a:r>
              <a:rPr lang="en-US" dirty="0"/>
              <a:t>effort  and  to  change  how  we  proceed.  </a:t>
            </a:r>
            <a:endParaRPr lang="en-US" dirty="0" smtClean="0"/>
          </a:p>
          <a:p>
            <a:pPr marL="203195" indent="0">
              <a:buNone/>
            </a:pPr>
            <a:endParaRPr lang="en-US" dirty="0"/>
          </a:p>
          <a:p>
            <a:r>
              <a:rPr lang="en-US" dirty="0"/>
              <a:t>The  biggest  drawback  to  is that by building in pieces, we risk missing the big picture  (we see the trees but not the forest).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41990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(III)</a:t>
            </a:r>
          </a:p>
        </p:txBody>
      </p:sp>
      <p:sp>
        <p:nvSpPr>
          <p:cNvPr id="3" name="Text Placeholder 2"/>
          <p:cNvSpPr>
            <a:spLocks noGrp="1"/>
          </p:cNvSpPr>
          <p:nvPr>
            <p:ph type="body" idx="1"/>
          </p:nvPr>
        </p:nvSpPr>
        <p:spPr>
          <a:xfrm>
            <a:off x="1410788" y="2029434"/>
            <a:ext cx="10006149" cy="3674680"/>
          </a:xfrm>
        </p:spPr>
        <p:txBody>
          <a:bodyPr/>
          <a:lstStyle/>
          <a:p>
            <a:pPr algn="just"/>
            <a:r>
              <a:rPr lang="en-US" dirty="0"/>
              <a:t>For example, while writing this book, I wrote a  chapter at a time and sent each chapter out for review as it was completed, rather than  trying to receive feedback on the entire book at once. </a:t>
            </a:r>
            <a:endParaRPr lang="en-US" dirty="0" smtClean="0"/>
          </a:p>
          <a:p>
            <a:pPr marL="203195" indent="0" algn="just">
              <a:buNone/>
            </a:pPr>
            <a:endParaRPr lang="en-US" dirty="0"/>
          </a:p>
          <a:p>
            <a:pPr algn="just"/>
            <a:r>
              <a:rPr lang="en-US" dirty="0"/>
              <a:t>This gave me the opportunity to incorporate that feedback into future chapters, adjusting my tone, style, or delivery as needed. </a:t>
            </a:r>
            <a:endParaRPr lang="en-US" dirty="0" smtClean="0"/>
          </a:p>
          <a:p>
            <a:pPr marL="203195" indent="0" algn="just">
              <a:buNone/>
            </a:pPr>
            <a:endParaRPr lang="en-US" dirty="0"/>
          </a:p>
          <a:p>
            <a:pPr algn="just"/>
            <a:r>
              <a:rPr lang="en-US" dirty="0"/>
              <a:t>It also gave me the opportunity to learn incrementally and apply what I learned from earlier chapters to later chapters.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43123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and </a:t>
            </a:r>
            <a:r>
              <a:rPr lang="en-US" b="1" dirty="0" smtClean="0"/>
              <a:t>Incremental</a:t>
            </a:r>
            <a:endParaRPr lang="en-US" dirty="0"/>
          </a:p>
        </p:txBody>
      </p:sp>
      <p:sp>
        <p:nvSpPr>
          <p:cNvPr id="3" name="Text Placeholder 2"/>
          <p:cNvSpPr>
            <a:spLocks noGrp="1"/>
          </p:cNvSpPr>
          <p:nvPr>
            <p:ph type="body" idx="1"/>
          </p:nvPr>
        </p:nvSpPr>
        <p:spPr>
          <a:xfrm>
            <a:off x="470263" y="1994599"/>
            <a:ext cx="11181806" cy="4179777"/>
          </a:xfrm>
        </p:spPr>
        <p:txBody>
          <a:bodyPr/>
          <a:lstStyle/>
          <a:p>
            <a:pPr algn="just"/>
            <a:r>
              <a:rPr lang="en-US" dirty="0"/>
              <a:t>The systems analyst does this by working with the user to create a </a:t>
            </a:r>
            <a:r>
              <a:rPr lang="en-US" u="sng" dirty="0"/>
              <a:t>functional representation of the system </a:t>
            </a:r>
            <a:r>
              <a:rPr lang="en-US" dirty="0"/>
              <a:t>under study. </a:t>
            </a:r>
          </a:p>
          <a:p>
            <a:pPr algn="just"/>
            <a:r>
              <a:rPr lang="en-US" dirty="0"/>
              <a:t>Next, the analyst attempts to build a </a:t>
            </a:r>
            <a:r>
              <a:rPr lang="en-US" u="sng" dirty="0"/>
              <a:t>structural representation </a:t>
            </a:r>
            <a:r>
              <a:rPr lang="en-US" dirty="0"/>
              <a:t>of the evolving system.  Using the structural representation of the system, the analyst distributes the functionality of the system over the evolving structure to create </a:t>
            </a:r>
            <a:r>
              <a:rPr lang="en-US" u="sng" dirty="0"/>
              <a:t>a behavioral representation </a:t>
            </a:r>
            <a:r>
              <a:rPr lang="en-US" dirty="0"/>
              <a:t>of the evolving system.</a:t>
            </a:r>
          </a:p>
          <a:p>
            <a:pPr algn="just"/>
            <a:r>
              <a:rPr lang="en-US" dirty="0"/>
              <a:t> As an analyst works with the user in developing the three architectural views of the evolving system, the analyst iterates over each of and among the views. </a:t>
            </a:r>
          </a:p>
          <a:p>
            <a:pPr algn="just"/>
            <a:r>
              <a:rPr lang="en-US" dirty="0"/>
              <a:t>That is, as the analyst better understands the </a:t>
            </a:r>
            <a:r>
              <a:rPr lang="en-US" i="1" dirty="0"/>
              <a:t>structural</a:t>
            </a:r>
            <a:r>
              <a:rPr lang="en-US" dirty="0"/>
              <a:t> and </a:t>
            </a:r>
            <a:r>
              <a:rPr lang="en-US" i="1" dirty="0"/>
              <a:t>behavioral </a:t>
            </a:r>
            <a:r>
              <a:rPr lang="en-US" dirty="0"/>
              <a:t>views</a:t>
            </a:r>
            <a:r>
              <a:rPr lang="en-US" i="1" dirty="0"/>
              <a:t>, </a:t>
            </a:r>
            <a:r>
              <a:rPr lang="en-US" dirty="0"/>
              <a:t>the analyst uncovers missing requirements or misrepresentations in the </a:t>
            </a:r>
            <a:r>
              <a:rPr lang="en-US" i="1" dirty="0"/>
              <a:t>functional</a:t>
            </a:r>
            <a:r>
              <a:rPr lang="en-US" dirty="0"/>
              <a:t> view.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5864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algn="just">
              <a:buClr>
                <a:schemeClr val="bg1">
                  <a:lumMod val="95000"/>
                </a:schemeClr>
              </a:buClr>
            </a:pPr>
            <a:endParaRPr lang="fa-IR" altLang="en-US" b="1"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smtClean="0"/>
              <a:t>RUP</a:t>
            </a:r>
            <a:endParaRPr lang="en-US" dirty="0"/>
          </a:p>
          <a:p>
            <a:r>
              <a:rPr lang="en-US" dirty="0"/>
              <a:t>Scrum</a:t>
            </a:r>
          </a:p>
          <a:p>
            <a:endParaRPr lang="en-US" dirty="0"/>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a:xfrm>
            <a:off x="1027611" y="1994599"/>
            <a:ext cx="9675223" cy="3570177"/>
          </a:xfrm>
        </p:spPr>
        <p:txBody>
          <a:bodyPr/>
          <a:lstStyle/>
          <a:p>
            <a:pPr algn="just"/>
            <a:r>
              <a:rPr lang="en-US" dirty="0"/>
              <a:t>The primary difference between a traditional approach and an object-oriented approach is how a problem is decomposed. </a:t>
            </a:r>
          </a:p>
          <a:p>
            <a:pPr algn="just"/>
            <a:r>
              <a:rPr lang="en-US" dirty="0"/>
              <a:t>In traditional approaches, the problem-decomposition process is either process-centric or data-centric. </a:t>
            </a:r>
          </a:p>
          <a:p>
            <a:pPr lvl="1"/>
            <a:r>
              <a:rPr lang="en-US" dirty="0"/>
              <a:t>Processes and data are so closely related that it is difficult to pick one or the other as the primary focus. </a:t>
            </a:r>
          </a:p>
          <a:p>
            <a:pPr algn="just"/>
            <a:r>
              <a:rPr lang="en-US" i="1" dirty="0"/>
              <a:t>Object-oriented methodologies </a:t>
            </a:r>
            <a:r>
              <a:rPr lang="en-US" dirty="0"/>
              <a:t>attempt to balance the emphasis between process and data by focusing the decomposition of problems on objects that contain both data and processes.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50707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object-oriented approach for developing information systems</a:t>
            </a:r>
          </a:p>
        </p:txBody>
      </p:sp>
      <p:sp>
        <p:nvSpPr>
          <p:cNvPr id="3" name="Text Placeholder 2"/>
          <p:cNvSpPr>
            <a:spLocks noGrp="1"/>
          </p:cNvSpPr>
          <p:nvPr>
            <p:ph type="body" idx="1"/>
          </p:nvPr>
        </p:nvSpPr>
        <p:spPr/>
        <p:txBody>
          <a:bodyPr/>
          <a:lstStyle/>
          <a:p>
            <a:r>
              <a:rPr lang="en-US" sz="2000" dirty="0"/>
              <a:t>Use-case driven, </a:t>
            </a:r>
          </a:p>
          <a:p>
            <a:r>
              <a:rPr lang="en-US" sz="2000" dirty="0"/>
              <a:t>Architecture-centric,</a:t>
            </a:r>
          </a:p>
          <a:p>
            <a:r>
              <a:rPr lang="en-US" sz="2000" dirty="0"/>
              <a:t>Iterative and incremental.</a:t>
            </a:r>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26725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1358537" y="1994600"/>
            <a:ext cx="9335589" cy="3648554"/>
          </a:xfrm>
        </p:spPr>
        <p:txBody>
          <a:bodyPr/>
          <a:lstStyle/>
          <a:p>
            <a:r>
              <a:rPr lang="en-US" sz="2000" i="1" dirty="0"/>
              <a:t>Use case </a:t>
            </a:r>
            <a:r>
              <a:rPr lang="en-US" sz="2000" dirty="0"/>
              <a:t>is the </a:t>
            </a:r>
            <a:r>
              <a:rPr lang="en-US" sz="2000" u="sng" dirty="0"/>
              <a:t>primary</a:t>
            </a:r>
            <a:r>
              <a:rPr lang="en-US" sz="2000" dirty="0"/>
              <a:t> modeling tool. </a:t>
            </a:r>
            <a:endParaRPr lang="en-US" sz="2000" dirty="0" smtClean="0"/>
          </a:p>
          <a:p>
            <a:pPr marL="203195" indent="0">
              <a:buNone/>
            </a:pPr>
            <a:endParaRPr lang="en-US" sz="2000" dirty="0"/>
          </a:p>
          <a:p>
            <a:pPr algn="just"/>
            <a:r>
              <a:rPr lang="en-US" sz="2000" dirty="0"/>
              <a:t>A use case describes how the user interacts with the system to perform some activity, such as placing an order, making a reservation, or searching for information. </a:t>
            </a:r>
            <a:endParaRPr lang="en-US" sz="2000" dirty="0" smtClean="0"/>
          </a:p>
          <a:p>
            <a:pPr marL="203195" indent="0" algn="just">
              <a:buNone/>
            </a:pPr>
            <a:endParaRPr lang="en-US" sz="2000" dirty="0"/>
          </a:p>
          <a:p>
            <a:pPr algn="just"/>
            <a:r>
              <a:rPr lang="en-US" sz="2000" dirty="0"/>
              <a:t>A use case is used to identify and to communicate the requirements for the system to the programmers who must write the system. </a:t>
            </a:r>
            <a:endParaRPr lang="en-US" sz="2000" dirty="0" smtClean="0"/>
          </a:p>
          <a:p>
            <a:pPr marL="203195" indent="0" algn="just">
              <a:buNone/>
            </a:pPr>
            <a:endParaRPr lang="en-US" sz="2000" dirty="0"/>
          </a:p>
          <a:p>
            <a:pPr algn="just"/>
            <a:r>
              <a:rPr lang="en-US" sz="2000" dirty="0"/>
              <a:t>Also, use case is used for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38480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Architecture-Centric</a:t>
            </a:r>
            <a:endParaRPr lang="en-US" dirty="0"/>
          </a:p>
        </p:txBody>
      </p:sp>
      <p:sp>
        <p:nvSpPr>
          <p:cNvPr id="3" name="Text Placeholder 2"/>
          <p:cNvSpPr>
            <a:spLocks noGrp="1"/>
          </p:cNvSpPr>
          <p:nvPr>
            <p:ph type="body" idx="1"/>
          </p:nvPr>
        </p:nvSpPr>
        <p:spPr>
          <a:xfrm>
            <a:off x="1166949" y="1994599"/>
            <a:ext cx="9823268" cy="3169583"/>
          </a:xfrm>
        </p:spPr>
        <p:txBody>
          <a:bodyPr/>
          <a:lstStyle/>
          <a:p>
            <a:pPr algn="just"/>
            <a:r>
              <a:rPr lang="en-US" sz="2000" dirty="0"/>
              <a:t>Any modern approach to systems analysis and design should be architecture-centric.</a:t>
            </a:r>
            <a:endParaRPr lang="fa-IR" sz="2000" dirty="0"/>
          </a:p>
          <a:p>
            <a:pPr algn="just"/>
            <a:endParaRPr lang="fa-IR" sz="2000" dirty="0"/>
          </a:p>
          <a:p>
            <a:pPr algn="just"/>
            <a:r>
              <a:rPr lang="en-US" sz="2000" dirty="0"/>
              <a:t>Support at least three separate but interrelated architectural views of a system: </a:t>
            </a:r>
            <a:r>
              <a:rPr lang="en-US" sz="2000" i="1" dirty="0">
                <a:solidFill>
                  <a:srgbClr val="F4749C"/>
                </a:solidFill>
              </a:rPr>
              <a:t>functional</a:t>
            </a:r>
            <a:r>
              <a:rPr lang="en-US" sz="2000" dirty="0"/>
              <a:t>, </a:t>
            </a:r>
            <a:r>
              <a:rPr lang="en-US" sz="2000" i="1" dirty="0">
                <a:solidFill>
                  <a:srgbClr val="F4749C"/>
                </a:solidFill>
              </a:rPr>
              <a:t>structural</a:t>
            </a:r>
            <a:r>
              <a:rPr lang="en-US" sz="2000" dirty="0"/>
              <a:t>, and </a:t>
            </a:r>
            <a:r>
              <a:rPr lang="en-US" sz="2000" i="1" dirty="0" smtClean="0">
                <a:solidFill>
                  <a:srgbClr val="F4749C"/>
                </a:solidFill>
              </a:rPr>
              <a:t>behavioral</a:t>
            </a:r>
            <a:r>
              <a:rPr lang="en-US" sz="2000" dirty="0" smtClean="0"/>
              <a:t>. </a:t>
            </a:r>
            <a:endParaRPr lang="en-US" sz="2000" dirty="0"/>
          </a:p>
          <a:p>
            <a:pPr marL="0" indent="0" algn="just">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9427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views of the system</a:t>
            </a:r>
            <a:endParaRPr lang="en-US" dirty="0"/>
          </a:p>
        </p:txBody>
      </p:sp>
      <p:sp>
        <p:nvSpPr>
          <p:cNvPr id="3" name="Text Placeholder 2"/>
          <p:cNvSpPr>
            <a:spLocks noGrp="1"/>
          </p:cNvSpPr>
          <p:nvPr>
            <p:ph type="body" idx="1"/>
          </p:nvPr>
        </p:nvSpPr>
        <p:spPr>
          <a:xfrm>
            <a:off x="1149531" y="1994600"/>
            <a:ext cx="9866812" cy="4005606"/>
          </a:xfrm>
        </p:spPr>
        <p:txBody>
          <a:bodyPr/>
          <a:lstStyle/>
          <a:p>
            <a:pPr algn="just"/>
            <a:r>
              <a:rPr lang="en-US" sz="2000" dirty="0">
                <a:solidFill>
                  <a:schemeClr val="bg1">
                    <a:lumMod val="95000"/>
                  </a:schemeClr>
                </a:solidFill>
              </a:rPr>
              <a:t>The </a:t>
            </a:r>
            <a:r>
              <a:rPr lang="en-US" sz="2000" i="1" dirty="0">
                <a:solidFill>
                  <a:schemeClr val="bg1">
                    <a:lumMod val="95000"/>
                  </a:schemeClr>
                </a:solidFill>
              </a:rPr>
              <a:t>functional, </a:t>
            </a:r>
            <a:r>
              <a:rPr lang="en-US" sz="2000" dirty="0">
                <a:solidFill>
                  <a:schemeClr val="bg1">
                    <a:lumMod val="95000"/>
                  </a:schemeClr>
                </a:solidFill>
              </a:rPr>
              <a:t>or </a:t>
            </a:r>
            <a:r>
              <a:rPr lang="en-US" sz="2000" i="1" dirty="0">
                <a:solidFill>
                  <a:schemeClr val="bg1">
                    <a:lumMod val="95000"/>
                  </a:schemeClr>
                </a:solidFill>
              </a:rPr>
              <a:t>external view: </a:t>
            </a:r>
            <a:r>
              <a:rPr lang="en-US" sz="2000" dirty="0">
                <a:solidFill>
                  <a:schemeClr val="bg1">
                    <a:lumMod val="95000"/>
                  </a:schemeClr>
                </a:solidFill>
              </a:rPr>
              <a:t>describes the behavior of the system from the perspective of the user</a:t>
            </a:r>
            <a:r>
              <a:rPr lang="en-US" sz="2000" dirty="0" smtClean="0">
                <a:solidFill>
                  <a:schemeClr val="bg1">
                    <a:lumMod val="95000"/>
                  </a:schemeClr>
                </a:solidFill>
              </a:rPr>
              <a:t>.</a:t>
            </a:r>
          </a:p>
          <a:p>
            <a:pPr marL="203195" indent="0" algn="just">
              <a:buNone/>
            </a:pPr>
            <a:endParaRPr lang="en-US" sz="2000" dirty="0">
              <a:solidFill>
                <a:schemeClr val="bg1">
                  <a:lumMod val="95000"/>
                </a:schemeClr>
              </a:solidFill>
            </a:endParaRPr>
          </a:p>
          <a:p>
            <a:pPr algn="just"/>
            <a:r>
              <a:rPr lang="en-US" sz="2000" dirty="0">
                <a:solidFill>
                  <a:schemeClr val="bg1">
                    <a:lumMod val="95000"/>
                  </a:schemeClr>
                </a:solidFill>
              </a:rPr>
              <a:t>The </a:t>
            </a:r>
            <a:r>
              <a:rPr lang="en-US" sz="2000" i="1" dirty="0">
                <a:solidFill>
                  <a:schemeClr val="bg1">
                    <a:lumMod val="95000"/>
                  </a:schemeClr>
                </a:solidFill>
              </a:rPr>
              <a:t>structural, </a:t>
            </a:r>
            <a:r>
              <a:rPr lang="en-US" sz="2000" dirty="0">
                <a:solidFill>
                  <a:schemeClr val="bg1">
                    <a:lumMod val="95000"/>
                  </a:schemeClr>
                </a:solidFill>
              </a:rPr>
              <a:t>or </a:t>
            </a:r>
            <a:r>
              <a:rPr lang="en-US" sz="2000" i="1" dirty="0">
                <a:solidFill>
                  <a:schemeClr val="bg1">
                    <a:lumMod val="95000"/>
                  </a:schemeClr>
                </a:solidFill>
              </a:rPr>
              <a:t>static view: </a:t>
            </a:r>
            <a:r>
              <a:rPr lang="en-US" sz="2000" dirty="0">
                <a:solidFill>
                  <a:schemeClr val="bg1">
                    <a:lumMod val="95000"/>
                  </a:schemeClr>
                </a:solidFill>
              </a:rPr>
              <a:t>describes the system in terms of attributes, methods, classes, and relationships</a:t>
            </a:r>
            <a:r>
              <a:rPr lang="en-US" sz="2000" dirty="0" smtClean="0">
                <a:solidFill>
                  <a:schemeClr val="bg1">
                    <a:lumMod val="95000"/>
                  </a:schemeClr>
                </a:solidFill>
              </a:rPr>
              <a:t>.</a:t>
            </a:r>
          </a:p>
          <a:p>
            <a:pPr marL="203195" indent="0" algn="just">
              <a:buNone/>
            </a:pPr>
            <a:endParaRPr lang="en-US" sz="2000" dirty="0">
              <a:solidFill>
                <a:schemeClr val="bg1">
                  <a:lumMod val="95000"/>
                </a:schemeClr>
              </a:solidFill>
            </a:endParaRPr>
          </a:p>
          <a:p>
            <a:pPr algn="just"/>
            <a:r>
              <a:rPr lang="en-US" sz="2000" dirty="0">
                <a:solidFill>
                  <a:schemeClr val="bg1">
                    <a:lumMod val="95000"/>
                  </a:schemeClr>
                </a:solidFill>
              </a:rPr>
              <a:t>The </a:t>
            </a:r>
            <a:r>
              <a:rPr lang="en-US" sz="2000" i="1" dirty="0">
                <a:solidFill>
                  <a:schemeClr val="bg1">
                    <a:lumMod val="95000"/>
                  </a:schemeClr>
                </a:solidFill>
              </a:rPr>
              <a:t>behavioral, </a:t>
            </a:r>
            <a:r>
              <a:rPr lang="en-US" sz="2000" dirty="0">
                <a:solidFill>
                  <a:schemeClr val="bg1">
                    <a:lumMod val="95000"/>
                  </a:schemeClr>
                </a:solidFill>
              </a:rPr>
              <a:t>or </a:t>
            </a:r>
            <a:r>
              <a:rPr lang="en-US" sz="2000" i="1" dirty="0">
                <a:solidFill>
                  <a:schemeClr val="bg1">
                    <a:lumMod val="95000"/>
                  </a:schemeClr>
                </a:solidFill>
              </a:rPr>
              <a:t>dynamic view: </a:t>
            </a:r>
            <a:r>
              <a:rPr lang="en-US" sz="2000" dirty="0">
                <a:solidFill>
                  <a:schemeClr val="bg1">
                    <a:lumMod val="95000"/>
                  </a:schemeClr>
                </a:solidFill>
              </a:rPr>
              <a:t>describes the behavior of the system in terms of messages passed among objects and state changes within an object.</a:t>
            </a:r>
          </a:p>
          <a:p>
            <a:pPr marL="0" indent="0" algn="just">
              <a:buNone/>
            </a:pPr>
            <a:endParaRPr lang="en-US" sz="2000" dirty="0">
              <a:solidFill>
                <a:schemeClr val="bg1">
                  <a:lumMod val="95000"/>
                </a:schemeClr>
              </a:solidFill>
            </a:endParaRPr>
          </a:p>
          <a:p>
            <a:endParaRPr lang="en-US"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31245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Iterative and </a:t>
            </a:r>
            <a:r>
              <a:rPr lang="en-US" b="1" dirty="0" smtClean="0"/>
              <a:t>Incremental</a:t>
            </a:r>
            <a:endParaRPr lang="en-US" dirty="0"/>
          </a:p>
        </p:txBody>
      </p:sp>
      <p:sp>
        <p:nvSpPr>
          <p:cNvPr id="3" name="Text Placeholder 2"/>
          <p:cNvSpPr>
            <a:spLocks noGrp="1"/>
          </p:cNvSpPr>
          <p:nvPr>
            <p:ph type="body" idx="1"/>
          </p:nvPr>
        </p:nvSpPr>
        <p:spPr>
          <a:xfrm>
            <a:off x="1184365" y="1994600"/>
            <a:ext cx="9622971" cy="2868800"/>
          </a:xfrm>
        </p:spPr>
        <p:txBody>
          <a:bodyPr/>
          <a:lstStyle/>
          <a:p>
            <a:pPr algn="just"/>
            <a:r>
              <a:rPr lang="en-US" dirty="0"/>
              <a:t>Modern object-oriented systems analysis and design approaches emphasize </a:t>
            </a:r>
            <a:r>
              <a:rPr lang="en-US" i="1" dirty="0"/>
              <a:t>iterative </a:t>
            </a:r>
            <a:r>
              <a:rPr lang="en-US" dirty="0"/>
              <a:t>and </a:t>
            </a:r>
            <a:r>
              <a:rPr lang="en-US" i="1" dirty="0"/>
              <a:t>incremental </a:t>
            </a:r>
            <a:r>
              <a:rPr lang="en-US" dirty="0"/>
              <a:t>development that undergoes continuous testing and refinement throughout the life of the project. </a:t>
            </a:r>
            <a:endParaRPr lang="en-US" dirty="0" smtClean="0"/>
          </a:p>
          <a:p>
            <a:pPr marL="203195" indent="0" algn="just">
              <a:buNone/>
            </a:pPr>
            <a:endParaRPr lang="en-US" dirty="0"/>
          </a:p>
          <a:p>
            <a:pPr algn="just"/>
            <a:r>
              <a:rPr lang="en-US" dirty="0"/>
              <a:t>This implies that the systems analysts develop their understanding of a user’s problem by building up the three architectural views </a:t>
            </a:r>
            <a:r>
              <a:rPr lang="en-US" dirty="0">
                <a:solidFill>
                  <a:srgbClr val="00B050"/>
                </a:solidFill>
              </a:rPr>
              <a:t>little by little</a:t>
            </a:r>
            <a:r>
              <a:rPr lang="en-US" dirty="0"/>
              <a:t>. </a:t>
            </a:r>
          </a:p>
          <a:p>
            <a:pPr marL="0" indent="0" algn="just">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39805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Development (I)</a:t>
            </a:r>
          </a:p>
        </p:txBody>
      </p:sp>
      <p:sp>
        <p:nvSpPr>
          <p:cNvPr id="3" name="Text Placeholder 2"/>
          <p:cNvSpPr>
            <a:spLocks noGrp="1"/>
          </p:cNvSpPr>
          <p:nvPr>
            <p:ph type="body" idx="1"/>
          </p:nvPr>
        </p:nvSpPr>
        <p:spPr>
          <a:xfrm>
            <a:off x="1018903" y="1994599"/>
            <a:ext cx="10110651" cy="3378589"/>
          </a:xfrm>
        </p:spPr>
        <p:txBody>
          <a:bodyPr/>
          <a:lstStyle/>
          <a:p>
            <a:r>
              <a:rPr lang="en-US" dirty="0"/>
              <a:t>Is a planned rework strategy. </a:t>
            </a:r>
          </a:p>
          <a:p>
            <a:r>
              <a:rPr lang="en-US" dirty="0"/>
              <a:t>We use multiple passes to improve what we are building so we can converge  on a good solution. </a:t>
            </a:r>
          </a:p>
          <a:p>
            <a:r>
              <a:rPr lang="en-US" dirty="0"/>
              <a:t>Is  an  excellent  way  to  improve  the  product  as  it  is  being  developed. </a:t>
            </a:r>
          </a:p>
          <a:p>
            <a:pPr algn="just"/>
            <a:r>
              <a:rPr lang="en-US" dirty="0"/>
              <a:t>The biggest downside is that in the presence of  uncertainty it can be difficult up front to determine (plan) how many improvement  passes will be necessary.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40563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Development (II)</a:t>
            </a:r>
          </a:p>
        </p:txBody>
      </p:sp>
      <p:sp>
        <p:nvSpPr>
          <p:cNvPr id="3" name="Text Placeholder 2"/>
          <p:cNvSpPr>
            <a:spLocks noGrp="1"/>
          </p:cNvSpPr>
          <p:nvPr>
            <p:ph type="body" idx="1"/>
          </p:nvPr>
        </p:nvSpPr>
        <p:spPr>
          <a:xfrm>
            <a:off x="844731" y="1994599"/>
            <a:ext cx="9866812" cy="3683389"/>
          </a:xfrm>
        </p:spPr>
        <p:txBody>
          <a:bodyPr/>
          <a:lstStyle/>
          <a:p>
            <a:pPr algn="just"/>
            <a:r>
              <a:rPr lang="en-US" dirty="0"/>
              <a:t>For example, we might start by creating a prototype to acquire  important knowledge about a poorly known piece of the product. Then we might  create a revised version that is somewhat better, which might in turn be followed by a pretty good version. </a:t>
            </a:r>
          </a:p>
          <a:p>
            <a:pPr marL="0" indent="0" algn="just">
              <a:buNone/>
            </a:pPr>
            <a:endParaRPr lang="en-US" dirty="0"/>
          </a:p>
          <a:p>
            <a:pPr algn="just"/>
            <a:r>
              <a:rPr lang="en-US" dirty="0"/>
              <a:t>In the course of writing this book, for example, I wrote and  rewrote each of the chapters several times as I received feedback and as my understanding of how I wanted to communicate a topic improved. </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405200883"/>
      </p:ext>
    </p:extLst>
  </p:cSld>
  <p:clrMapOvr>
    <a:masterClrMapping/>
  </p:clrMapOvr>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4559</TotalTime>
  <Words>901</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Dosis</vt:lpstr>
      <vt:lpstr>Lato</vt:lpstr>
      <vt:lpstr>Nunito Sans</vt:lpstr>
      <vt:lpstr>Nunito Sans Black</vt:lpstr>
      <vt:lpstr>System Administrator Appreciation Day by Slidesgo</vt:lpstr>
      <vt:lpstr>Software Engineering I Object-Oriented Approach</vt:lpstr>
      <vt:lpstr>Introduction</vt:lpstr>
      <vt:lpstr>Modern object-oriented approach for developing information systems</vt:lpstr>
      <vt:lpstr>PowerPoint Presentation</vt:lpstr>
      <vt:lpstr>2- Architecture-Centric</vt:lpstr>
      <vt:lpstr>Three views of the system</vt:lpstr>
      <vt:lpstr>3- Iterative and Incremental</vt:lpstr>
      <vt:lpstr>Iterative Development (I)</vt:lpstr>
      <vt:lpstr>Iterative Development (II)</vt:lpstr>
      <vt:lpstr>Incremental Development (I)</vt:lpstr>
      <vt:lpstr>Incremental Development (II)</vt:lpstr>
      <vt:lpstr>Incremental Development (III)</vt:lpstr>
      <vt:lpstr>Iterative and Incremental</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Mahmoudzadeh Pc</cp:lastModifiedBy>
  <cp:revision>328</cp:revision>
  <dcterms:created xsi:type="dcterms:W3CDTF">2017-08-12T07:11:04Z</dcterms:created>
  <dcterms:modified xsi:type="dcterms:W3CDTF">2022-11-06T08:55:30Z</dcterms:modified>
</cp:coreProperties>
</file>